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4"/>
  </p:sldMasterIdLst>
  <p:notesMasterIdLst>
    <p:notesMasterId r:id="rId132"/>
  </p:notesMasterIdLst>
  <p:sldIdLst>
    <p:sldId id="256" r:id="rId5"/>
    <p:sldId id="257" r:id="rId6"/>
    <p:sldId id="280" r:id="rId7"/>
    <p:sldId id="258" r:id="rId8"/>
    <p:sldId id="331" r:id="rId9"/>
    <p:sldId id="332" r:id="rId10"/>
    <p:sldId id="289" r:id="rId11"/>
    <p:sldId id="300" r:id="rId12"/>
    <p:sldId id="302" r:id="rId13"/>
    <p:sldId id="303" r:id="rId14"/>
    <p:sldId id="304" r:id="rId15"/>
    <p:sldId id="301" r:id="rId16"/>
    <p:sldId id="305" r:id="rId17"/>
    <p:sldId id="306" r:id="rId18"/>
    <p:sldId id="307" r:id="rId19"/>
    <p:sldId id="308" r:id="rId20"/>
    <p:sldId id="341" r:id="rId21"/>
    <p:sldId id="342" r:id="rId22"/>
    <p:sldId id="343" r:id="rId23"/>
    <p:sldId id="309" r:id="rId24"/>
    <p:sldId id="310" r:id="rId25"/>
    <p:sldId id="311" r:id="rId26"/>
    <p:sldId id="312" r:id="rId27"/>
    <p:sldId id="313" r:id="rId28"/>
    <p:sldId id="319" r:id="rId29"/>
    <p:sldId id="317" r:id="rId30"/>
    <p:sldId id="318" r:id="rId31"/>
    <p:sldId id="314" r:id="rId32"/>
    <p:sldId id="316" r:id="rId33"/>
    <p:sldId id="320" r:id="rId34"/>
    <p:sldId id="321" r:id="rId35"/>
    <p:sldId id="322" r:id="rId36"/>
    <p:sldId id="323" r:id="rId37"/>
    <p:sldId id="324" r:id="rId38"/>
    <p:sldId id="326" r:id="rId39"/>
    <p:sldId id="327" r:id="rId40"/>
    <p:sldId id="325" r:id="rId41"/>
    <p:sldId id="328" r:id="rId42"/>
    <p:sldId id="329" r:id="rId43"/>
    <p:sldId id="330" r:id="rId44"/>
    <p:sldId id="333" r:id="rId45"/>
    <p:sldId id="334" r:id="rId46"/>
    <p:sldId id="384" r:id="rId47"/>
    <p:sldId id="336" r:id="rId48"/>
    <p:sldId id="335" r:id="rId49"/>
    <p:sldId id="337" r:id="rId50"/>
    <p:sldId id="338" r:id="rId51"/>
    <p:sldId id="339" r:id="rId52"/>
    <p:sldId id="340" r:id="rId53"/>
    <p:sldId id="345" r:id="rId54"/>
    <p:sldId id="346" r:id="rId55"/>
    <p:sldId id="347" r:id="rId56"/>
    <p:sldId id="361" r:id="rId57"/>
    <p:sldId id="362" r:id="rId58"/>
    <p:sldId id="363" r:id="rId59"/>
    <p:sldId id="364" r:id="rId60"/>
    <p:sldId id="367" r:id="rId61"/>
    <p:sldId id="365" r:id="rId62"/>
    <p:sldId id="348" r:id="rId63"/>
    <p:sldId id="349" r:id="rId64"/>
    <p:sldId id="351" r:id="rId65"/>
    <p:sldId id="352" r:id="rId66"/>
    <p:sldId id="353" r:id="rId67"/>
    <p:sldId id="355" r:id="rId68"/>
    <p:sldId id="360" r:id="rId69"/>
    <p:sldId id="373" r:id="rId70"/>
    <p:sldId id="354" r:id="rId71"/>
    <p:sldId id="371" r:id="rId72"/>
    <p:sldId id="374" r:id="rId73"/>
    <p:sldId id="372" r:id="rId74"/>
    <p:sldId id="375" r:id="rId75"/>
    <p:sldId id="376" r:id="rId76"/>
    <p:sldId id="385" r:id="rId77"/>
    <p:sldId id="379" r:id="rId78"/>
    <p:sldId id="378" r:id="rId79"/>
    <p:sldId id="380" r:id="rId80"/>
    <p:sldId id="381" r:id="rId81"/>
    <p:sldId id="382" r:id="rId82"/>
    <p:sldId id="383" r:id="rId83"/>
    <p:sldId id="392" r:id="rId84"/>
    <p:sldId id="393" r:id="rId85"/>
    <p:sldId id="394" r:id="rId86"/>
    <p:sldId id="395" r:id="rId87"/>
    <p:sldId id="396" r:id="rId88"/>
    <p:sldId id="377" r:id="rId89"/>
    <p:sldId id="386" r:id="rId90"/>
    <p:sldId id="387" r:id="rId91"/>
    <p:sldId id="388" r:id="rId92"/>
    <p:sldId id="389" r:id="rId93"/>
    <p:sldId id="390" r:id="rId94"/>
    <p:sldId id="366" r:id="rId95"/>
    <p:sldId id="391" r:id="rId96"/>
    <p:sldId id="397" r:id="rId97"/>
    <p:sldId id="398" r:id="rId98"/>
    <p:sldId id="368" r:id="rId99"/>
    <p:sldId id="370" r:id="rId100"/>
    <p:sldId id="369" r:id="rId101"/>
    <p:sldId id="399" r:id="rId102"/>
    <p:sldId id="400" r:id="rId103"/>
    <p:sldId id="401" r:id="rId104"/>
    <p:sldId id="402" r:id="rId105"/>
    <p:sldId id="403" r:id="rId106"/>
    <p:sldId id="404" r:id="rId107"/>
    <p:sldId id="405" r:id="rId108"/>
    <p:sldId id="406" r:id="rId109"/>
    <p:sldId id="407" r:id="rId110"/>
    <p:sldId id="408" r:id="rId111"/>
    <p:sldId id="409" r:id="rId112"/>
    <p:sldId id="410" r:id="rId113"/>
    <p:sldId id="411" r:id="rId114"/>
    <p:sldId id="356" r:id="rId115"/>
    <p:sldId id="412" r:id="rId116"/>
    <p:sldId id="413" r:id="rId117"/>
    <p:sldId id="418" r:id="rId118"/>
    <p:sldId id="414" r:id="rId119"/>
    <p:sldId id="415" r:id="rId120"/>
    <p:sldId id="416" r:id="rId121"/>
    <p:sldId id="419" r:id="rId122"/>
    <p:sldId id="417" r:id="rId123"/>
    <p:sldId id="350" r:id="rId124"/>
    <p:sldId id="425" r:id="rId125"/>
    <p:sldId id="420" r:id="rId126"/>
    <p:sldId id="424" r:id="rId127"/>
    <p:sldId id="423" r:id="rId128"/>
    <p:sldId id="426" r:id="rId129"/>
    <p:sldId id="422" r:id="rId130"/>
    <p:sldId id="427" r:id="rId131"/>
  </p:sldIdLst>
  <p:sldSz cx="9144000" cy="5143500" type="screen16x9"/>
  <p:notesSz cx="6858000" cy="9144000"/>
  <p:embeddedFontLst>
    <p:embeddedFont>
      <p:font typeface="Cambria Math" panose="02040503050406030204" pitchFamily="18" charset="0"/>
      <p:regular r:id="rId133"/>
    </p:embeddedFont>
    <p:embeddedFont>
      <p:font typeface="Comfortaa" pitchFamily="2" charset="0"/>
      <p:regular r:id="rId134"/>
      <p:bold r:id="rId135"/>
    </p:embeddedFont>
    <p:embeddedFont>
      <p:font typeface="Consolas" panose="020B0609020204030204" pitchFamily="49" charset="0"/>
      <p:regular r:id="rId136"/>
      <p:bold r:id="rId137"/>
      <p:italic r:id="rId138"/>
      <p:boldItalic r:id="rId139"/>
    </p:embeddedFont>
    <p:embeddedFont>
      <p:font typeface="Montserrat" panose="020B0604020202020204" charset="0"/>
      <p:regular r:id="rId140"/>
      <p:bold r:id="rId141"/>
      <p:italic r:id="rId142"/>
      <p:boldItalic r:id="rId143"/>
    </p:embeddedFont>
    <p:embeddedFont>
      <p:font typeface="Montserrat Black" panose="020B0604020202020204" charset="0"/>
      <p:bold r:id="rId144"/>
      <p:boldItalic r:id="rId145"/>
    </p:embeddedFont>
    <p:embeddedFont>
      <p:font typeface="Montserrat ExtraBold" panose="020B0604020202020204" charset="0"/>
      <p:bold r:id="rId146"/>
      <p:boldItalic r:id="rId147"/>
    </p:embeddedFont>
    <p:embeddedFont>
      <p:font typeface="Roboto Mono" panose="020B0604020202020204" charset="0"/>
      <p:regular r:id="rId148"/>
      <p:bold r:id="rId149"/>
      <p:italic r:id="rId150"/>
      <p:boldItalic r:id="rId1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4E18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B1B7250-979D-47B3-A104-E14E87086799}">
  <a:tblStyle styleId="{DB1B7250-979D-47B3-A104-E14E8708679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7" autoAdjust="0"/>
    <p:restoredTop sz="94645" autoAdjust="0"/>
  </p:normalViewPr>
  <p:slideViewPr>
    <p:cSldViewPr snapToGrid="0">
      <p:cViewPr varScale="1">
        <p:scale>
          <a:sx n="114" d="100"/>
          <a:sy n="114" d="100"/>
        </p:scale>
        <p:origin x="456" y="91"/>
      </p:cViewPr>
      <p:guideLst>
        <p:guide orient="horz" pos="1620"/>
        <p:guide pos="2880"/>
      </p:guideLst>
    </p:cSldViewPr>
  </p:slideViewPr>
  <p:outlineViewPr>
    <p:cViewPr>
      <p:scale>
        <a:sx n="33" d="100"/>
        <a:sy n="33" d="100"/>
      </p:scale>
      <p:origin x="0" y="-9989"/>
    </p:cViewPr>
  </p:outlineViewPr>
  <p:notesTextViewPr>
    <p:cViewPr>
      <p:scale>
        <a:sx n="1" d="1"/>
        <a:sy n="1" d="1"/>
      </p:scale>
      <p:origin x="0" y="0"/>
    </p:cViewPr>
  </p:notesTextViewPr>
  <p:notesViewPr>
    <p:cSldViewPr snapToGrid="0">
      <p:cViewPr varScale="1">
        <p:scale>
          <a:sx n="66" d="100"/>
          <a:sy n="66" d="100"/>
        </p:scale>
        <p:origin x="3134" y="4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font" Target="fonts/font6.fntdata"/><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font" Target="fonts/font17.fntdata"/><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font" Target="fonts/font2.fntdata"/><Relationship Id="rId139" Type="http://schemas.openxmlformats.org/officeDocument/2006/relationships/font" Target="fonts/font7.fntdata"/><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font" Target="fonts/font18.fntdata"/><Relationship Id="rId155" Type="http://schemas.openxmlformats.org/officeDocument/2006/relationships/tableStyles" Target="tableStyle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font" Target="fonts/font8.fntdata"/><Relationship Id="rId145"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font" Target="fonts/font3.fntdata"/><Relationship Id="rId151" Type="http://schemas.openxmlformats.org/officeDocument/2006/relationships/font" Target="fonts/font19.fntdata"/><Relationship Id="rId156" Type="http://schemas.microsoft.com/office/2016/11/relationships/changesInfo" Target="changesInfos/changesInfo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font" Target="fonts/font9.fntdata"/><Relationship Id="rId146" Type="http://schemas.openxmlformats.org/officeDocument/2006/relationships/font" Target="fonts/font14.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font" Target="fonts/font4.fntdata"/><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font" Target="fonts/font15.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font" Target="fonts/font10.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font" Target="fonts/font5.fntdata"/><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notesMaster" Target="notesMasters/notesMaster1.xml"/><Relationship Id="rId153" Type="http://schemas.openxmlformats.org/officeDocument/2006/relationships/viewProps" Target="view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font" Target="fonts/font11.fntdata"/><Relationship Id="rId148" Type="http://schemas.openxmlformats.org/officeDocument/2006/relationships/font" Target="fonts/font16.fntdata"/><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font" Target="fonts/font1.fntdata"/><Relationship Id="rId154" Type="http://schemas.openxmlformats.org/officeDocument/2006/relationships/theme" Target="theme/theme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font" Target="fonts/font12.fntdata"/><Relationship Id="rId90" Type="http://schemas.openxmlformats.org/officeDocument/2006/relationships/slide" Target="slides/slide8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andre Fukaya" userId="a6a9a943-df61-4531-8174-9782d2adadb5" providerId="ADAL" clId="{F24DAC9A-B56D-4EFA-AA3E-38832FE3F67D}"/>
    <pc:docChg chg="undo redo custSel addSld delSld modSld sldOrd">
      <pc:chgData name="Alexandre Fukaya" userId="a6a9a943-df61-4531-8174-9782d2adadb5" providerId="ADAL" clId="{F24DAC9A-B56D-4EFA-AA3E-38832FE3F67D}" dt="2019-10-18T04:26:17.014" v="10824" actId="20577"/>
      <pc:docMkLst>
        <pc:docMk/>
      </pc:docMkLst>
      <pc:sldChg chg="addSp delSp modSp">
        <pc:chgData name="Alexandre Fukaya" userId="a6a9a943-df61-4531-8174-9782d2adadb5" providerId="ADAL" clId="{F24DAC9A-B56D-4EFA-AA3E-38832FE3F67D}" dt="2019-10-08T12:11:49.301" v="2296"/>
        <pc:sldMkLst>
          <pc:docMk/>
          <pc:sldMk cId="0" sldId="256"/>
        </pc:sldMkLst>
        <pc:graphicFrameChg chg="add del mod">
          <ac:chgData name="Alexandre Fukaya" userId="a6a9a943-df61-4531-8174-9782d2adadb5" providerId="ADAL" clId="{F24DAC9A-B56D-4EFA-AA3E-38832FE3F67D}" dt="2019-10-08T12:11:49.301" v="2296"/>
          <ac:graphicFrameMkLst>
            <pc:docMk/>
            <pc:sldMk cId="0" sldId="256"/>
            <ac:graphicFrameMk id="2" creationId="{DE1C00B8-DE16-40C2-8390-561A4BC2716D}"/>
          </ac:graphicFrameMkLst>
        </pc:graphicFrameChg>
      </pc:sldChg>
      <pc:sldChg chg="addSp delSp modSp">
        <pc:chgData name="Alexandre Fukaya" userId="a6a9a943-df61-4531-8174-9782d2adadb5" providerId="ADAL" clId="{F24DAC9A-B56D-4EFA-AA3E-38832FE3F67D}" dt="2019-10-09T20:00:48.466" v="8445" actId="1076"/>
        <pc:sldMkLst>
          <pc:docMk/>
          <pc:sldMk cId="1991895503" sldId="350"/>
        </pc:sldMkLst>
        <pc:graphicFrameChg chg="mod modGraphic">
          <ac:chgData name="Alexandre Fukaya" userId="a6a9a943-df61-4531-8174-9782d2adadb5" providerId="ADAL" clId="{F24DAC9A-B56D-4EFA-AA3E-38832FE3F67D}" dt="2019-10-09T20:00:48.466" v="8445" actId="1076"/>
          <ac:graphicFrameMkLst>
            <pc:docMk/>
            <pc:sldMk cId="1991895503" sldId="350"/>
            <ac:graphicFrameMk id="10" creationId="{FA0EAC6C-9177-42D3-A3DA-7A5B7F5ECB72}"/>
          </ac:graphicFrameMkLst>
        </pc:graphicFrameChg>
        <pc:graphicFrameChg chg="mod modGraphic">
          <ac:chgData name="Alexandre Fukaya" userId="a6a9a943-df61-4531-8174-9782d2adadb5" providerId="ADAL" clId="{F24DAC9A-B56D-4EFA-AA3E-38832FE3F67D}" dt="2019-10-09T20:00:48.466" v="8445" actId="1076"/>
          <ac:graphicFrameMkLst>
            <pc:docMk/>
            <pc:sldMk cId="1991895503" sldId="350"/>
            <ac:graphicFrameMk id="12" creationId="{6F3C839B-7650-4CA1-9A87-9B0EEC19E945}"/>
          </ac:graphicFrameMkLst>
        </pc:graphicFrameChg>
        <pc:graphicFrameChg chg="mod modGraphic">
          <ac:chgData name="Alexandre Fukaya" userId="a6a9a943-df61-4531-8174-9782d2adadb5" providerId="ADAL" clId="{F24DAC9A-B56D-4EFA-AA3E-38832FE3F67D}" dt="2019-10-09T20:00:48.466" v="8445" actId="1076"/>
          <ac:graphicFrameMkLst>
            <pc:docMk/>
            <pc:sldMk cId="1991895503" sldId="350"/>
            <ac:graphicFrameMk id="13" creationId="{6D4ED24E-0FB6-4AEC-B3F4-C4A8FD88CD00}"/>
          </ac:graphicFrameMkLst>
        </pc:graphicFrameChg>
        <pc:graphicFrameChg chg="del mod">
          <ac:chgData name="Alexandre Fukaya" userId="a6a9a943-df61-4531-8174-9782d2adadb5" providerId="ADAL" clId="{F24DAC9A-B56D-4EFA-AA3E-38832FE3F67D}" dt="2019-10-09T19:56:44.983" v="8351" actId="478"/>
          <ac:graphicFrameMkLst>
            <pc:docMk/>
            <pc:sldMk cId="1991895503" sldId="350"/>
            <ac:graphicFrameMk id="14" creationId="{9D2A2ED4-6536-4BFF-BAD1-12E451024831}"/>
          </ac:graphicFrameMkLst>
        </pc:graphicFrameChg>
        <pc:cxnChg chg="del mod">
          <ac:chgData name="Alexandre Fukaya" userId="a6a9a943-df61-4531-8174-9782d2adadb5" providerId="ADAL" clId="{F24DAC9A-B56D-4EFA-AA3E-38832FE3F67D}" dt="2019-10-09T19:47:31.674" v="8205" actId="478"/>
          <ac:cxnSpMkLst>
            <pc:docMk/>
            <pc:sldMk cId="1991895503" sldId="350"/>
            <ac:cxnSpMk id="16" creationId="{9CBFEDA6-9D9C-4A50-A45A-1F28EF2DB60B}"/>
          </ac:cxnSpMkLst>
        </pc:cxnChg>
        <pc:cxnChg chg="del mod">
          <ac:chgData name="Alexandre Fukaya" userId="a6a9a943-df61-4531-8174-9782d2adadb5" providerId="ADAL" clId="{F24DAC9A-B56D-4EFA-AA3E-38832FE3F67D}" dt="2019-10-09T19:56:48.239" v="8352" actId="478"/>
          <ac:cxnSpMkLst>
            <pc:docMk/>
            <pc:sldMk cId="1991895503" sldId="350"/>
            <ac:cxnSpMk id="19" creationId="{C295FDAE-CB75-4C7B-8447-FD4938175E08}"/>
          </ac:cxnSpMkLst>
        </pc:cxnChg>
        <pc:cxnChg chg="mod">
          <ac:chgData name="Alexandre Fukaya" userId="a6a9a943-df61-4531-8174-9782d2adadb5" providerId="ADAL" clId="{F24DAC9A-B56D-4EFA-AA3E-38832FE3F67D}" dt="2019-10-09T20:00:48.466" v="8445" actId="1076"/>
          <ac:cxnSpMkLst>
            <pc:docMk/>
            <pc:sldMk cId="1991895503" sldId="350"/>
            <ac:cxnSpMk id="22" creationId="{BB8F31C3-25E8-44F1-98F5-1BFB4FB6A3C4}"/>
          </ac:cxnSpMkLst>
        </pc:cxnChg>
        <pc:cxnChg chg="add mod">
          <ac:chgData name="Alexandre Fukaya" userId="a6a9a943-df61-4531-8174-9782d2adadb5" providerId="ADAL" clId="{F24DAC9A-B56D-4EFA-AA3E-38832FE3F67D}" dt="2019-10-09T20:00:48.466" v="8445" actId="1076"/>
          <ac:cxnSpMkLst>
            <pc:docMk/>
            <pc:sldMk cId="1991895503" sldId="350"/>
            <ac:cxnSpMk id="29" creationId="{631EA7AE-579F-4E18-A81F-BD49F47F3C73}"/>
          </ac:cxnSpMkLst>
        </pc:cxnChg>
      </pc:sldChg>
      <pc:sldChg chg="addSp delSp modSp">
        <pc:chgData name="Alexandre Fukaya" userId="a6a9a943-df61-4531-8174-9782d2adadb5" providerId="ADAL" clId="{F24DAC9A-B56D-4EFA-AA3E-38832FE3F67D}" dt="2019-10-08T13:22:17.334" v="3448" actId="164"/>
        <pc:sldMkLst>
          <pc:docMk/>
          <pc:sldMk cId="2807565949" sldId="356"/>
        </pc:sldMkLst>
        <pc:spChg chg="mod">
          <ac:chgData name="Alexandre Fukaya" userId="a6a9a943-df61-4531-8174-9782d2adadb5" providerId="ADAL" clId="{F24DAC9A-B56D-4EFA-AA3E-38832FE3F67D}" dt="2019-10-08T13:20:41.969" v="3411"/>
          <ac:spMkLst>
            <pc:docMk/>
            <pc:sldMk cId="2807565949" sldId="356"/>
            <ac:spMk id="2" creationId="{3FFAB088-4FEC-46E6-B168-C958DDEB8F5A}"/>
          </ac:spMkLst>
        </pc:spChg>
        <pc:spChg chg="mod topLvl">
          <ac:chgData name="Alexandre Fukaya" userId="a6a9a943-df61-4531-8174-9782d2adadb5" providerId="ADAL" clId="{F24DAC9A-B56D-4EFA-AA3E-38832FE3F67D}" dt="2019-10-08T13:21:36.654" v="3418" actId="164"/>
          <ac:spMkLst>
            <pc:docMk/>
            <pc:sldMk cId="2807565949" sldId="356"/>
            <ac:spMk id="5" creationId="{8FBECFF6-6116-42C1-B891-D76446BCE680}"/>
          </ac:spMkLst>
        </pc:spChg>
        <pc:spChg chg="mod topLvl">
          <ac:chgData name="Alexandre Fukaya" userId="a6a9a943-df61-4531-8174-9782d2adadb5" providerId="ADAL" clId="{F24DAC9A-B56D-4EFA-AA3E-38832FE3F67D}" dt="2019-10-08T13:21:36.654" v="3418" actId="164"/>
          <ac:spMkLst>
            <pc:docMk/>
            <pc:sldMk cId="2807565949" sldId="356"/>
            <ac:spMk id="6" creationId="{63EEB619-010C-4116-8BAC-A543F421895D}"/>
          </ac:spMkLst>
        </pc:spChg>
        <pc:spChg chg="del mod">
          <ac:chgData name="Alexandre Fukaya" userId="a6a9a943-df61-4531-8174-9782d2adadb5" providerId="ADAL" clId="{F24DAC9A-B56D-4EFA-AA3E-38832FE3F67D}" dt="2019-10-08T12:39:01.869" v="3205"/>
          <ac:spMkLst>
            <pc:docMk/>
            <pc:sldMk cId="2807565949" sldId="356"/>
            <ac:spMk id="13" creationId="{E1712535-8C33-47E0-8903-D47033FC6385}"/>
          </ac:spMkLst>
        </pc:spChg>
        <pc:grpChg chg="add mod">
          <ac:chgData name="Alexandre Fukaya" userId="a6a9a943-df61-4531-8174-9782d2adadb5" providerId="ADAL" clId="{F24DAC9A-B56D-4EFA-AA3E-38832FE3F67D}" dt="2019-10-08T13:22:17.334" v="3448" actId="164"/>
          <ac:grpSpMkLst>
            <pc:docMk/>
            <pc:sldMk cId="2807565949" sldId="356"/>
            <ac:grpSpMk id="3" creationId="{2514C66A-114E-4719-BC0A-577B5BAF8851}"/>
          </ac:grpSpMkLst>
        </pc:grpChg>
        <pc:grpChg chg="add mod">
          <ac:chgData name="Alexandre Fukaya" userId="a6a9a943-df61-4531-8174-9782d2adadb5" providerId="ADAL" clId="{F24DAC9A-B56D-4EFA-AA3E-38832FE3F67D}" dt="2019-10-08T13:22:17.334" v="3448" actId="164"/>
          <ac:grpSpMkLst>
            <pc:docMk/>
            <pc:sldMk cId="2807565949" sldId="356"/>
            <ac:grpSpMk id="4" creationId="{373581A8-783F-4DC7-A1C1-D39D75F8AB0D}"/>
          </ac:grpSpMkLst>
        </pc:grpChg>
        <pc:grpChg chg="mod topLvl">
          <ac:chgData name="Alexandre Fukaya" userId="a6a9a943-df61-4531-8174-9782d2adadb5" providerId="ADAL" clId="{F24DAC9A-B56D-4EFA-AA3E-38832FE3F67D}" dt="2019-10-08T13:22:17.334" v="3448" actId="164"/>
          <ac:grpSpMkLst>
            <pc:docMk/>
            <pc:sldMk cId="2807565949" sldId="356"/>
            <ac:grpSpMk id="10" creationId="{7611645C-9402-4B02-BAC2-17E4F0ED89F6}"/>
          </ac:grpSpMkLst>
        </pc:grpChg>
        <pc:grpChg chg="del mod topLvl">
          <ac:chgData name="Alexandre Fukaya" userId="a6a9a943-df61-4531-8174-9782d2adadb5" providerId="ADAL" clId="{F24DAC9A-B56D-4EFA-AA3E-38832FE3F67D}" dt="2019-10-08T13:21:02.172" v="3413" actId="165"/>
          <ac:grpSpMkLst>
            <pc:docMk/>
            <pc:sldMk cId="2807565949" sldId="356"/>
            <ac:grpSpMk id="11" creationId="{0F7F9630-434C-4F81-917B-AE3AC9BE46CB}"/>
          </ac:grpSpMkLst>
        </pc:grpChg>
        <pc:grpChg chg="del mod">
          <ac:chgData name="Alexandre Fukaya" userId="a6a9a943-df61-4531-8174-9782d2adadb5" providerId="ADAL" clId="{F24DAC9A-B56D-4EFA-AA3E-38832FE3F67D}" dt="2019-10-08T13:20:54.781" v="3412" actId="165"/>
          <ac:grpSpMkLst>
            <pc:docMk/>
            <pc:sldMk cId="2807565949" sldId="356"/>
            <ac:grpSpMk id="12" creationId="{E2580555-1198-464E-9E79-4A00DF339DAF}"/>
          </ac:grpSpMkLst>
        </pc:grpChg>
      </pc:sldChg>
      <pc:sldChg chg="addSp modSp">
        <pc:chgData name="Alexandre Fukaya" userId="a6a9a943-df61-4531-8174-9782d2adadb5" providerId="ADAL" clId="{F24DAC9A-B56D-4EFA-AA3E-38832FE3F67D}" dt="2019-10-06T15:48:30.115" v="711"/>
        <pc:sldMkLst>
          <pc:docMk/>
          <pc:sldMk cId="1313010876" sldId="405"/>
        </pc:sldMkLst>
        <pc:spChg chg="mod">
          <ac:chgData name="Alexandre Fukaya" userId="a6a9a943-df61-4531-8174-9782d2adadb5" providerId="ADAL" clId="{F24DAC9A-B56D-4EFA-AA3E-38832FE3F67D}" dt="2019-10-06T15:48:08.541" v="710" actId="14100"/>
          <ac:spMkLst>
            <pc:docMk/>
            <pc:sldMk cId="1313010876" sldId="405"/>
            <ac:spMk id="3" creationId="{AC1F4E9F-9A72-43E7-A4A3-EC9ECDF1860A}"/>
          </ac:spMkLst>
        </pc:spChg>
        <pc:graphicFrameChg chg="add mod modGraphic">
          <ac:chgData name="Alexandre Fukaya" userId="a6a9a943-df61-4531-8174-9782d2adadb5" providerId="ADAL" clId="{F24DAC9A-B56D-4EFA-AA3E-38832FE3F67D}" dt="2019-10-06T15:48:30.115" v="711"/>
          <ac:graphicFrameMkLst>
            <pc:docMk/>
            <pc:sldMk cId="1313010876" sldId="405"/>
            <ac:graphicFrameMk id="4" creationId="{A3AE99D1-7281-407B-8C02-91BFE8E3A270}"/>
          </ac:graphicFrameMkLst>
        </pc:graphicFrameChg>
      </pc:sldChg>
      <pc:sldChg chg="modSp add">
        <pc:chgData name="Alexandre Fukaya" userId="a6a9a943-df61-4531-8174-9782d2adadb5" providerId="ADAL" clId="{F24DAC9A-B56D-4EFA-AA3E-38832FE3F67D}" dt="2019-10-06T16:01:19.570" v="1710" actId="20577"/>
        <pc:sldMkLst>
          <pc:docMk/>
          <pc:sldMk cId="2262099986" sldId="406"/>
        </pc:sldMkLst>
        <pc:spChg chg="mod">
          <ac:chgData name="Alexandre Fukaya" userId="a6a9a943-df61-4531-8174-9782d2adadb5" providerId="ADAL" clId="{F24DAC9A-B56D-4EFA-AA3E-38832FE3F67D}" dt="2019-10-06T15:49:04.762" v="731" actId="20577"/>
          <ac:spMkLst>
            <pc:docMk/>
            <pc:sldMk cId="2262099986" sldId="406"/>
            <ac:spMk id="2" creationId="{CD485C18-4BBA-45FC-98B9-3D5F837ABAFA}"/>
          </ac:spMkLst>
        </pc:spChg>
        <pc:spChg chg="mod">
          <ac:chgData name="Alexandre Fukaya" userId="a6a9a943-df61-4531-8174-9782d2adadb5" providerId="ADAL" clId="{F24DAC9A-B56D-4EFA-AA3E-38832FE3F67D}" dt="2019-10-06T16:01:19.570" v="1710" actId="20577"/>
          <ac:spMkLst>
            <pc:docMk/>
            <pc:sldMk cId="2262099986" sldId="406"/>
            <ac:spMk id="3" creationId="{32143A9D-57F5-4D93-A6EA-4E5321CCFD00}"/>
          </ac:spMkLst>
        </pc:spChg>
      </pc:sldChg>
      <pc:sldChg chg="addSp delSp modSp add">
        <pc:chgData name="Alexandre Fukaya" userId="a6a9a943-df61-4531-8174-9782d2adadb5" providerId="ADAL" clId="{F24DAC9A-B56D-4EFA-AA3E-38832FE3F67D}" dt="2019-10-07T10:35:32.199" v="2294" actId="14100"/>
        <pc:sldMkLst>
          <pc:docMk/>
          <pc:sldMk cId="1692920185" sldId="407"/>
        </pc:sldMkLst>
        <pc:spChg chg="mod">
          <ac:chgData name="Alexandre Fukaya" userId="a6a9a943-df61-4531-8174-9782d2adadb5" providerId="ADAL" clId="{F24DAC9A-B56D-4EFA-AA3E-38832FE3F67D}" dt="2019-10-06T15:53:02.261" v="1323" actId="20577"/>
          <ac:spMkLst>
            <pc:docMk/>
            <pc:sldMk cId="1692920185" sldId="407"/>
            <ac:spMk id="2" creationId="{70364484-13AE-4483-B7E2-B29FC2D44E9D}"/>
          </ac:spMkLst>
        </pc:spChg>
        <pc:spChg chg="mod">
          <ac:chgData name="Alexandre Fukaya" userId="a6a9a943-df61-4531-8174-9782d2adadb5" providerId="ADAL" clId="{F24DAC9A-B56D-4EFA-AA3E-38832FE3F67D}" dt="2019-10-07T10:35:32.199" v="2294" actId="14100"/>
          <ac:spMkLst>
            <pc:docMk/>
            <pc:sldMk cId="1692920185" sldId="407"/>
            <ac:spMk id="3" creationId="{2228C1F5-536A-4406-929E-354C21C69540}"/>
          </ac:spMkLst>
        </pc:spChg>
        <pc:spChg chg="add mod">
          <ac:chgData name="Alexandre Fukaya" userId="a6a9a943-df61-4531-8174-9782d2adadb5" providerId="ADAL" clId="{F24DAC9A-B56D-4EFA-AA3E-38832FE3F67D}" dt="2019-10-06T16:16:23.397" v="2246"/>
          <ac:spMkLst>
            <pc:docMk/>
            <pc:sldMk cId="1692920185" sldId="407"/>
            <ac:spMk id="4" creationId="{ED9C285E-BC3C-4D30-AEC4-CBB03A9EA89E}"/>
          </ac:spMkLst>
        </pc:spChg>
        <pc:spChg chg="add del">
          <ac:chgData name="Alexandre Fukaya" userId="a6a9a943-df61-4531-8174-9782d2adadb5" providerId="ADAL" clId="{F24DAC9A-B56D-4EFA-AA3E-38832FE3F67D}" dt="2019-10-06T16:18:49.396" v="2248"/>
          <ac:spMkLst>
            <pc:docMk/>
            <pc:sldMk cId="1692920185" sldId="407"/>
            <ac:spMk id="5" creationId="{B790633F-FD0D-4575-A596-FB61976223B7}"/>
          </ac:spMkLst>
        </pc:spChg>
        <pc:spChg chg="add del">
          <ac:chgData name="Alexandre Fukaya" userId="a6a9a943-df61-4531-8174-9782d2adadb5" providerId="ADAL" clId="{F24DAC9A-B56D-4EFA-AA3E-38832FE3F67D}" dt="2019-10-06T16:18:52.328" v="2250"/>
          <ac:spMkLst>
            <pc:docMk/>
            <pc:sldMk cId="1692920185" sldId="407"/>
            <ac:spMk id="6" creationId="{32F844E0-C04B-4B70-8251-5B44CBE8CA42}"/>
          </ac:spMkLst>
        </pc:spChg>
      </pc:sldChg>
      <pc:sldChg chg="addSp delSp modSp add">
        <pc:chgData name="Alexandre Fukaya" userId="a6a9a943-df61-4531-8174-9782d2adadb5" providerId="ADAL" clId="{F24DAC9A-B56D-4EFA-AA3E-38832FE3F67D}" dt="2019-10-06T16:19:30.744" v="2293" actId="20577"/>
        <pc:sldMkLst>
          <pc:docMk/>
          <pc:sldMk cId="1367361308" sldId="408"/>
        </pc:sldMkLst>
        <pc:spChg chg="del">
          <ac:chgData name="Alexandre Fukaya" userId="a6a9a943-df61-4531-8174-9782d2adadb5" providerId="ADAL" clId="{F24DAC9A-B56D-4EFA-AA3E-38832FE3F67D}" dt="2019-10-06T16:18:57.946" v="2252"/>
          <ac:spMkLst>
            <pc:docMk/>
            <pc:sldMk cId="1367361308" sldId="408"/>
            <ac:spMk id="2" creationId="{B914FC67-6D98-4B58-B709-08CD6866C4AC}"/>
          </ac:spMkLst>
        </pc:spChg>
        <pc:spChg chg="del">
          <ac:chgData name="Alexandre Fukaya" userId="a6a9a943-df61-4531-8174-9782d2adadb5" providerId="ADAL" clId="{F24DAC9A-B56D-4EFA-AA3E-38832FE3F67D}" dt="2019-10-06T16:18:57.946" v="2252"/>
          <ac:spMkLst>
            <pc:docMk/>
            <pc:sldMk cId="1367361308" sldId="408"/>
            <ac:spMk id="3" creationId="{3B2A1C43-A73C-4AF7-AD7E-384F130987BA}"/>
          </ac:spMkLst>
        </pc:spChg>
        <pc:spChg chg="del">
          <ac:chgData name="Alexandre Fukaya" userId="a6a9a943-df61-4531-8174-9782d2adadb5" providerId="ADAL" clId="{F24DAC9A-B56D-4EFA-AA3E-38832FE3F67D}" dt="2019-10-06T16:18:57.946" v="2252"/>
          <ac:spMkLst>
            <pc:docMk/>
            <pc:sldMk cId="1367361308" sldId="408"/>
            <ac:spMk id="4" creationId="{EEFBE043-E701-47F6-AAA2-42A822FEF789}"/>
          </ac:spMkLst>
        </pc:spChg>
        <pc:spChg chg="add mod">
          <ac:chgData name="Alexandre Fukaya" userId="a6a9a943-df61-4531-8174-9782d2adadb5" providerId="ADAL" clId="{F24DAC9A-B56D-4EFA-AA3E-38832FE3F67D}" dt="2019-10-06T16:19:30.744" v="2293" actId="20577"/>
          <ac:spMkLst>
            <pc:docMk/>
            <pc:sldMk cId="1367361308" sldId="408"/>
            <ac:spMk id="5" creationId="{CDFE1C01-4A2D-44A9-9688-87137952C349}"/>
          </ac:spMkLst>
        </pc:spChg>
      </pc:sldChg>
      <pc:sldChg chg="modSp add">
        <pc:chgData name="Alexandre Fukaya" userId="a6a9a943-df61-4531-8174-9782d2adadb5" providerId="ADAL" clId="{F24DAC9A-B56D-4EFA-AA3E-38832FE3F67D}" dt="2019-10-08T12:15:18.230" v="2320" actId="20577"/>
        <pc:sldMkLst>
          <pc:docMk/>
          <pc:sldMk cId="1801807228" sldId="409"/>
        </pc:sldMkLst>
        <pc:spChg chg="mod">
          <ac:chgData name="Alexandre Fukaya" userId="a6a9a943-df61-4531-8174-9782d2adadb5" providerId="ADAL" clId="{F24DAC9A-B56D-4EFA-AA3E-38832FE3F67D}" dt="2019-10-08T12:15:18.230" v="2320" actId="20577"/>
          <ac:spMkLst>
            <pc:docMk/>
            <pc:sldMk cId="1801807228" sldId="409"/>
            <ac:spMk id="2" creationId="{F0C6CDA4-7B9C-4DEA-A6F5-FFE44493C4B4}"/>
          </ac:spMkLst>
        </pc:spChg>
      </pc:sldChg>
      <pc:sldChg chg="modSp add">
        <pc:chgData name="Alexandre Fukaya" userId="a6a9a943-df61-4531-8174-9782d2adadb5" providerId="ADAL" clId="{F24DAC9A-B56D-4EFA-AA3E-38832FE3F67D}" dt="2019-10-08T12:37:28.765" v="3163" actId="20577"/>
        <pc:sldMkLst>
          <pc:docMk/>
          <pc:sldMk cId="199119582" sldId="410"/>
        </pc:sldMkLst>
        <pc:spChg chg="mod">
          <ac:chgData name="Alexandre Fukaya" userId="a6a9a943-df61-4531-8174-9782d2adadb5" providerId="ADAL" clId="{F24DAC9A-B56D-4EFA-AA3E-38832FE3F67D}" dt="2019-10-08T12:15:56.518" v="2362" actId="20577"/>
          <ac:spMkLst>
            <pc:docMk/>
            <pc:sldMk cId="199119582" sldId="410"/>
            <ac:spMk id="2" creationId="{6723847C-1B55-4AFC-987B-284733FD85DA}"/>
          </ac:spMkLst>
        </pc:spChg>
        <pc:spChg chg="mod">
          <ac:chgData name="Alexandre Fukaya" userId="a6a9a943-df61-4531-8174-9782d2adadb5" providerId="ADAL" clId="{F24DAC9A-B56D-4EFA-AA3E-38832FE3F67D}" dt="2019-10-08T12:37:28.765" v="3163" actId="20577"/>
          <ac:spMkLst>
            <pc:docMk/>
            <pc:sldMk cId="199119582" sldId="410"/>
            <ac:spMk id="3" creationId="{2CB1E0CF-1E5D-45C5-9E21-187471FE2730}"/>
          </ac:spMkLst>
        </pc:spChg>
      </pc:sldChg>
      <pc:sldChg chg="modSp add">
        <pc:chgData name="Alexandre Fukaya" userId="a6a9a943-df61-4531-8174-9782d2adadb5" providerId="ADAL" clId="{F24DAC9A-B56D-4EFA-AA3E-38832FE3F67D}" dt="2019-10-08T12:41:53.175" v="3365" actId="20577"/>
        <pc:sldMkLst>
          <pc:docMk/>
          <pc:sldMk cId="2285012947" sldId="411"/>
        </pc:sldMkLst>
        <pc:spChg chg="mod">
          <ac:chgData name="Alexandre Fukaya" userId="a6a9a943-df61-4531-8174-9782d2adadb5" providerId="ADAL" clId="{F24DAC9A-B56D-4EFA-AA3E-38832FE3F67D}" dt="2019-10-08T12:38:37.796" v="3202" actId="20577"/>
          <ac:spMkLst>
            <pc:docMk/>
            <pc:sldMk cId="2285012947" sldId="411"/>
            <ac:spMk id="2" creationId="{41F5C7A8-89DA-4CBF-84CE-DE6E01C728C5}"/>
          </ac:spMkLst>
        </pc:spChg>
        <pc:spChg chg="mod">
          <ac:chgData name="Alexandre Fukaya" userId="a6a9a943-df61-4531-8174-9782d2adadb5" providerId="ADAL" clId="{F24DAC9A-B56D-4EFA-AA3E-38832FE3F67D}" dt="2019-10-08T12:41:53.175" v="3365" actId="20577"/>
          <ac:spMkLst>
            <pc:docMk/>
            <pc:sldMk cId="2285012947" sldId="411"/>
            <ac:spMk id="3" creationId="{DDEE04A3-63F6-45B6-BFE3-144F99360BBD}"/>
          </ac:spMkLst>
        </pc:spChg>
      </pc:sldChg>
      <pc:sldChg chg="modSp add">
        <pc:chgData name="Alexandre Fukaya" userId="a6a9a943-df61-4531-8174-9782d2adadb5" providerId="ADAL" clId="{F24DAC9A-B56D-4EFA-AA3E-38832FE3F67D}" dt="2019-10-08T17:12:40.077" v="4155" actId="20577"/>
        <pc:sldMkLst>
          <pc:docMk/>
          <pc:sldMk cId="3374735516" sldId="412"/>
        </pc:sldMkLst>
        <pc:spChg chg="mod">
          <ac:chgData name="Alexandre Fukaya" userId="a6a9a943-df61-4531-8174-9782d2adadb5" providerId="ADAL" clId="{F24DAC9A-B56D-4EFA-AA3E-38832FE3F67D}" dt="2019-10-08T13:20:30.798" v="3409" actId="20577"/>
          <ac:spMkLst>
            <pc:docMk/>
            <pc:sldMk cId="3374735516" sldId="412"/>
            <ac:spMk id="2" creationId="{3FFE2481-C2F1-48A4-896C-5053B319284B}"/>
          </ac:spMkLst>
        </pc:spChg>
        <pc:spChg chg="mod">
          <ac:chgData name="Alexandre Fukaya" userId="a6a9a943-df61-4531-8174-9782d2adadb5" providerId="ADAL" clId="{F24DAC9A-B56D-4EFA-AA3E-38832FE3F67D}" dt="2019-10-08T17:12:40.077" v="4155" actId="20577"/>
          <ac:spMkLst>
            <pc:docMk/>
            <pc:sldMk cId="3374735516" sldId="412"/>
            <ac:spMk id="3" creationId="{2979D663-C522-406D-BDF2-B98FDF15EDEA}"/>
          </ac:spMkLst>
        </pc:spChg>
      </pc:sldChg>
      <pc:sldChg chg="addSp delSp modSp add ord">
        <pc:chgData name="Alexandre Fukaya" userId="a6a9a943-df61-4531-8174-9782d2adadb5" providerId="ADAL" clId="{F24DAC9A-B56D-4EFA-AA3E-38832FE3F67D}" dt="2019-10-11T02:33:00.500" v="9296" actId="14100"/>
        <pc:sldMkLst>
          <pc:docMk/>
          <pc:sldMk cId="1878048757" sldId="413"/>
        </pc:sldMkLst>
        <pc:spChg chg="mod">
          <ac:chgData name="Alexandre Fukaya" userId="a6a9a943-df61-4531-8174-9782d2adadb5" providerId="ADAL" clId="{F24DAC9A-B56D-4EFA-AA3E-38832FE3F67D}" dt="2019-10-08T17:26:48.920" v="4487" actId="20577"/>
          <ac:spMkLst>
            <pc:docMk/>
            <pc:sldMk cId="1878048757" sldId="413"/>
            <ac:spMk id="2" creationId="{50276DBC-8EC6-4F7C-9B3E-B80F7447F9CC}"/>
          </ac:spMkLst>
        </pc:spChg>
        <pc:spChg chg="del mod">
          <ac:chgData name="Alexandre Fukaya" userId="a6a9a943-df61-4531-8174-9782d2adadb5" providerId="ADAL" clId="{F24DAC9A-B56D-4EFA-AA3E-38832FE3F67D}" dt="2019-10-08T17:35:39.359" v="4490"/>
          <ac:spMkLst>
            <pc:docMk/>
            <pc:sldMk cId="1878048757" sldId="413"/>
            <ac:spMk id="3" creationId="{94CE384A-36CB-4908-AEBE-78A0FEDFB835}"/>
          </ac:spMkLst>
        </pc:spChg>
        <pc:spChg chg="add mod">
          <ac:chgData name="Alexandre Fukaya" userId="a6a9a943-df61-4531-8174-9782d2adadb5" providerId="ADAL" clId="{F24DAC9A-B56D-4EFA-AA3E-38832FE3F67D}" dt="2019-10-08T18:16:32.575" v="4994" actId="113"/>
          <ac:spMkLst>
            <pc:docMk/>
            <pc:sldMk cId="1878048757" sldId="413"/>
            <ac:spMk id="4" creationId="{46A89416-0E01-477A-A489-D6202AB02C62}"/>
          </ac:spMkLst>
        </pc:spChg>
        <pc:spChg chg="add del mod">
          <ac:chgData name="Alexandre Fukaya" userId="a6a9a943-df61-4531-8174-9782d2adadb5" providerId="ADAL" clId="{F24DAC9A-B56D-4EFA-AA3E-38832FE3F67D}" dt="2019-10-08T17:36:27.954" v="4492" actId="478"/>
          <ac:spMkLst>
            <pc:docMk/>
            <pc:sldMk cId="1878048757" sldId="413"/>
            <ac:spMk id="5" creationId="{D57A412F-26B6-4856-A086-F54485E6F6C3}"/>
          </ac:spMkLst>
        </pc:spChg>
        <pc:graphicFrameChg chg="add mod modGraphic">
          <ac:chgData name="Alexandre Fukaya" userId="a6a9a943-df61-4531-8174-9782d2adadb5" providerId="ADAL" clId="{F24DAC9A-B56D-4EFA-AA3E-38832FE3F67D}" dt="2019-10-11T02:33:00.500" v="9296" actId="14100"/>
          <ac:graphicFrameMkLst>
            <pc:docMk/>
            <pc:sldMk cId="1878048757" sldId="413"/>
            <ac:graphicFrameMk id="6" creationId="{72B3C622-3BC9-46EA-9243-D4A987DDA207}"/>
          </ac:graphicFrameMkLst>
        </pc:graphicFrameChg>
      </pc:sldChg>
      <pc:sldChg chg="modSp add ord">
        <pc:chgData name="Alexandre Fukaya" userId="a6a9a943-df61-4531-8174-9782d2adadb5" providerId="ADAL" clId="{F24DAC9A-B56D-4EFA-AA3E-38832FE3F67D}" dt="2019-10-09T01:17:07.573" v="5926" actId="20577"/>
        <pc:sldMkLst>
          <pc:docMk/>
          <pc:sldMk cId="256179894" sldId="414"/>
        </pc:sldMkLst>
        <pc:spChg chg="mod">
          <ac:chgData name="Alexandre Fukaya" userId="a6a9a943-df61-4531-8174-9782d2adadb5" providerId="ADAL" clId="{F24DAC9A-B56D-4EFA-AA3E-38832FE3F67D}" dt="2019-10-08T13:43:17.023" v="4065" actId="20577"/>
          <ac:spMkLst>
            <pc:docMk/>
            <pc:sldMk cId="256179894" sldId="414"/>
            <ac:spMk id="2" creationId="{0AEB0ED0-E908-4859-813D-4B22EE450AD0}"/>
          </ac:spMkLst>
        </pc:spChg>
        <pc:spChg chg="mod">
          <ac:chgData name="Alexandre Fukaya" userId="a6a9a943-df61-4531-8174-9782d2adadb5" providerId="ADAL" clId="{F24DAC9A-B56D-4EFA-AA3E-38832FE3F67D}" dt="2019-10-09T01:17:07.573" v="5926" actId="20577"/>
          <ac:spMkLst>
            <pc:docMk/>
            <pc:sldMk cId="256179894" sldId="414"/>
            <ac:spMk id="3" creationId="{EBD0645C-1C73-4E03-B022-B15B2D2DCB8C}"/>
          </ac:spMkLst>
        </pc:spChg>
      </pc:sldChg>
      <pc:sldChg chg="addSp delSp modSp add">
        <pc:chgData name="Alexandre Fukaya" userId="a6a9a943-df61-4531-8174-9782d2adadb5" providerId="ADAL" clId="{F24DAC9A-B56D-4EFA-AA3E-38832FE3F67D}" dt="2019-10-09T01:42:00.254" v="6648" actId="20577"/>
        <pc:sldMkLst>
          <pc:docMk/>
          <pc:sldMk cId="1362264369" sldId="415"/>
        </pc:sldMkLst>
        <pc:spChg chg="del">
          <ac:chgData name="Alexandre Fukaya" userId="a6a9a943-df61-4531-8174-9782d2adadb5" providerId="ADAL" clId="{F24DAC9A-B56D-4EFA-AA3E-38832FE3F67D}" dt="2019-10-09T01:17:18.166" v="5928"/>
          <ac:spMkLst>
            <pc:docMk/>
            <pc:sldMk cId="1362264369" sldId="415"/>
            <ac:spMk id="2" creationId="{295C6E50-DC3D-4F69-9AAE-E179A1BBAF09}"/>
          </ac:spMkLst>
        </pc:spChg>
        <pc:spChg chg="del">
          <ac:chgData name="Alexandre Fukaya" userId="a6a9a943-df61-4531-8174-9782d2adadb5" providerId="ADAL" clId="{F24DAC9A-B56D-4EFA-AA3E-38832FE3F67D}" dt="2019-10-09T01:17:18.166" v="5928"/>
          <ac:spMkLst>
            <pc:docMk/>
            <pc:sldMk cId="1362264369" sldId="415"/>
            <ac:spMk id="3" creationId="{21A33004-B192-4D4B-8E4C-3575DDA2C03D}"/>
          </ac:spMkLst>
        </pc:spChg>
        <pc:spChg chg="add mod">
          <ac:chgData name="Alexandre Fukaya" userId="a6a9a943-df61-4531-8174-9782d2adadb5" providerId="ADAL" clId="{F24DAC9A-B56D-4EFA-AA3E-38832FE3F67D}" dt="2019-10-09T01:17:29.929" v="5961" actId="20577"/>
          <ac:spMkLst>
            <pc:docMk/>
            <pc:sldMk cId="1362264369" sldId="415"/>
            <ac:spMk id="4" creationId="{F7CF210C-C838-4E5B-A795-32FAA5B3CC21}"/>
          </ac:spMkLst>
        </pc:spChg>
        <pc:spChg chg="add mod">
          <ac:chgData name="Alexandre Fukaya" userId="a6a9a943-df61-4531-8174-9782d2adadb5" providerId="ADAL" clId="{F24DAC9A-B56D-4EFA-AA3E-38832FE3F67D}" dt="2019-10-09T01:40:05.303" v="6590" actId="20577"/>
          <ac:spMkLst>
            <pc:docMk/>
            <pc:sldMk cId="1362264369" sldId="415"/>
            <ac:spMk id="5" creationId="{57E3D481-AA9C-44F7-85DD-4F900DE162A7}"/>
          </ac:spMkLst>
        </pc:spChg>
        <pc:spChg chg="add mod">
          <ac:chgData name="Alexandre Fukaya" userId="a6a9a943-df61-4531-8174-9782d2adadb5" providerId="ADAL" clId="{F24DAC9A-B56D-4EFA-AA3E-38832FE3F67D}" dt="2019-10-09T01:42:00.254" v="6648" actId="20577"/>
          <ac:spMkLst>
            <pc:docMk/>
            <pc:sldMk cId="1362264369" sldId="415"/>
            <ac:spMk id="6" creationId="{9A484744-6FAF-41EA-B997-5965E9CE26F1}"/>
          </ac:spMkLst>
        </pc:spChg>
        <pc:spChg chg="add del">
          <ac:chgData name="Alexandre Fukaya" userId="a6a9a943-df61-4531-8174-9782d2adadb5" providerId="ADAL" clId="{F24DAC9A-B56D-4EFA-AA3E-38832FE3F67D}" dt="2019-10-09T01:40:38.227" v="6593"/>
          <ac:spMkLst>
            <pc:docMk/>
            <pc:sldMk cId="1362264369" sldId="415"/>
            <ac:spMk id="7" creationId="{E1314E47-4E27-4A60-936F-A94A3B23EF2E}"/>
          </ac:spMkLst>
        </pc:spChg>
      </pc:sldChg>
      <pc:sldChg chg="addSp delSp modSp add">
        <pc:chgData name="Alexandre Fukaya" userId="a6a9a943-df61-4531-8174-9782d2adadb5" providerId="ADAL" clId="{F24DAC9A-B56D-4EFA-AA3E-38832FE3F67D}" dt="2019-10-09T02:01:47.638" v="7350" actId="1037"/>
        <pc:sldMkLst>
          <pc:docMk/>
          <pc:sldMk cId="3432486104" sldId="416"/>
        </pc:sldMkLst>
        <pc:spChg chg="mod">
          <ac:chgData name="Alexandre Fukaya" userId="a6a9a943-df61-4531-8174-9782d2adadb5" providerId="ADAL" clId="{F24DAC9A-B56D-4EFA-AA3E-38832FE3F67D}" dt="2019-10-09T01:40:56.282" v="6607" actId="20577"/>
          <ac:spMkLst>
            <pc:docMk/>
            <pc:sldMk cId="3432486104" sldId="416"/>
            <ac:spMk id="4" creationId="{F7CF210C-C838-4E5B-A795-32FAA5B3CC21}"/>
          </ac:spMkLst>
        </pc:spChg>
        <pc:spChg chg="mod">
          <ac:chgData name="Alexandre Fukaya" userId="a6a9a943-df61-4531-8174-9782d2adadb5" providerId="ADAL" clId="{F24DAC9A-B56D-4EFA-AA3E-38832FE3F67D}" dt="2019-10-09T01:55:39.031" v="7249" actId="20577"/>
          <ac:spMkLst>
            <pc:docMk/>
            <pc:sldMk cId="3432486104" sldId="416"/>
            <ac:spMk id="5" creationId="{57E3D481-AA9C-44F7-85DD-4F900DE162A7}"/>
          </ac:spMkLst>
        </pc:spChg>
        <pc:spChg chg="mod">
          <ac:chgData name="Alexandre Fukaya" userId="a6a9a943-df61-4531-8174-9782d2adadb5" providerId="ADAL" clId="{F24DAC9A-B56D-4EFA-AA3E-38832FE3F67D}" dt="2019-10-09T01:54:43.854" v="7231" actId="20577"/>
          <ac:spMkLst>
            <pc:docMk/>
            <pc:sldMk cId="3432486104" sldId="416"/>
            <ac:spMk id="6" creationId="{9A484744-6FAF-41EA-B997-5965E9CE26F1}"/>
          </ac:spMkLst>
        </pc:spChg>
        <pc:spChg chg="add mod">
          <ac:chgData name="Alexandre Fukaya" userId="a6a9a943-df61-4531-8174-9782d2adadb5" providerId="ADAL" clId="{F24DAC9A-B56D-4EFA-AA3E-38832FE3F67D}" dt="2019-10-09T02:01:23.332" v="7329" actId="20577"/>
          <ac:spMkLst>
            <pc:docMk/>
            <pc:sldMk cId="3432486104" sldId="416"/>
            <ac:spMk id="7" creationId="{425C3C8A-87EC-4F06-AA56-C51879EEDDCF}"/>
          </ac:spMkLst>
        </pc:spChg>
        <pc:spChg chg="add mod">
          <ac:chgData name="Alexandre Fukaya" userId="a6a9a943-df61-4531-8174-9782d2adadb5" providerId="ADAL" clId="{F24DAC9A-B56D-4EFA-AA3E-38832FE3F67D}" dt="2019-10-09T01:56:48.926" v="7278" actId="1036"/>
          <ac:spMkLst>
            <pc:docMk/>
            <pc:sldMk cId="3432486104" sldId="416"/>
            <ac:spMk id="8" creationId="{DCF3890E-97A1-41A2-BB9A-E5DCECC8F69F}"/>
          </ac:spMkLst>
        </pc:spChg>
        <pc:spChg chg="add mod">
          <ac:chgData name="Alexandre Fukaya" userId="a6a9a943-df61-4531-8174-9782d2adadb5" providerId="ADAL" clId="{F24DAC9A-B56D-4EFA-AA3E-38832FE3F67D}" dt="2019-10-09T02:01:39.357" v="7336" actId="1037"/>
          <ac:spMkLst>
            <pc:docMk/>
            <pc:sldMk cId="3432486104" sldId="416"/>
            <ac:spMk id="9" creationId="{753A8058-7F48-4799-A10C-8F5C5548637C}"/>
          </ac:spMkLst>
        </pc:spChg>
        <pc:spChg chg="add mod">
          <ac:chgData name="Alexandre Fukaya" userId="a6a9a943-df61-4531-8174-9782d2adadb5" providerId="ADAL" clId="{F24DAC9A-B56D-4EFA-AA3E-38832FE3F67D}" dt="2019-10-09T01:57:20.525" v="7285" actId="1076"/>
          <ac:spMkLst>
            <pc:docMk/>
            <pc:sldMk cId="3432486104" sldId="416"/>
            <ac:spMk id="10" creationId="{495D12D8-92E9-4B51-9F15-007E41EA495D}"/>
          </ac:spMkLst>
        </pc:spChg>
        <pc:spChg chg="add del mod">
          <ac:chgData name="Alexandre Fukaya" userId="a6a9a943-df61-4531-8174-9782d2adadb5" providerId="ADAL" clId="{F24DAC9A-B56D-4EFA-AA3E-38832FE3F67D}" dt="2019-10-09T01:58:14.442" v="7304"/>
          <ac:spMkLst>
            <pc:docMk/>
            <pc:sldMk cId="3432486104" sldId="416"/>
            <ac:spMk id="11" creationId="{202F2207-408E-41F9-9CC2-6DE96780CC42}"/>
          </ac:spMkLst>
        </pc:spChg>
        <pc:spChg chg="add">
          <ac:chgData name="Alexandre Fukaya" userId="a6a9a943-df61-4531-8174-9782d2adadb5" providerId="ADAL" clId="{F24DAC9A-B56D-4EFA-AA3E-38832FE3F67D}" dt="2019-10-09T01:58:14.539" v="7305"/>
          <ac:spMkLst>
            <pc:docMk/>
            <pc:sldMk cId="3432486104" sldId="416"/>
            <ac:spMk id="12" creationId="{7EE18C96-83E9-44FC-82C2-0AE4E6537861}"/>
          </ac:spMkLst>
        </pc:spChg>
        <pc:spChg chg="add mod">
          <ac:chgData name="Alexandre Fukaya" userId="a6a9a943-df61-4531-8174-9782d2adadb5" providerId="ADAL" clId="{F24DAC9A-B56D-4EFA-AA3E-38832FE3F67D}" dt="2019-10-09T02:01:47.638" v="7350" actId="1037"/>
          <ac:spMkLst>
            <pc:docMk/>
            <pc:sldMk cId="3432486104" sldId="416"/>
            <ac:spMk id="13" creationId="{B87EBA52-5865-4F27-B566-3EED5C199822}"/>
          </ac:spMkLst>
        </pc:spChg>
      </pc:sldChg>
      <pc:sldChg chg="addSp delSp modSp add">
        <pc:chgData name="Alexandre Fukaya" userId="a6a9a943-df61-4531-8174-9782d2adadb5" providerId="ADAL" clId="{F24DAC9A-B56D-4EFA-AA3E-38832FE3F67D}" dt="2019-10-09T19:09:54.145" v="8003" actId="113"/>
        <pc:sldMkLst>
          <pc:docMk/>
          <pc:sldMk cId="77169775" sldId="417"/>
        </pc:sldMkLst>
        <pc:spChg chg="mod">
          <ac:chgData name="Alexandre Fukaya" userId="a6a9a943-df61-4531-8174-9782d2adadb5" providerId="ADAL" clId="{F24DAC9A-B56D-4EFA-AA3E-38832FE3F67D}" dt="2019-10-09T17:38:01.175" v="7372" actId="20577"/>
          <ac:spMkLst>
            <pc:docMk/>
            <pc:sldMk cId="77169775" sldId="417"/>
            <ac:spMk id="2" creationId="{3A355612-AFDB-428A-B639-6BB6091A865E}"/>
          </ac:spMkLst>
        </pc:spChg>
        <pc:spChg chg="del">
          <ac:chgData name="Alexandre Fukaya" userId="a6a9a943-df61-4531-8174-9782d2adadb5" providerId="ADAL" clId="{F24DAC9A-B56D-4EFA-AA3E-38832FE3F67D}" dt="2019-10-09T17:38:09.604" v="7373"/>
          <ac:spMkLst>
            <pc:docMk/>
            <pc:sldMk cId="77169775" sldId="417"/>
            <ac:spMk id="3" creationId="{5FE02D6A-0F82-45F2-B01B-73ADFB390A8D}"/>
          </ac:spMkLst>
        </pc:spChg>
        <pc:spChg chg="del">
          <ac:chgData name="Alexandre Fukaya" userId="a6a9a943-df61-4531-8174-9782d2adadb5" providerId="ADAL" clId="{F24DAC9A-B56D-4EFA-AA3E-38832FE3F67D}" dt="2019-10-09T17:38:09.604" v="7373"/>
          <ac:spMkLst>
            <pc:docMk/>
            <pc:sldMk cId="77169775" sldId="417"/>
            <ac:spMk id="4" creationId="{3DB9C1FF-ED09-48D7-ABAE-6CC9D37E3698}"/>
          </ac:spMkLst>
        </pc:spChg>
        <pc:spChg chg="add mod">
          <ac:chgData name="Alexandre Fukaya" userId="a6a9a943-df61-4531-8174-9782d2adadb5" providerId="ADAL" clId="{F24DAC9A-B56D-4EFA-AA3E-38832FE3F67D}" dt="2019-10-09T19:09:54.145" v="8003" actId="113"/>
          <ac:spMkLst>
            <pc:docMk/>
            <pc:sldMk cId="77169775" sldId="417"/>
            <ac:spMk id="5" creationId="{DFDA5816-2B76-4881-8ADD-65F5A97A59CA}"/>
          </ac:spMkLst>
        </pc:spChg>
      </pc:sldChg>
      <pc:sldChg chg="modSp add ord">
        <pc:chgData name="Alexandre Fukaya" userId="a6a9a943-df61-4531-8174-9782d2adadb5" providerId="ADAL" clId="{F24DAC9A-B56D-4EFA-AA3E-38832FE3F67D}" dt="2019-10-11T02:34:11.085" v="9321" actId="20577"/>
        <pc:sldMkLst>
          <pc:docMk/>
          <pc:sldMk cId="3343996527" sldId="418"/>
        </pc:sldMkLst>
        <pc:spChg chg="mod">
          <ac:chgData name="Alexandre Fukaya" userId="a6a9a943-df61-4531-8174-9782d2adadb5" providerId="ADAL" clId="{F24DAC9A-B56D-4EFA-AA3E-38832FE3F67D}" dt="2019-10-11T02:34:11.085" v="9321" actId="20577"/>
          <ac:spMkLst>
            <pc:docMk/>
            <pc:sldMk cId="3343996527" sldId="418"/>
            <ac:spMk id="5" creationId="{CDFE1C01-4A2D-44A9-9688-87137952C349}"/>
          </ac:spMkLst>
        </pc:spChg>
      </pc:sldChg>
      <pc:sldChg chg="modSp add ord">
        <pc:chgData name="Alexandre Fukaya" userId="a6a9a943-df61-4531-8174-9782d2adadb5" providerId="ADAL" clId="{F24DAC9A-B56D-4EFA-AA3E-38832FE3F67D}" dt="2019-10-11T02:43:21.435" v="9335" actId="20577"/>
        <pc:sldMkLst>
          <pc:docMk/>
          <pc:sldMk cId="4161261485" sldId="419"/>
        </pc:sldMkLst>
        <pc:spChg chg="mod">
          <ac:chgData name="Alexandre Fukaya" userId="a6a9a943-df61-4531-8174-9782d2adadb5" providerId="ADAL" clId="{F24DAC9A-B56D-4EFA-AA3E-38832FE3F67D}" dt="2019-10-11T02:43:21.435" v="9335" actId="20577"/>
          <ac:spMkLst>
            <pc:docMk/>
            <pc:sldMk cId="4161261485" sldId="419"/>
            <ac:spMk id="5" creationId="{CDFE1C01-4A2D-44A9-9688-87137952C349}"/>
          </ac:spMkLst>
        </pc:spChg>
      </pc:sldChg>
      <pc:sldChg chg="delSp modSp">
        <pc:chgData name="Alexandre Fukaya" userId="a6a9a943-df61-4531-8174-9782d2adadb5" providerId="ADAL" clId="{F24DAC9A-B56D-4EFA-AA3E-38832FE3F67D}" dt="2019-10-18T04:25:47.084" v="10811" actId="113"/>
        <pc:sldMkLst>
          <pc:docMk/>
          <pc:sldMk cId="1336721729" sldId="422"/>
        </pc:sldMkLst>
        <pc:spChg chg="mod">
          <ac:chgData name="Alexandre Fukaya" userId="a6a9a943-df61-4531-8174-9782d2adadb5" providerId="ADAL" clId="{F24DAC9A-B56D-4EFA-AA3E-38832FE3F67D}" dt="2019-10-18T04:21:39.805" v="10478" actId="20577"/>
          <ac:spMkLst>
            <pc:docMk/>
            <pc:sldMk cId="1336721729" sldId="422"/>
            <ac:spMk id="2" creationId="{24D6AE0B-5933-42A4-A873-7D2F7F1221A1}"/>
          </ac:spMkLst>
        </pc:spChg>
        <pc:spChg chg="mod">
          <ac:chgData name="Alexandre Fukaya" userId="a6a9a943-df61-4531-8174-9782d2adadb5" providerId="ADAL" clId="{F24DAC9A-B56D-4EFA-AA3E-38832FE3F67D}" dt="2019-10-18T04:25:47.084" v="10811" actId="113"/>
          <ac:spMkLst>
            <pc:docMk/>
            <pc:sldMk cId="1336721729" sldId="422"/>
            <ac:spMk id="4" creationId="{A04B703E-74DF-4E8E-8466-003DF80E137A}"/>
          </ac:spMkLst>
        </pc:spChg>
        <pc:spChg chg="del mod">
          <ac:chgData name="Alexandre Fukaya" userId="a6a9a943-df61-4531-8174-9782d2adadb5" providerId="ADAL" clId="{F24DAC9A-B56D-4EFA-AA3E-38832FE3F67D}" dt="2019-10-18T04:24:23.232" v="10695" actId="478"/>
          <ac:spMkLst>
            <pc:docMk/>
            <pc:sldMk cId="1336721729" sldId="422"/>
            <ac:spMk id="5" creationId="{E78A9D12-6DD9-4AE4-B4BD-3E512F1B9CB7}"/>
          </ac:spMkLst>
        </pc:spChg>
      </pc:sldChg>
      <pc:sldChg chg="modSp">
        <pc:chgData name="Alexandre Fukaya" userId="a6a9a943-df61-4531-8174-9782d2adadb5" providerId="ADAL" clId="{F24DAC9A-B56D-4EFA-AA3E-38832FE3F67D}" dt="2019-10-18T03:50:10.891" v="9572" actId="14100"/>
        <pc:sldMkLst>
          <pc:docMk/>
          <pc:sldMk cId="196786707" sldId="423"/>
        </pc:sldMkLst>
        <pc:spChg chg="mod">
          <ac:chgData name="Alexandre Fukaya" userId="a6a9a943-df61-4531-8174-9782d2adadb5" providerId="ADAL" clId="{F24DAC9A-B56D-4EFA-AA3E-38832FE3F67D}" dt="2019-10-18T03:50:10.891" v="9572" actId="14100"/>
          <ac:spMkLst>
            <pc:docMk/>
            <pc:sldMk cId="196786707" sldId="423"/>
            <ac:spMk id="5" creationId="{4FB4C2D8-1D13-4035-9BC3-A4CC319DACC7}"/>
          </ac:spMkLst>
        </pc:spChg>
      </pc:sldChg>
      <pc:sldChg chg="addSp delSp modSp add">
        <pc:chgData name="Alexandre Fukaya" userId="a6a9a943-df61-4531-8174-9782d2adadb5" providerId="ADAL" clId="{F24DAC9A-B56D-4EFA-AA3E-38832FE3F67D}" dt="2019-10-18T04:17:41.312" v="10143" actId="20577"/>
        <pc:sldMkLst>
          <pc:docMk/>
          <pc:sldMk cId="24209434" sldId="426"/>
        </pc:sldMkLst>
        <pc:spChg chg="del">
          <ac:chgData name="Alexandre Fukaya" userId="a6a9a943-df61-4531-8174-9782d2adadb5" providerId="ADAL" clId="{F24DAC9A-B56D-4EFA-AA3E-38832FE3F67D}" dt="2019-10-18T02:05:02.026" v="9337"/>
          <ac:spMkLst>
            <pc:docMk/>
            <pc:sldMk cId="24209434" sldId="426"/>
            <ac:spMk id="2" creationId="{37294E57-1F02-4987-A3DC-F01C31CAC493}"/>
          </ac:spMkLst>
        </pc:spChg>
        <pc:spChg chg="del">
          <ac:chgData name="Alexandre Fukaya" userId="a6a9a943-df61-4531-8174-9782d2adadb5" providerId="ADAL" clId="{F24DAC9A-B56D-4EFA-AA3E-38832FE3F67D}" dt="2019-10-18T02:05:02.026" v="9337"/>
          <ac:spMkLst>
            <pc:docMk/>
            <pc:sldMk cId="24209434" sldId="426"/>
            <ac:spMk id="3" creationId="{8A15B892-CC2C-400F-A5DA-5ED967E09F18}"/>
          </ac:spMkLst>
        </pc:spChg>
        <pc:spChg chg="add mod">
          <ac:chgData name="Alexandre Fukaya" userId="a6a9a943-df61-4531-8174-9782d2adadb5" providerId="ADAL" clId="{F24DAC9A-B56D-4EFA-AA3E-38832FE3F67D}" dt="2019-10-18T02:05:34.467" v="9403" actId="20577"/>
          <ac:spMkLst>
            <pc:docMk/>
            <pc:sldMk cId="24209434" sldId="426"/>
            <ac:spMk id="4" creationId="{D9F9FAD0-86D2-424D-A186-8A3DD3606E12}"/>
          </ac:spMkLst>
        </pc:spChg>
        <pc:spChg chg="add del mod">
          <ac:chgData name="Alexandre Fukaya" userId="a6a9a943-df61-4531-8174-9782d2adadb5" providerId="ADAL" clId="{F24DAC9A-B56D-4EFA-AA3E-38832FE3F67D}" dt="2019-10-18T04:07:58.767" v="9573"/>
          <ac:spMkLst>
            <pc:docMk/>
            <pc:sldMk cId="24209434" sldId="426"/>
            <ac:spMk id="5" creationId="{96EF2672-3205-41AE-AE89-133ED5E0A532}"/>
          </ac:spMkLst>
        </pc:spChg>
        <pc:spChg chg="add del mod">
          <ac:chgData name="Alexandre Fukaya" userId="a6a9a943-df61-4531-8174-9782d2adadb5" providerId="ADAL" clId="{F24DAC9A-B56D-4EFA-AA3E-38832FE3F67D}" dt="2019-10-18T04:07:58.767" v="9573"/>
          <ac:spMkLst>
            <pc:docMk/>
            <pc:sldMk cId="24209434" sldId="426"/>
            <ac:spMk id="6" creationId="{B9280CC3-6537-43BE-AA7F-06A4E890E260}"/>
          </ac:spMkLst>
        </pc:spChg>
        <pc:spChg chg="add mod">
          <ac:chgData name="Alexandre Fukaya" userId="a6a9a943-df61-4531-8174-9782d2adadb5" providerId="ADAL" clId="{F24DAC9A-B56D-4EFA-AA3E-38832FE3F67D}" dt="2019-10-18T04:17:41.312" v="10143" actId="20577"/>
          <ac:spMkLst>
            <pc:docMk/>
            <pc:sldMk cId="24209434" sldId="426"/>
            <ac:spMk id="7" creationId="{7EAC9AA7-8442-42F3-AF57-93E55AC3B6AE}"/>
          </ac:spMkLst>
        </pc:spChg>
      </pc:sldChg>
      <pc:sldChg chg="modSp add">
        <pc:chgData name="Alexandre Fukaya" userId="a6a9a943-df61-4531-8174-9782d2adadb5" providerId="ADAL" clId="{F24DAC9A-B56D-4EFA-AA3E-38832FE3F67D}" dt="2019-10-18T04:26:17.014" v="10824" actId="20577"/>
        <pc:sldMkLst>
          <pc:docMk/>
          <pc:sldMk cId="2304791350" sldId="427"/>
        </pc:sldMkLst>
        <pc:spChg chg="mod">
          <ac:chgData name="Alexandre Fukaya" userId="a6a9a943-df61-4531-8174-9782d2adadb5" providerId="ADAL" clId="{F24DAC9A-B56D-4EFA-AA3E-38832FE3F67D}" dt="2019-10-18T04:26:17.014" v="10824" actId="20577"/>
          <ac:spMkLst>
            <pc:docMk/>
            <pc:sldMk cId="2304791350" sldId="427"/>
            <ac:spMk id="5" creationId="{CDFE1C01-4A2D-44A9-9688-87137952C349}"/>
          </ac:spMkLst>
        </pc:spChg>
      </pc:sldChg>
    </pc:docChg>
  </pc:docChgLst>
  <pc:docChgLst>
    <pc:chgData name="Alexandre Fukaya" userId="a6a9a943-df61-4531-8174-9782d2adadb5" providerId="ADAL" clId="{6A77DFFB-ACD9-4C09-A5DD-693906C1B3F2}"/>
    <pc:docChg chg="delSld">
      <pc:chgData name="Alexandre Fukaya" userId="a6a9a943-df61-4531-8174-9782d2adadb5" providerId="ADAL" clId="{6A77DFFB-ACD9-4C09-A5DD-693906C1B3F2}" dt="2019-10-20T21:54:08.548" v="1" actId="2696"/>
      <pc:docMkLst>
        <pc:docMk/>
      </pc:docMkLst>
      <pc:sldChg chg="del">
        <pc:chgData name="Alexandre Fukaya" userId="a6a9a943-df61-4531-8174-9782d2adadb5" providerId="ADAL" clId="{6A77DFFB-ACD9-4C09-A5DD-693906C1B3F2}" dt="2019-10-20T21:54:08.503" v="0" actId="2696"/>
        <pc:sldMkLst>
          <pc:docMk/>
          <pc:sldMk cId="0" sldId="279"/>
        </pc:sldMkLst>
      </pc:sldChg>
      <pc:sldChg chg="del">
        <pc:chgData name="Alexandre Fukaya" userId="a6a9a943-df61-4531-8174-9782d2adadb5" providerId="ADAL" clId="{6A77DFFB-ACD9-4C09-A5DD-693906C1B3F2}" dt="2019-10-20T21:54:08.548" v="1" actId="2696"/>
        <pc:sldMkLst>
          <pc:docMk/>
          <pc:sldMk cId="263533670" sldId="35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5504ab519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5504ab519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ea042523b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ea042523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84830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ea042523b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ea042523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1087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44975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ea042523b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ea042523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052106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ea042523b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ea042523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915572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ea042523b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ea042523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24832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5504ab51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5504ab51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5044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5504ab51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5504ab51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ea042523b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ea042523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ea042523b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ea042523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96840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ea042523b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ea042523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35686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ea042523b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ea042523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62985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ea042523b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ea042523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372137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97847" y="1520524"/>
            <a:ext cx="4174153" cy="20526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6000">
                <a:latin typeface="+mj-l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en-US" dirty="0"/>
              <a:t>Click to edit Master title style</a:t>
            </a:r>
            <a:endParaRPr dirty="0"/>
          </a:p>
        </p:txBody>
      </p:sp>
      <p:sp>
        <p:nvSpPr>
          <p:cNvPr id="5" name="Google Shape;70;p15">
            <a:extLst>
              <a:ext uri="{FF2B5EF4-FFF2-40B4-BE49-F238E27FC236}">
                <a16:creationId xmlns:a16="http://schemas.microsoft.com/office/drawing/2014/main" id="{FE696689-C70B-4866-9E06-6E7524A7FE92}"/>
              </a:ext>
            </a:extLst>
          </p:cNvPr>
          <p:cNvSpPr/>
          <p:nvPr/>
        </p:nvSpPr>
        <p:spPr>
          <a:xfrm rot="10800000">
            <a:off x="3693300" y="-35575"/>
            <a:ext cx="5450700" cy="5164800"/>
          </a:xfrm>
          <a:prstGeom prst="rtTriangl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https://lh4.googleusercontent.com/pj8m4XNYXJfGIBZQC8WSigDyk_6TtF65hK0NLHn3veEGUaWqXu3HHBlLnPz0leZj8vM9AWF5asMfM_mJ82atmmJklH-Gv2MhFyeA276OHG169mNadERQBdD0d7fJva7yC28Bx_zE6e8">
            <a:extLst>
              <a:ext uri="{FF2B5EF4-FFF2-40B4-BE49-F238E27FC236}">
                <a16:creationId xmlns:a16="http://schemas.microsoft.com/office/drawing/2014/main" id="{6E0902A5-5DF9-491F-966D-43ED3E031F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0993" y="3657600"/>
            <a:ext cx="792000" cy="792000"/>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70;p15">
            <a:extLst>
              <a:ext uri="{FF2B5EF4-FFF2-40B4-BE49-F238E27FC236}">
                <a16:creationId xmlns:a16="http://schemas.microsoft.com/office/drawing/2014/main" id="{644D1FB9-0D82-4172-9324-749D1D99313C}"/>
              </a:ext>
            </a:extLst>
          </p:cNvPr>
          <p:cNvSpPr/>
          <p:nvPr userDrawn="1"/>
        </p:nvSpPr>
        <p:spPr>
          <a:xfrm rot="10800000">
            <a:off x="3693300" y="-35575"/>
            <a:ext cx="5450700" cy="5164800"/>
          </a:xfrm>
          <a:prstGeom prst="rtTriangl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2" descr="https://lh4.googleusercontent.com/pj8m4XNYXJfGIBZQC8WSigDyk_6TtF65hK0NLHn3veEGUaWqXu3HHBlLnPz0leZj8vM9AWF5asMfM_mJ82atmmJklH-Gv2MhFyeA276OHG169mNadERQBdD0d7fJva7yC28Bx_zE6e8">
            <a:extLst>
              <a:ext uri="{FF2B5EF4-FFF2-40B4-BE49-F238E27FC236}">
                <a16:creationId xmlns:a16="http://schemas.microsoft.com/office/drawing/2014/main" id="{7471BE3E-C17B-4AEE-8F95-0E1DA64EFD5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580993" y="3657600"/>
            <a:ext cx="792000" cy="79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6541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1">
                <a:latin typeface="+mj-l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dirty="0"/>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solidFill>
                  <a:schemeClr val="bg1"/>
                </a:solidFill>
                <a:latin typeface="+mn-lt"/>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en-US"/>
              <a:t>Edit Master text styles</a:t>
            </a: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04028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1">
                <a:latin typeface="+mj-l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dirty="0"/>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solidFill>
                  <a:schemeClr val="bg1"/>
                </a:solidFill>
                <a:latin typeface="+mn-lt"/>
              </a:defRPr>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solidFill>
                  <a:schemeClr val="bg1"/>
                </a:solidFill>
                <a:latin typeface="+mn-lt"/>
              </a:defRPr>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43928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1">
                <a:latin typeface="+mj-l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dirty="0"/>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68836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reserve="1" userDrawn="1">
  <p:cSld name="Exercices">
    <p:bg>
      <p:bgPr>
        <a:solidFill>
          <a:schemeClr val="bg2">
            <a:lumMod val="50000"/>
          </a:schemeClr>
        </a:solidFill>
        <a:effectLst/>
      </p:bgPr>
    </p:bg>
    <p:spTree>
      <p:nvGrpSpPr>
        <p:cNvPr id="1" name="Shape 25"/>
        <p:cNvGrpSpPr/>
        <p:nvPr/>
      </p:nvGrpSpPr>
      <p:grpSpPr>
        <a:xfrm>
          <a:off x="0" y="0"/>
          <a:ext cx="0" cy="0"/>
          <a:chOff x="0" y="0"/>
          <a:chExt cx="0" cy="0"/>
        </a:xfrm>
      </p:grpSpPr>
      <p:sp>
        <p:nvSpPr>
          <p:cNvPr id="4" name="Google Shape;283;p46">
            <a:extLst>
              <a:ext uri="{FF2B5EF4-FFF2-40B4-BE49-F238E27FC236}">
                <a16:creationId xmlns:a16="http://schemas.microsoft.com/office/drawing/2014/main" id="{C741A833-BDBE-4CE8-B844-FE8F0436674A}"/>
              </a:ext>
            </a:extLst>
          </p:cNvPr>
          <p:cNvSpPr txBox="1">
            <a:spLocks/>
          </p:cNvSpPr>
          <p:nvPr userDrawn="1"/>
        </p:nvSpPr>
        <p:spPr>
          <a:xfrm>
            <a:off x="311700" y="3555500"/>
            <a:ext cx="8520600" cy="483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800"/>
              <a:buFont typeface="Arial"/>
              <a:buNone/>
              <a:defRPr sz="2800" b="1" i="0" u="none" strike="noStrike" cap="none">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lnSpc>
                <a:spcPct val="115000"/>
              </a:lnSpc>
            </a:pPr>
            <a:endParaRPr lang="pt-BR" sz="1200" dirty="0">
              <a:solidFill>
                <a:srgbClr val="FFFFFF"/>
              </a:solidFill>
            </a:endParaRPr>
          </a:p>
        </p:txBody>
      </p:sp>
      <p:sp>
        <p:nvSpPr>
          <p:cNvPr id="5" name="Google Shape;284;p46">
            <a:extLst>
              <a:ext uri="{FF2B5EF4-FFF2-40B4-BE49-F238E27FC236}">
                <a16:creationId xmlns:a16="http://schemas.microsoft.com/office/drawing/2014/main" id="{A6D6917B-C43D-4540-828E-65CFF933BB35}"/>
              </a:ext>
            </a:extLst>
          </p:cNvPr>
          <p:cNvSpPr/>
          <p:nvPr userDrawn="1"/>
        </p:nvSpPr>
        <p:spPr>
          <a:xfrm>
            <a:off x="0" y="1678793"/>
            <a:ext cx="9144000" cy="1561500"/>
          </a:xfrm>
          <a:prstGeom prst="rect">
            <a:avLst/>
          </a:prstGeom>
          <a:gradFill>
            <a:gsLst>
              <a:gs pos="0">
                <a:srgbClr val="000000"/>
              </a:gs>
              <a:gs pos="15000">
                <a:srgbClr val="000000"/>
              </a:gs>
              <a:gs pos="15000">
                <a:srgbClr val="FFD966"/>
              </a:gs>
              <a:gs pos="33000">
                <a:srgbClr val="FFD966"/>
              </a:gs>
              <a:gs pos="33000">
                <a:srgbClr val="000000"/>
              </a:gs>
              <a:gs pos="51000">
                <a:srgbClr val="000000"/>
              </a:gs>
              <a:gs pos="51000">
                <a:srgbClr val="FFD966"/>
              </a:gs>
              <a:gs pos="68000">
                <a:srgbClr val="FFD966"/>
              </a:gs>
              <a:gs pos="68000">
                <a:srgbClr val="000000"/>
              </a:gs>
              <a:gs pos="84000">
                <a:srgbClr val="000000"/>
              </a:gs>
              <a:gs pos="84000">
                <a:srgbClr val="FFD966"/>
              </a:gs>
              <a:gs pos="100000">
                <a:srgbClr val="FFD966"/>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85;p46">
            <a:extLst>
              <a:ext uri="{FF2B5EF4-FFF2-40B4-BE49-F238E27FC236}">
                <a16:creationId xmlns:a16="http://schemas.microsoft.com/office/drawing/2014/main" id="{4A3CF12F-087F-4B8F-BBEB-2D0981BA6615}"/>
              </a:ext>
            </a:extLst>
          </p:cNvPr>
          <p:cNvSpPr txBox="1">
            <a:spLocks/>
          </p:cNvSpPr>
          <p:nvPr userDrawn="1"/>
        </p:nvSpPr>
        <p:spPr>
          <a:xfrm>
            <a:off x="2317350" y="654800"/>
            <a:ext cx="4509300" cy="630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800"/>
              <a:buFont typeface="Arial"/>
              <a:buNone/>
              <a:defRPr sz="2800" b="1" i="0" u="none" strike="noStrike" cap="none">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pt-BR" sz="4800">
                <a:solidFill>
                  <a:srgbClr val="FFD966"/>
                </a:solidFill>
                <a:latin typeface="Montserrat ExtraBold"/>
                <a:ea typeface="Montserrat ExtraBold"/>
                <a:cs typeface="Montserrat ExtraBold"/>
                <a:sym typeface="Montserrat ExtraBold"/>
              </a:rPr>
              <a:t>EXERCÍCIO</a:t>
            </a:r>
          </a:p>
        </p:txBody>
      </p:sp>
    </p:spTree>
    <p:extLst>
      <p:ext uri="{BB962C8B-B14F-4D97-AF65-F5344CB8AC3E}">
        <p14:creationId xmlns:p14="http://schemas.microsoft.com/office/powerpoint/2010/main" val="715183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userDrawn="1">
  <p:cSld name="1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97847" y="1520524"/>
            <a:ext cx="4174153" cy="20526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6000">
                <a:latin typeface="+mj-l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5" name="Google Shape;70;p15">
            <a:extLst>
              <a:ext uri="{FF2B5EF4-FFF2-40B4-BE49-F238E27FC236}">
                <a16:creationId xmlns:a16="http://schemas.microsoft.com/office/drawing/2014/main" id="{FE696689-C70B-4866-9E06-6E7524A7FE92}"/>
              </a:ext>
            </a:extLst>
          </p:cNvPr>
          <p:cNvSpPr/>
          <p:nvPr userDrawn="1"/>
        </p:nvSpPr>
        <p:spPr>
          <a:xfrm rot="10800000">
            <a:off x="3693300" y="-35575"/>
            <a:ext cx="5450700" cy="5164800"/>
          </a:xfrm>
          <a:prstGeom prst="rtTriangl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https://lh4.googleusercontent.com/pj8m4XNYXJfGIBZQC8WSigDyk_6TtF65hK0NLHn3veEGUaWqXu3HHBlLnPz0leZj8vM9AWF5asMfM_mJ82atmmJklH-Gv2MhFyeA276OHG169mNadERQBdD0d7fJva7yC28Bx_zE6e8">
            <a:extLst>
              <a:ext uri="{FF2B5EF4-FFF2-40B4-BE49-F238E27FC236}">
                <a16:creationId xmlns:a16="http://schemas.microsoft.com/office/drawing/2014/main" id="{6E0902A5-5DF9-491F-966D-43ED3E031F5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580993" y="3657600"/>
            <a:ext cx="792000" cy="792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E1887"/>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dirty="0"/>
          </a:p>
        </p:txBody>
      </p:sp>
    </p:spTree>
    <p:extLst>
      <p:ext uri="{BB962C8B-B14F-4D97-AF65-F5344CB8AC3E}">
        <p14:creationId xmlns:p14="http://schemas.microsoft.com/office/powerpoint/2010/main" val="51022304"/>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7" r:id="rId5"/>
    <p:sldLayoutId id="2147483648" r:id="rId6"/>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rgbClr val="000000"/>
          </a:solidFill>
          <a:latin typeface="+mj-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www.allwhitebackground.com/people.html" TargetMode="External"/><Relationship Id="rId7"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www.lavocechestecca.com/2018/06/16/vor-sap/" TargetMode="External"/><Relationship Id="rId11" Type="http://schemas.openxmlformats.org/officeDocument/2006/relationships/hyperlink" Target="https://en.wikipedia.org/wiki/Alaska_Airlines_Flight_261" TargetMode="External"/><Relationship Id="rId5" Type="http://schemas.openxmlformats.org/officeDocument/2006/relationships/image" Target="../media/image14.png"/><Relationship Id="rId10" Type="http://schemas.openxmlformats.org/officeDocument/2006/relationships/image" Target="../media/image17.jpg"/><Relationship Id="rId4" Type="http://schemas.openxmlformats.org/officeDocument/2006/relationships/hyperlink" Target="https://creativecommons.org/licenses/by-nc/3.0/" TargetMode="External"/><Relationship Id="rId9" Type="http://schemas.openxmlformats.org/officeDocument/2006/relationships/hyperlink" Target="https://dgmt.co.za/strategic-blueprint/" TargetMode="Externa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s://docs.microsoft.com/pt-br/dotnet/api/system.collections.generic.dictionary-2" TargetMode="External"/><Relationship Id="rId2" Type="http://schemas.openxmlformats.org/officeDocument/2006/relationships/hyperlink" Target="https://docs.microsoft.com/pt-br/dotnet/api/system.collections.generic.list-1" TargetMode="External"/><Relationship Id="rId1" Type="http://schemas.openxmlformats.org/officeDocument/2006/relationships/slideLayout" Target="../slideLayouts/slideLayout2.xml"/><Relationship Id="rId5" Type="http://schemas.openxmlformats.org/officeDocument/2006/relationships/hyperlink" Target="https://docs.microsoft.com/pt-br/dotnet/api/system.collections.generic.stack-1" TargetMode="External"/><Relationship Id="rId4" Type="http://schemas.openxmlformats.org/officeDocument/2006/relationships/hyperlink" Target="https://docs.microsoft.com/pt-br/dotnet/api/system.collections.generic.queue-1"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5" name="Google Shape;55;p13"/>
          <p:cNvPicPr preferRelativeResize="0"/>
          <p:nvPr/>
        </p:nvPicPr>
        <p:blipFill>
          <a:blip r:embed="rId3">
            <a:alphaModFix/>
          </a:blip>
          <a:stretch>
            <a:fillRect/>
          </a:stretch>
        </p:blipFill>
        <p:spPr>
          <a:xfrm>
            <a:off x="433225" y="1786339"/>
            <a:ext cx="4199651" cy="1105375"/>
          </a:xfrm>
          <a:prstGeom prst="rect">
            <a:avLst/>
          </a:prstGeom>
          <a:noFill/>
          <a:ln>
            <a:noFill/>
          </a:ln>
        </p:spPr>
      </p:pic>
      <p:sp>
        <p:nvSpPr>
          <p:cNvPr id="56" name="Google Shape;56;p13"/>
          <p:cNvSpPr txBox="1">
            <a:spLocks noGrp="1"/>
          </p:cNvSpPr>
          <p:nvPr>
            <p:ph type="ctrTitle"/>
          </p:nvPr>
        </p:nvSpPr>
        <p:spPr>
          <a:xfrm>
            <a:off x="5196400" y="-132075"/>
            <a:ext cx="3533700" cy="4942200"/>
          </a:xfrm>
          <a:prstGeom prst="rect">
            <a:avLst/>
          </a:prstGeom>
          <a:gradFill>
            <a:gsLst>
              <a:gs pos="0">
                <a:srgbClr val="38761D"/>
              </a:gs>
              <a:gs pos="50000">
                <a:srgbClr val="669D4D"/>
              </a:gs>
              <a:gs pos="50000">
                <a:srgbClr val="7DB165"/>
              </a:gs>
              <a:gs pos="100000">
                <a:srgbClr val="93C47D"/>
              </a:gs>
            </a:gsLst>
            <a:lin ang="0" scaled="0"/>
          </a:gradFill>
          <a:effectLst>
            <a:outerShdw blurRad="100013" dist="123825" dir="6840000" algn="bl" rotWithShape="0">
              <a:srgbClr val="000000">
                <a:alpha val="50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6000">
                <a:solidFill>
                  <a:srgbClr val="FFFFFF"/>
                </a:solidFill>
                <a:latin typeface="Montserrat Black"/>
                <a:ea typeface="Montserrat Black"/>
                <a:cs typeface="Montserrat Black"/>
                <a:sym typeface="Montserrat Black"/>
              </a:rPr>
              <a:t>SPRINT</a:t>
            </a:r>
            <a:r>
              <a:rPr lang="en" sz="7200">
                <a:solidFill>
                  <a:srgbClr val="FFFFFF"/>
                </a:solidFill>
                <a:latin typeface="Montserrat Black"/>
                <a:ea typeface="Montserrat Black"/>
                <a:cs typeface="Montserrat Black"/>
                <a:sym typeface="Montserrat Black"/>
              </a:rPr>
              <a:t> </a:t>
            </a:r>
            <a:endParaRPr sz="7200">
              <a:solidFill>
                <a:srgbClr val="FFFFFF"/>
              </a:solidFill>
              <a:latin typeface="Montserrat Black"/>
              <a:ea typeface="Montserrat Black"/>
              <a:cs typeface="Montserrat Black"/>
              <a:sym typeface="Montserrat Black"/>
            </a:endParaRPr>
          </a:p>
          <a:p>
            <a:pPr marL="0" lvl="0" indent="0" algn="ctr" rtl="0">
              <a:lnSpc>
                <a:spcPct val="100000"/>
              </a:lnSpc>
              <a:spcBef>
                <a:spcPts val="0"/>
              </a:spcBef>
              <a:spcAft>
                <a:spcPts val="0"/>
              </a:spcAft>
              <a:buNone/>
            </a:pPr>
            <a:r>
              <a:rPr lang="en" sz="15000">
                <a:solidFill>
                  <a:srgbClr val="FFFFFF"/>
                </a:solidFill>
                <a:latin typeface="Montserrat Black"/>
                <a:ea typeface="Montserrat Black"/>
                <a:cs typeface="Montserrat Black"/>
                <a:sym typeface="Montserrat Black"/>
              </a:rPr>
              <a:t>3</a:t>
            </a:r>
            <a:endParaRPr sz="15000">
              <a:solidFill>
                <a:srgbClr val="FFFFFF"/>
              </a:solidFill>
              <a:latin typeface="Montserrat Black"/>
              <a:ea typeface="Montserrat Black"/>
              <a:cs typeface="Montserrat Black"/>
              <a:sym typeface="Montserrat Black"/>
            </a:endParaRPr>
          </a:p>
        </p:txBody>
      </p:sp>
      <p:sp>
        <p:nvSpPr>
          <p:cNvPr id="57" name="Google Shape;57;p13"/>
          <p:cNvSpPr txBox="1"/>
          <p:nvPr/>
        </p:nvSpPr>
        <p:spPr>
          <a:xfrm>
            <a:off x="936350" y="2869175"/>
            <a:ext cx="3390000" cy="27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FFFFF"/>
                </a:solidFill>
                <a:latin typeface="Roboto Mono"/>
                <a:ea typeface="Roboto Mono"/>
                <a:cs typeface="Roboto Mono"/>
                <a:sym typeface="Roboto Mono"/>
              </a:rPr>
              <a:t>Introdução ao Backend</a:t>
            </a:r>
            <a:endParaRPr sz="1800" b="1">
              <a:solidFill>
                <a:srgbClr val="FFFFFF"/>
              </a:solidFill>
              <a:latin typeface="Roboto Mono"/>
              <a:ea typeface="Roboto Mono"/>
              <a:cs typeface="Roboto Mono"/>
              <a:sym typeface="Roboto Mon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A6EE3-B190-46C9-8007-32A2C84B988F}"/>
              </a:ext>
            </a:extLst>
          </p:cNvPr>
          <p:cNvSpPr>
            <a:spLocks noGrp="1"/>
          </p:cNvSpPr>
          <p:nvPr>
            <p:ph type="title"/>
          </p:nvPr>
        </p:nvSpPr>
        <p:spPr/>
        <p:txBody>
          <a:bodyPr/>
          <a:lstStyle/>
          <a:p>
            <a:r>
              <a:rPr lang="pt-BR" dirty="0"/>
              <a:t>Fluxograma</a:t>
            </a:r>
          </a:p>
        </p:txBody>
      </p:sp>
      <p:sp>
        <p:nvSpPr>
          <p:cNvPr id="3" name="Text Placeholder 2">
            <a:extLst>
              <a:ext uri="{FF2B5EF4-FFF2-40B4-BE49-F238E27FC236}">
                <a16:creationId xmlns:a16="http://schemas.microsoft.com/office/drawing/2014/main" id="{4093497C-EEC0-4113-958A-BDB406308DEA}"/>
              </a:ext>
            </a:extLst>
          </p:cNvPr>
          <p:cNvSpPr>
            <a:spLocks noGrp="1"/>
          </p:cNvSpPr>
          <p:nvPr>
            <p:ph type="body" idx="1"/>
          </p:nvPr>
        </p:nvSpPr>
        <p:spPr/>
        <p:txBody>
          <a:bodyPr/>
          <a:lstStyle/>
          <a:p>
            <a:pPr marL="139700" indent="0">
              <a:buNone/>
            </a:pPr>
            <a:r>
              <a:rPr lang="pt-BR" dirty="0"/>
              <a:t>Um fluxograma é uma representação gráfica de um algoritmo, fluxo de trabalho ou processo e serve para nos ajudar a entender o seu comportamento, através de uma representação compacta e visual dos seus passos.</a:t>
            </a:r>
          </a:p>
        </p:txBody>
      </p:sp>
      <p:pic>
        <p:nvPicPr>
          <p:cNvPr id="1026" name="Picture 2" descr="https://documents.lucidchart.com/documents/46235455-430f-4a3c-afd9-ea06c405ea1a/pages/0_0?a=617&amp;x=33&amp;y=-42&amp;w=761&amp;h=1364&amp;store=1&amp;accept=image%2F*&amp;auth=LCA%208decf1817d3f7ed01e4cd6c49511af3587ca0b16-ts%3D1567435637">
            <a:extLst>
              <a:ext uri="{FF2B5EF4-FFF2-40B4-BE49-F238E27FC236}">
                <a16:creationId xmlns:a16="http://schemas.microsoft.com/office/drawing/2014/main" id="{422AB5A5-4BD5-4EEE-BB51-992085CEA2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1929" y="257397"/>
            <a:ext cx="2870200" cy="4628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89396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6CDA4-7B9C-4DEA-A6F5-FFE44493C4B4}"/>
              </a:ext>
            </a:extLst>
          </p:cNvPr>
          <p:cNvSpPr>
            <a:spLocks noGrp="1"/>
          </p:cNvSpPr>
          <p:nvPr>
            <p:ph type="ctrTitle"/>
          </p:nvPr>
        </p:nvSpPr>
        <p:spPr>
          <a:xfrm>
            <a:off x="202462" y="1443850"/>
            <a:ext cx="5143261" cy="2971842"/>
          </a:xfrm>
        </p:spPr>
        <p:txBody>
          <a:bodyPr/>
          <a:lstStyle/>
          <a:p>
            <a:r>
              <a:rPr lang="pt-BR" dirty="0"/>
              <a:t>Persistência</a:t>
            </a:r>
            <a:br>
              <a:rPr lang="pt-BR" dirty="0"/>
            </a:br>
            <a:r>
              <a:rPr lang="pt-BR" dirty="0"/>
              <a:t>em </a:t>
            </a:r>
            <a:br>
              <a:rPr lang="pt-BR" dirty="0"/>
            </a:br>
            <a:r>
              <a:rPr lang="pt-BR" dirty="0"/>
              <a:t>Arquivos</a:t>
            </a:r>
          </a:p>
        </p:txBody>
      </p:sp>
    </p:spTree>
    <p:extLst>
      <p:ext uri="{BB962C8B-B14F-4D97-AF65-F5344CB8AC3E}">
        <p14:creationId xmlns:p14="http://schemas.microsoft.com/office/powerpoint/2010/main" val="9443518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A3EA1-C259-4B2C-A53D-166D44FA0678}"/>
              </a:ext>
            </a:extLst>
          </p:cNvPr>
          <p:cNvSpPr>
            <a:spLocks noGrp="1"/>
          </p:cNvSpPr>
          <p:nvPr>
            <p:ph type="title"/>
          </p:nvPr>
        </p:nvSpPr>
        <p:spPr/>
        <p:txBody>
          <a:bodyPr/>
          <a:lstStyle/>
          <a:p>
            <a:r>
              <a:rPr lang="pt-BR" dirty="0"/>
              <a:t>Persistência de Dados</a:t>
            </a:r>
          </a:p>
        </p:txBody>
      </p:sp>
      <p:sp>
        <p:nvSpPr>
          <p:cNvPr id="3" name="Text Placeholder 2">
            <a:extLst>
              <a:ext uri="{FF2B5EF4-FFF2-40B4-BE49-F238E27FC236}">
                <a16:creationId xmlns:a16="http://schemas.microsoft.com/office/drawing/2014/main" id="{A9617724-693F-4B15-9AD7-B05F9B3FC83F}"/>
              </a:ext>
            </a:extLst>
          </p:cNvPr>
          <p:cNvSpPr>
            <a:spLocks noGrp="1"/>
          </p:cNvSpPr>
          <p:nvPr>
            <p:ph type="body" idx="1"/>
          </p:nvPr>
        </p:nvSpPr>
        <p:spPr/>
        <p:txBody>
          <a:bodyPr/>
          <a:lstStyle/>
          <a:p>
            <a:pPr marL="114300" indent="0">
              <a:buNone/>
            </a:pPr>
            <a:r>
              <a:rPr lang="pt-BR" dirty="0"/>
              <a:t>A persistência de dados é uma característica dos dados que permite que estes sobrevivam entre as execuções da aplicação. Sem a persistência, os dados existentes em uma aplicação se perderiam toda vez que esta terminasse.</a:t>
            </a:r>
          </a:p>
          <a:p>
            <a:pPr marL="114300" indent="0">
              <a:buNone/>
            </a:pPr>
            <a:endParaRPr lang="pt-BR" dirty="0"/>
          </a:p>
          <a:p>
            <a:pPr marL="114300" indent="0">
              <a:buNone/>
            </a:pPr>
            <a:r>
              <a:rPr lang="pt-BR" dirty="0"/>
              <a:t>Quando desenvolvemos uma aplicação, normalmente implementamos a persistência através do uso de sistemas de gerenciamento de bancos de dados ou através do uso de arquivos de dados.</a:t>
            </a:r>
          </a:p>
        </p:txBody>
      </p:sp>
    </p:spTree>
    <p:extLst>
      <p:ext uri="{BB962C8B-B14F-4D97-AF65-F5344CB8AC3E}">
        <p14:creationId xmlns:p14="http://schemas.microsoft.com/office/powerpoint/2010/main" val="216056250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047E9-98B6-4ED1-93FD-E737DB767BC8}"/>
              </a:ext>
            </a:extLst>
          </p:cNvPr>
          <p:cNvSpPr>
            <a:spLocks noGrp="1"/>
          </p:cNvSpPr>
          <p:nvPr>
            <p:ph type="title"/>
          </p:nvPr>
        </p:nvSpPr>
        <p:spPr/>
        <p:txBody>
          <a:bodyPr/>
          <a:lstStyle/>
          <a:p>
            <a:r>
              <a:rPr lang="pt-BR" dirty="0"/>
              <a:t>Implementando a Persistência em Arquivo</a:t>
            </a:r>
          </a:p>
        </p:txBody>
      </p:sp>
      <p:sp>
        <p:nvSpPr>
          <p:cNvPr id="3" name="Text Placeholder 2">
            <a:extLst>
              <a:ext uri="{FF2B5EF4-FFF2-40B4-BE49-F238E27FC236}">
                <a16:creationId xmlns:a16="http://schemas.microsoft.com/office/drawing/2014/main" id="{AA6ED45D-4620-4120-8BF2-40B507831461}"/>
              </a:ext>
            </a:extLst>
          </p:cNvPr>
          <p:cNvSpPr>
            <a:spLocks noGrp="1"/>
          </p:cNvSpPr>
          <p:nvPr>
            <p:ph type="body" idx="1"/>
          </p:nvPr>
        </p:nvSpPr>
        <p:spPr/>
        <p:txBody>
          <a:bodyPr/>
          <a:lstStyle/>
          <a:p>
            <a:pPr marL="114300" indent="0">
              <a:buNone/>
            </a:pPr>
            <a:r>
              <a:rPr lang="pt-BR" dirty="0"/>
              <a:t>A implementação da persistência de dados utilizando arquivos de dados é a maneira mais básica de se realizar a tarefa, normalmente usamos arquivos texto com os formatos CSV, XML ou JSON para representar as informações.</a:t>
            </a:r>
          </a:p>
          <a:p>
            <a:pPr marL="114300" indent="0">
              <a:buNone/>
            </a:pPr>
            <a:r>
              <a:rPr lang="pt-BR" dirty="0"/>
              <a:t>A escolha de um formato de arquivo é importante para o processo de persistência, pois é através desse formato que vamos organizar os dados contidos nos arquivos para que eles possam representar as nossas informações.</a:t>
            </a:r>
          </a:p>
        </p:txBody>
      </p:sp>
    </p:spTree>
    <p:extLst>
      <p:ext uri="{BB962C8B-B14F-4D97-AF65-F5344CB8AC3E}">
        <p14:creationId xmlns:p14="http://schemas.microsoft.com/office/powerpoint/2010/main" val="6811196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C7263-E4E7-423D-9712-130D0EC10FD5}"/>
              </a:ext>
            </a:extLst>
          </p:cNvPr>
          <p:cNvSpPr>
            <a:spLocks noGrp="1"/>
          </p:cNvSpPr>
          <p:nvPr>
            <p:ph type="title"/>
          </p:nvPr>
        </p:nvSpPr>
        <p:spPr>
          <a:xfrm>
            <a:off x="311700" y="81952"/>
            <a:ext cx="8520600" cy="572700"/>
          </a:xfrm>
        </p:spPr>
        <p:txBody>
          <a:bodyPr/>
          <a:lstStyle/>
          <a:p>
            <a:r>
              <a:rPr lang="pt-BR" dirty="0"/>
              <a:t>Os formatos de dados.</a:t>
            </a:r>
          </a:p>
        </p:txBody>
      </p:sp>
      <p:graphicFrame>
        <p:nvGraphicFramePr>
          <p:cNvPr id="4" name="Table 3">
            <a:extLst>
              <a:ext uri="{FF2B5EF4-FFF2-40B4-BE49-F238E27FC236}">
                <a16:creationId xmlns:a16="http://schemas.microsoft.com/office/drawing/2014/main" id="{4D35B802-7EC3-4C54-89A2-138E35704C4C}"/>
              </a:ext>
            </a:extLst>
          </p:cNvPr>
          <p:cNvGraphicFramePr>
            <a:graphicFrameLocks noGrp="1"/>
          </p:cNvGraphicFramePr>
          <p:nvPr>
            <p:extLst>
              <p:ext uri="{D42A27DB-BD31-4B8C-83A1-F6EECF244321}">
                <p14:modId xmlns:p14="http://schemas.microsoft.com/office/powerpoint/2010/main" val="4023743176"/>
              </p:ext>
            </p:extLst>
          </p:nvPr>
        </p:nvGraphicFramePr>
        <p:xfrm>
          <a:off x="311699" y="701702"/>
          <a:ext cx="8621287" cy="4272280"/>
        </p:xfrm>
        <a:graphic>
          <a:graphicData uri="http://schemas.openxmlformats.org/drawingml/2006/table">
            <a:tbl>
              <a:tblPr firstRow="1" bandRow="1">
                <a:tableStyleId>{D27102A9-8310-4765-A935-A1911B00CA55}</a:tableStyleId>
              </a:tblPr>
              <a:tblGrid>
                <a:gridCol w="993407">
                  <a:extLst>
                    <a:ext uri="{9D8B030D-6E8A-4147-A177-3AD203B41FA5}">
                      <a16:colId xmlns:a16="http://schemas.microsoft.com/office/drawing/2014/main" val="4167446113"/>
                    </a:ext>
                  </a:extLst>
                </a:gridCol>
                <a:gridCol w="3387918">
                  <a:extLst>
                    <a:ext uri="{9D8B030D-6E8A-4147-A177-3AD203B41FA5}">
                      <a16:colId xmlns:a16="http://schemas.microsoft.com/office/drawing/2014/main" val="3874479208"/>
                    </a:ext>
                  </a:extLst>
                </a:gridCol>
                <a:gridCol w="4239962">
                  <a:extLst>
                    <a:ext uri="{9D8B030D-6E8A-4147-A177-3AD203B41FA5}">
                      <a16:colId xmlns:a16="http://schemas.microsoft.com/office/drawing/2014/main" val="635389344"/>
                    </a:ext>
                  </a:extLst>
                </a:gridCol>
              </a:tblGrid>
              <a:tr h="370840">
                <a:tc>
                  <a:txBody>
                    <a:bodyPr/>
                    <a:lstStyle/>
                    <a:p>
                      <a:r>
                        <a:rPr lang="pt-BR" dirty="0"/>
                        <a:t>Formato</a:t>
                      </a:r>
                    </a:p>
                  </a:txBody>
                  <a:tcPr/>
                </a:tc>
                <a:tc>
                  <a:txBody>
                    <a:bodyPr/>
                    <a:lstStyle/>
                    <a:p>
                      <a:r>
                        <a:rPr lang="pt-BR" dirty="0"/>
                        <a:t>Descrição</a:t>
                      </a:r>
                    </a:p>
                  </a:txBody>
                  <a:tcPr/>
                </a:tc>
                <a:tc>
                  <a:txBody>
                    <a:bodyPr/>
                    <a:lstStyle/>
                    <a:p>
                      <a:r>
                        <a:rPr lang="pt-BR" dirty="0"/>
                        <a:t>Exemplo</a:t>
                      </a:r>
                    </a:p>
                  </a:txBody>
                  <a:tcPr/>
                </a:tc>
                <a:extLst>
                  <a:ext uri="{0D108BD9-81ED-4DB2-BD59-A6C34878D82A}">
                    <a16:rowId xmlns:a16="http://schemas.microsoft.com/office/drawing/2014/main" val="1477137287"/>
                  </a:ext>
                </a:extLst>
              </a:tr>
              <a:tr h="370840">
                <a:tc>
                  <a:txBody>
                    <a:bodyPr/>
                    <a:lstStyle/>
                    <a:p>
                      <a:r>
                        <a:rPr lang="pt-BR" dirty="0"/>
                        <a:t>CSV</a:t>
                      </a:r>
                    </a:p>
                  </a:txBody>
                  <a:tcPr/>
                </a:tc>
                <a:tc>
                  <a:txBody>
                    <a:bodyPr/>
                    <a:lstStyle/>
                    <a:p>
                      <a:r>
                        <a:rPr lang="pt-BR" dirty="0"/>
                        <a:t>Os arquivos CSV (</a:t>
                      </a:r>
                      <a:r>
                        <a:rPr lang="pt-BR" dirty="0" err="1"/>
                        <a:t>Comma-separated</a:t>
                      </a:r>
                      <a:r>
                        <a:rPr lang="pt-BR" dirty="0"/>
                        <a:t> </a:t>
                      </a:r>
                      <a:r>
                        <a:rPr lang="pt-BR" dirty="0" err="1"/>
                        <a:t>values</a:t>
                      </a:r>
                      <a:r>
                        <a:rPr lang="pt-BR" dirty="0"/>
                        <a:t>), são arquivos de texto tabulares onde os valores  das informações são separados por vírgulas.</a:t>
                      </a:r>
                    </a:p>
                  </a:txBody>
                  <a:tcPr/>
                </a:tc>
                <a:tc>
                  <a:txBody>
                    <a:bodyPr/>
                    <a:lstStyle/>
                    <a:p>
                      <a:r>
                        <a:rPr lang="pt-BR" dirty="0">
                          <a:effectLst/>
                        </a:rPr>
                        <a:t>“</a:t>
                      </a:r>
                      <a:r>
                        <a:rPr lang="pt-BR" dirty="0" err="1">
                          <a:effectLst/>
                        </a:rPr>
                        <a:t>Data”,”Nome”,”Senha</a:t>
                      </a:r>
                      <a:r>
                        <a:rPr lang="pt-BR" dirty="0">
                          <a:effectLst/>
                        </a:rPr>
                        <a:t>”</a:t>
                      </a:r>
                    </a:p>
                    <a:p>
                      <a:r>
                        <a:rPr lang="pt-BR" dirty="0">
                          <a:effectLst/>
                        </a:rPr>
                        <a:t>“01/07/2002”,”Alexandre”,”123”</a:t>
                      </a:r>
                    </a:p>
                    <a:p>
                      <a:r>
                        <a:rPr lang="pt-BR" dirty="0">
                          <a:effectLst/>
                        </a:rPr>
                        <a:t>“12/04/2001”,”Cesar”,”321”</a:t>
                      </a:r>
                    </a:p>
                    <a:p>
                      <a:endParaRPr lang="pt-BR" b="0" dirty="0">
                        <a:solidFill>
                          <a:srgbClr val="D4D4D4"/>
                        </a:solidFill>
                        <a:effectLst/>
                        <a:latin typeface="Consolas" panose="020B0609020204030204" pitchFamily="49" charset="0"/>
                      </a:endParaRPr>
                    </a:p>
                  </a:txBody>
                  <a:tcPr/>
                </a:tc>
                <a:extLst>
                  <a:ext uri="{0D108BD9-81ED-4DB2-BD59-A6C34878D82A}">
                    <a16:rowId xmlns:a16="http://schemas.microsoft.com/office/drawing/2014/main" val="3300803016"/>
                  </a:ext>
                </a:extLst>
              </a:tr>
              <a:tr h="286640">
                <a:tc>
                  <a:txBody>
                    <a:bodyPr/>
                    <a:lstStyle/>
                    <a:p>
                      <a:r>
                        <a:rPr lang="pt-BR" dirty="0"/>
                        <a:t>XML</a:t>
                      </a:r>
                    </a:p>
                  </a:txBody>
                  <a:tcPr/>
                </a:tc>
                <a:tc>
                  <a:txBody>
                    <a:bodyPr/>
                    <a:lstStyle/>
                    <a:p>
                      <a:r>
                        <a:rPr lang="pt-BR" dirty="0"/>
                        <a:t>O XML (</a:t>
                      </a:r>
                      <a:r>
                        <a:rPr lang="pt-BR" dirty="0" err="1"/>
                        <a:t>eXtensible</a:t>
                      </a:r>
                      <a:r>
                        <a:rPr lang="pt-BR" dirty="0"/>
                        <a:t> Markup </a:t>
                      </a:r>
                      <a:r>
                        <a:rPr lang="pt-BR" dirty="0" err="1"/>
                        <a:t>Language</a:t>
                      </a:r>
                      <a:r>
                        <a:rPr lang="pt-BR" dirty="0"/>
                        <a:t>) é uma linguagem de </a:t>
                      </a:r>
                      <a:r>
                        <a:rPr lang="pt-BR" dirty="0" err="1"/>
                        <a:t>marcarção</a:t>
                      </a:r>
                      <a:r>
                        <a:rPr lang="pt-BR" dirty="0"/>
                        <a:t> especializada na descrição de dados. Criada pelo W3C ela tem como objetivo facilitar a transferência de dados entre as aplicações.</a:t>
                      </a:r>
                    </a:p>
                  </a:txBody>
                  <a:tcPr/>
                </a:tc>
                <a:tc>
                  <a:txBody>
                    <a:bodyPr/>
                    <a:lstStyle/>
                    <a:p>
                      <a:r>
                        <a:rPr lang="pt-BR" dirty="0">
                          <a:effectLst/>
                        </a:rPr>
                        <a:t>&lt;classe nome="Cliente"&gt;</a:t>
                      </a:r>
                    </a:p>
                    <a:p>
                      <a:r>
                        <a:rPr lang="pt-BR" dirty="0">
                          <a:effectLst/>
                        </a:rPr>
                        <a:t>    &lt;</a:t>
                      </a:r>
                      <a:r>
                        <a:rPr lang="pt-BR" dirty="0" err="1">
                          <a:effectLst/>
                        </a:rPr>
                        <a:t>props</a:t>
                      </a:r>
                      <a:r>
                        <a:rPr lang="pt-BR" dirty="0">
                          <a:effectLst/>
                        </a:rPr>
                        <a:t>&gt;</a:t>
                      </a:r>
                    </a:p>
                    <a:p>
                      <a:r>
                        <a:rPr lang="pt-BR" dirty="0">
                          <a:effectLst/>
                        </a:rPr>
                        <a:t>        &lt;</a:t>
                      </a:r>
                      <a:r>
                        <a:rPr lang="pt-BR" dirty="0" err="1">
                          <a:effectLst/>
                        </a:rPr>
                        <a:t>prop</a:t>
                      </a:r>
                      <a:r>
                        <a:rPr lang="pt-BR" dirty="0">
                          <a:effectLst/>
                        </a:rPr>
                        <a:t> valor="12/04"&gt;Data&lt;/</a:t>
                      </a:r>
                      <a:r>
                        <a:rPr lang="pt-BR" dirty="0" err="1">
                          <a:effectLst/>
                        </a:rPr>
                        <a:t>prop</a:t>
                      </a:r>
                      <a:r>
                        <a:rPr lang="pt-BR" dirty="0">
                          <a:effectLst/>
                        </a:rPr>
                        <a:t>&gt;</a:t>
                      </a:r>
                    </a:p>
                    <a:p>
                      <a:r>
                        <a:rPr lang="pt-BR" dirty="0">
                          <a:effectLst/>
                        </a:rPr>
                        <a:t>        &lt;</a:t>
                      </a:r>
                      <a:r>
                        <a:rPr lang="pt-BR" dirty="0" err="1">
                          <a:effectLst/>
                        </a:rPr>
                        <a:t>prop</a:t>
                      </a:r>
                      <a:r>
                        <a:rPr lang="pt-BR" dirty="0">
                          <a:effectLst/>
                        </a:rPr>
                        <a:t> valor="Cesar"&gt;Nome&lt;/</a:t>
                      </a:r>
                      <a:r>
                        <a:rPr lang="pt-BR" dirty="0" err="1">
                          <a:effectLst/>
                        </a:rPr>
                        <a:t>prop</a:t>
                      </a:r>
                      <a:r>
                        <a:rPr lang="pt-BR" dirty="0">
                          <a:effectLst/>
                        </a:rPr>
                        <a:t>&gt;</a:t>
                      </a:r>
                    </a:p>
                    <a:p>
                      <a:r>
                        <a:rPr lang="pt-BR" dirty="0">
                          <a:effectLst/>
                        </a:rPr>
                        <a:t>        &lt;</a:t>
                      </a:r>
                      <a:r>
                        <a:rPr lang="pt-BR" dirty="0" err="1">
                          <a:effectLst/>
                        </a:rPr>
                        <a:t>prop</a:t>
                      </a:r>
                      <a:r>
                        <a:rPr lang="pt-BR" dirty="0">
                          <a:effectLst/>
                        </a:rPr>
                        <a:t> valor = “132"&gt;Senha&lt;/</a:t>
                      </a:r>
                      <a:r>
                        <a:rPr lang="pt-BR" dirty="0" err="1">
                          <a:effectLst/>
                        </a:rPr>
                        <a:t>prop</a:t>
                      </a:r>
                      <a:r>
                        <a:rPr lang="pt-BR" dirty="0">
                          <a:effectLst/>
                        </a:rPr>
                        <a:t>&gt;</a:t>
                      </a:r>
                    </a:p>
                    <a:p>
                      <a:r>
                        <a:rPr lang="pt-BR" dirty="0">
                          <a:effectLst/>
                        </a:rPr>
                        <a:t>    &lt;/</a:t>
                      </a:r>
                      <a:r>
                        <a:rPr lang="pt-BR" dirty="0" err="1">
                          <a:effectLst/>
                        </a:rPr>
                        <a:t>props</a:t>
                      </a:r>
                      <a:r>
                        <a:rPr lang="pt-BR" dirty="0">
                          <a:effectLst/>
                        </a:rPr>
                        <a:t>&gt;</a:t>
                      </a:r>
                    </a:p>
                    <a:p>
                      <a:r>
                        <a:rPr lang="pt-BR" dirty="0">
                          <a:effectLst/>
                        </a:rPr>
                        <a:t>&lt;/classe&gt;</a:t>
                      </a:r>
                      <a:endParaRPr lang="pt-BR" b="0" dirty="0">
                        <a:solidFill>
                          <a:srgbClr val="808080"/>
                        </a:solidFill>
                        <a:effectLst/>
                        <a:latin typeface="Consolas" panose="020B0609020204030204" pitchFamily="49" charset="0"/>
                      </a:endParaRPr>
                    </a:p>
                  </a:txBody>
                  <a:tcPr/>
                </a:tc>
                <a:extLst>
                  <a:ext uri="{0D108BD9-81ED-4DB2-BD59-A6C34878D82A}">
                    <a16:rowId xmlns:a16="http://schemas.microsoft.com/office/drawing/2014/main" val="2454611940"/>
                  </a:ext>
                </a:extLst>
              </a:tr>
              <a:tr h="370840">
                <a:tc>
                  <a:txBody>
                    <a:bodyPr/>
                    <a:lstStyle/>
                    <a:p>
                      <a:r>
                        <a:rPr lang="en-US" dirty="0"/>
                        <a:t>JSON</a:t>
                      </a:r>
                      <a:endParaRPr lang="pt-BR" dirty="0"/>
                    </a:p>
                  </a:txBody>
                  <a:tcPr/>
                </a:tc>
                <a:tc>
                  <a:txBody>
                    <a:bodyPr/>
                    <a:lstStyle/>
                    <a:p>
                      <a:r>
                        <a:rPr lang="en-US" dirty="0"/>
                        <a:t>O JSON (</a:t>
                      </a:r>
                      <a:r>
                        <a:rPr lang="en-US" dirty="0" err="1"/>
                        <a:t>Javascript</a:t>
                      </a:r>
                      <a:r>
                        <a:rPr lang="en-US" dirty="0"/>
                        <a:t> Object Notation) </a:t>
                      </a:r>
                      <a:r>
                        <a:rPr lang="pt-BR" dirty="0"/>
                        <a:t>é um formato texto para a troca de dados desenhado para ser leve, fácil de se gerar e simples de interpretar.</a:t>
                      </a:r>
                    </a:p>
                  </a:txBody>
                  <a:tcPr/>
                </a:tc>
                <a:tc>
                  <a:txBody>
                    <a:bodyPr/>
                    <a:lstStyle/>
                    <a:p>
                      <a:r>
                        <a:rPr lang="pt-BR" dirty="0">
                          <a:effectLst/>
                        </a:rPr>
                        <a:t>{</a:t>
                      </a:r>
                    </a:p>
                    <a:p>
                      <a:r>
                        <a:rPr lang="pt-BR" dirty="0">
                          <a:effectLst/>
                        </a:rPr>
                        <a:t>    "Data"  : "01/07/2002",</a:t>
                      </a:r>
                    </a:p>
                    <a:p>
                      <a:r>
                        <a:rPr lang="pt-BR" dirty="0">
                          <a:effectLst/>
                        </a:rPr>
                        <a:t>    "Nome"  : "Alexandre",</a:t>
                      </a:r>
                    </a:p>
                    <a:p>
                      <a:r>
                        <a:rPr lang="pt-BR" dirty="0">
                          <a:effectLst/>
                        </a:rPr>
                        <a:t>    "Senha" : "123"</a:t>
                      </a:r>
                    </a:p>
                    <a:p>
                      <a:r>
                        <a:rPr lang="pt-BR" dirty="0">
                          <a:effectLst/>
                        </a:rPr>
                        <a:t>}</a:t>
                      </a:r>
                      <a:endParaRPr lang="pt-BR" b="0" dirty="0">
                        <a:solidFill>
                          <a:srgbClr val="D4D4D4"/>
                        </a:solidFill>
                        <a:effectLst/>
                        <a:latin typeface="Consolas" panose="020B0609020204030204" pitchFamily="49" charset="0"/>
                      </a:endParaRPr>
                    </a:p>
                  </a:txBody>
                  <a:tcPr/>
                </a:tc>
                <a:extLst>
                  <a:ext uri="{0D108BD9-81ED-4DB2-BD59-A6C34878D82A}">
                    <a16:rowId xmlns:a16="http://schemas.microsoft.com/office/drawing/2014/main" val="910444760"/>
                  </a:ext>
                </a:extLst>
              </a:tr>
            </a:tbl>
          </a:graphicData>
        </a:graphic>
      </p:graphicFrame>
    </p:spTree>
    <p:extLst>
      <p:ext uri="{BB962C8B-B14F-4D97-AF65-F5344CB8AC3E}">
        <p14:creationId xmlns:p14="http://schemas.microsoft.com/office/powerpoint/2010/main" val="3204282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74A36-301F-41CB-956C-3D75DC7CFACE}"/>
              </a:ext>
            </a:extLst>
          </p:cNvPr>
          <p:cNvSpPr>
            <a:spLocks noGrp="1"/>
          </p:cNvSpPr>
          <p:nvPr>
            <p:ph type="title"/>
          </p:nvPr>
        </p:nvSpPr>
        <p:spPr/>
        <p:txBody>
          <a:bodyPr/>
          <a:lstStyle/>
          <a:p>
            <a:r>
              <a:rPr lang="pt-BR" dirty="0"/>
              <a:t>Acessando arquivos com C#</a:t>
            </a:r>
          </a:p>
        </p:txBody>
      </p:sp>
      <p:sp>
        <p:nvSpPr>
          <p:cNvPr id="3" name="Text Placeholder 2">
            <a:extLst>
              <a:ext uri="{FF2B5EF4-FFF2-40B4-BE49-F238E27FC236}">
                <a16:creationId xmlns:a16="http://schemas.microsoft.com/office/drawing/2014/main" id="{AC1F4E9F-9A72-43E7-A4A3-EC9ECDF1860A}"/>
              </a:ext>
            </a:extLst>
          </p:cNvPr>
          <p:cNvSpPr>
            <a:spLocks noGrp="1"/>
          </p:cNvSpPr>
          <p:nvPr>
            <p:ph type="body" idx="1"/>
          </p:nvPr>
        </p:nvSpPr>
        <p:spPr>
          <a:xfrm>
            <a:off x="311700" y="1152474"/>
            <a:ext cx="8520600" cy="3755701"/>
          </a:xfrm>
        </p:spPr>
        <p:txBody>
          <a:bodyPr/>
          <a:lstStyle/>
          <a:p>
            <a:pPr marL="114300" indent="0">
              <a:buNone/>
            </a:pPr>
            <a:r>
              <a:rPr lang="pt-BR" dirty="0"/>
              <a:t>A classe </a:t>
            </a:r>
            <a:r>
              <a:rPr lang="pt-BR" b="1" dirty="0"/>
              <a:t>System.IO</a:t>
            </a:r>
            <a:r>
              <a:rPr lang="pt-BR" dirty="0"/>
              <a:t> nos prove diversas funcionalidades para a manipulação de arquivos e diretórios, como ler, escrever, verificar a existência, etc...</a:t>
            </a:r>
          </a:p>
          <a:p>
            <a:pPr marL="114300" indent="0">
              <a:buNone/>
            </a:pPr>
            <a:r>
              <a:rPr lang="pt-BR" dirty="0"/>
              <a:t>Nesse momento, vamos focar nos métodos:</a:t>
            </a:r>
          </a:p>
          <a:p>
            <a:pPr marL="114300" indent="0">
              <a:buNone/>
            </a:pPr>
            <a:endParaRPr lang="pt-BR" dirty="0"/>
          </a:p>
        </p:txBody>
      </p:sp>
      <p:graphicFrame>
        <p:nvGraphicFramePr>
          <p:cNvPr id="4" name="Table 3">
            <a:extLst>
              <a:ext uri="{FF2B5EF4-FFF2-40B4-BE49-F238E27FC236}">
                <a16:creationId xmlns:a16="http://schemas.microsoft.com/office/drawing/2014/main" id="{A3AE99D1-7281-407B-8C02-91BFE8E3A270}"/>
              </a:ext>
            </a:extLst>
          </p:cNvPr>
          <p:cNvGraphicFramePr>
            <a:graphicFrameLocks noGrp="1"/>
          </p:cNvGraphicFramePr>
          <p:nvPr>
            <p:extLst>
              <p:ext uri="{D42A27DB-BD31-4B8C-83A1-F6EECF244321}">
                <p14:modId xmlns:p14="http://schemas.microsoft.com/office/powerpoint/2010/main" val="3563618953"/>
              </p:ext>
            </p:extLst>
          </p:nvPr>
        </p:nvGraphicFramePr>
        <p:xfrm>
          <a:off x="535640" y="2571750"/>
          <a:ext cx="8296659" cy="2194560"/>
        </p:xfrm>
        <a:graphic>
          <a:graphicData uri="http://schemas.openxmlformats.org/drawingml/2006/table">
            <a:tbl>
              <a:tblPr firstRow="1" bandRow="1">
                <a:tableStyleId>{DB1B7250-979D-47B3-A104-E14E87086799}</a:tableStyleId>
              </a:tblPr>
              <a:tblGrid>
                <a:gridCol w="3478307">
                  <a:extLst>
                    <a:ext uri="{9D8B030D-6E8A-4147-A177-3AD203B41FA5}">
                      <a16:colId xmlns:a16="http://schemas.microsoft.com/office/drawing/2014/main" val="2618644998"/>
                    </a:ext>
                  </a:extLst>
                </a:gridCol>
                <a:gridCol w="4818352">
                  <a:extLst>
                    <a:ext uri="{9D8B030D-6E8A-4147-A177-3AD203B41FA5}">
                      <a16:colId xmlns:a16="http://schemas.microsoft.com/office/drawing/2014/main" val="1800220217"/>
                    </a:ext>
                  </a:extLst>
                </a:gridCol>
              </a:tblGrid>
              <a:tr h="370840">
                <a:tc>
                  <a:txBody>
                    <a:bodyPr/>
                    <a:lstStyle/>
                    <a:p>
                      <a:r>
                        <a:rPr lang="pt-BR" b="0" dirty="0" err="1">
                          <a:solidFill>
                            <a:srgbClr val="9CDCFE"/>
                          </a:solidFill>
                          <a:effectLst/>
                          <a:latin typeface="Consolas" panose="020B0609020204030204" pitchFamily="49" charset="0"/>
                        </a:rPr>
                        <a:t>File</a:t>
                      </a:r>
                      <a:r>
                        <a:rPr lang="pt-BR" b="0" dirty="0" err="1">
                          <a:solidFill>
                            <a:srgbClr val="D4D4D4"/>
                          </a:solidFill>
                          <a:effectLst/>
                          <a:latin typeface="Consolas" panose="020B0609020204030204" pitchFamily="49" charset="0"/>
                        </a:rPr>
                        <a:t>.</a:t>
                      </a:r>
                      <a:r>
                        <a:rPr lang="pt-BR" b="0" dirty="0" err="1">
                          <a:solidFill>
                            <a:srgbClr val="DCDCAA"/>
                          </a:solidFill>
                          <a:effectLst/>
                          <a:latin typeface="Consolas" panose="020B0609020204030204" pitchFamily="49" charset="0"/>
                        </a:rPr>
                        <a:t>ReadAllText</a:t>
                      </a:r>
                      <a:r>
                        <a:rPr lang="pt-BR" b="0" dirty="0">
                          <a:solidFill>
                            <a:srgbClr val="DCDCAA"/>
                          </a:solidFill>
                          <a:effectLst/>
                          <a:latin typeface="Consolas" panose="020B0609020204030204" pitchFamily="49" charset="0"/>
                        </a:rPr>
                        <a:t>(</a:t>
                      </a:r>
                      <a:r>
                        <a:rPr lang="pt-BR" b="0" dirty="0">
                          <a:solidFill>
                            <a:srgbClr val="CE9178"/>
                          </a:solidFill>
                          <a:effectLst/>
                          <a:latin typeface="Consolas" panose="020B0609020204030204" pitchFamily="49" charset="0"/>
                        </a:rPr>
                        <a:t>@"C:\File.txt"</a:t>
                      </a:r>
                      <a:r>
                        <a:rPr lang="pt-BR" b="0" dirty="0">
                          <a:solidFill>
                            <a:srgbClr val="DCDCAA"/>
                          </a:solidFill>
                          <a:effectLst/>
                          <a:latin typeface="Consolas" panose="020B0609020204030204" pitchFamily="49" charset="0"/>
                        </a:rPr>
                        <a:t>)</a:t>
                      </a:r>
                      <a:endParaRPr lang="pt-BR" b="0" dirty="0">
                        <a:solidFill>
                          <a:srgbClr val="D4D4D4"/>
                        </a:solidFill>
                        <a:effectLst/>
                        <a:latin typeface="Consolas" panose="020B0609020204030204" pitchFamily="49"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dirty="0">
                          <a:solidFill>
                            <a:schemeClr val="bg1"/>
                          </a:solidFill>
                          <a:latin typeface="+mn-lt"/>
                        </a:rPr>
                        <a:t>O método </a:t>
                      </a:r>
                      <a:r>
                        <a:rPr lang="pt-BR" b="1" dirty="0" err="1">
                          <a:solidFill>
                            <a:schemeClr val="bg1"/>
                          </a:solidFill>
                          <a:latin typeface="+mn-lt"/>
                        </a:rPr>
                        <a:t>ReadAllText</a:t>
                      </a:r>
                      <a:r>
                        <a:rPr lang="pt-BR" dirty="0">
                          <a:solidFill>
                            <a:schemeClr val="bg1"/>
                          </a:solidFill>
                          <a:latin typeface="+mn-lt"/>
                        </a:rPr>
                        <a:t>, abre o arquivo de texto, lê todo o texto no arquivo em uma </a:t>
                      </a:r>
                      <a:r>
                        <a:rPr lang="pt-BR" b="1" dirty="0" err="1">
                          <a:solidFill>
                            <a:schemeClr val="bg1"/>
                          </a:solidFill>
                          <a:latin typeface="+mn-lt"/>
                        </a:rPr>
                        <a:t>string</a:t>
                      </a:r>
                      <a:r>
                        <a:rPr lang="pt-BR" dirty="0">
                          <a:solidFill>
                            <a:schemeClr val="bg1"/>
                          </a:solidFill>
                          <a:latin typeface="+mn-lt"/>
                        </a:rPr>
                        <a:t> e o fecha.</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1428315"/>
                  </a:ext>
                </a:extLst>
              </a:tr>
              <a:tr h="370840">
                <a:tc>
                  <a:txBody>
                    <a:bodyPr/>
                    <a:lstStyle/>
                    <a:p>
                      <a:r>
                        <a:rPr lang="pt-BR" b="0" dirty="0" err="1">
                          <a:solidFill>
                            <a:srgbClr val="9CDCFE"/>
                          </a:solidFill>
                          <a:effectLst/>
                          <a:latin typeface="Consolas" panose="020B0609020204030204" pitchFamily="49" charset="0"/>
                        </a:rPr>
                        <a:t>File</a:t>
                      </a:r>
                      <a:r>
                        <a:rPr lang="pt-BR" b="0" dirty="0" err="1">
                          <a:solidFill>
                            <a:srgbClr val="D4D4D4"/>
                          </a:solidFill>
                          <a:effectLst/>
                          <a:latin typeface="Consolas" panose="020B0609020204030204" pitchFamily="49" charset="0"/>
                        </a:rPr>
                        <a:t>.</a:t>
                      </a:r>
                      <a:r>
                        <a:rPr lang="pt-BR" b="0" dirty="0" err="1">
                          <a:solidFill>
                            <a:srgbClr val="DCDCAA"/>
                          </a:solidFill>
                          <a:effectLst/>
                          <a:latin typeface="Consolas" panose="020B0609020204030204" pitchFamily="49" charset="0"/>
                        </a:rPr>
                        <a:t>ReadAllLines</a:t>
                      </a:r>
                      <a:r>
                        <a:rPr lang="pt-BR" b="0" dirty="0">
                          <a:solidFill>
                            <a:srgbClr val="DCDCAA"/>
                          </a:solidFill>
                          <a:effectLst/>
                          <a:latin typeface="Consolas" panose="020B0609020204030204" pitchFamily="49" charset="0"/>
                        </a:rPr>
                        <a:t>(</a:t>
                      </a:r>
                      <a:r>
                        <a:rPr lang="pt-BR" b="0" dirty="0">
                          <a:solidFill>
                            <a:srgbClr val="CE9178"/>
                          </a:solidFill>
                          <a:effectLst/>
                          <a:latin typeface="Consolas" panose="020B0609020204030204" pitchFamily="49" charset="0"/>
                        </a:rPr>
                        <a:t>@"C:\File.txt"</a:t>
                      </a:r>
                      <a:r>
                        <a:rPr lang="pt-BR" b="0" dirty="0">
                          <a:solidFill>
                            <a:srgbClr val="DCDCAA"/>
                          </a:solidFill>
                          <a:effectLst/>
                          <a:latin typeface="Consolas" panose="020B0609020204030204" pitchFamily="49" charset="0"/>
                        </a:rPr>
                        <a:t>)</a:t>
                      </a:r>
                      <a:endParaRPr lang="pt-BR" dirty="0"/>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dirty="0">
                          <a:solidFill>
                            <a:schemeClr val="bg1"/>
                          </a:solidFill>
                          <a:latin typeface="+mn-lt"/>
                        </a:rPr>
                        <a:t>O método </a:t>
                      </a:r>
                      <a:r>
                        <a:rPr lang="pt-BR" b="1" dirty="0" err="1">
                          <a:solidFill>
                            <a:schemeClr val="bg1"/>
                          </a:solidFill>
                          <a:latin typeface="+mn-lt"/>
                        </a:rPr>
                        <a:t>ReadAllLines</a:t>
                      </a:r>
                      <a:r>
                        <a:rPr lang="pt-BR" dirty="0">
                          <a:solidFill>
                            <a:schemeClr val="bg1"/>
                          </a:solidFill>
                          <a:latin typeface="+mn-lt"/>
                        </a:rPr>
                        <a:t> abre o arquivo, lê cada linha do arquivo e, adiciona cada linha como um elemento de uma </a:t>
                      </a:r>
                      <a:r>
                        <a:rPr lang="pt-BR" b="1" dirty="0">
                          <a:solidFill>
                            <a:schemeClr val="bg1"/>
                          </a:solidFill>
                          <a:latin typeface="+mn-lt"/>
                        </a:rPr>
                        <a:t>matriz de </a:t>
                      </a:r>
                      <a:r>
                        <a:rPr lang="pt-BR" b="1" dirty="0" err="1">
                          <a:solidFill>
                            <a:schemeClr val="bg1"/>
                          </a:solidFill>
                          <a:latin typeface="+mn-lt"/>
                        </a:rPr>
                        <a:t>string</a:t>
                      </a:r>
                      <a:r>
                        <a:rPr lang="pt-BR" dirty="0">
                          <a:solidFill>
                            <a:schemeClr val="bg1"/>
                          </a:solidFill>
                          <a:latin typeface="+mn-lt"/>
                        </a:rPr>
                        <a:t>.</a:t>
                      </a:r>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87581218"/>
                  </a:ext>
                </a:extLst>
              </a:tr>
              <a:tr h="370840">
                <a:tc>
                  <a:txBody>
                    <a:bodyPr/>
                    <a:lstStyle/>
                    <a:p>
                      <a:r>
                        <a:rPr lang="pt-BR" b="0" dirty="0" err="1">
                          <a:solidFill>
                            <a:srgbClr val="9CDCFE"/>
                          </a:solidFill>
                          <a:effectLst/>
                          <a:latin typeface="Consolas" panose="020B0609020204030204" pitchFamily="49" charset="0"/>
                        </a:rPr>
                        <a:t>File</a:t>
                      </a:r>
                      <a:r>
                        <a:rPr lang="pt-BR" b="0" dirty="0" err="1">
                          <a:solidFill>
                            <a:srgbClr val="D4D4D4"/>
                          </a:solidFill>
                          <a:effectLst/>
                          <a:latin typeface="Consolas" panose="020B0609020204030204" pitchFamily="49" charset="0"/>
                        </a:rPr>
                        <a:t>.</a:t>
                      </a:r>
                      <a:r>
                        <a:rPr lang="pt-BR" b="0" dirty="0" err="1">
                          <a:solidFill>
                            <a:srgbClr val="DCDCAA"/>
                          </a:solidFill>
                          <a:effectLst/>
                          <a:latin typeface="Consolas" panose="020B0609020204030204" pitchFamily="49" charset="0"/>
                        </a:rPr>
                        <a:t>WriteAllText</a:t>
                      </a:r>
                      <a:r>
                        <a:rPr lang="pt-BR" b="0" dirty="0">
                          <a:solidFill>
                            <a:srgbClr val="D4D4D4"/>
                          </a:solidFill>
                          <a:effectLst/>
                          <a:latin typeface="Consolas" panose="020B0609020204030204" pitchFamily="49" charset="0"/>
                        </a:rPr>
                        <a:t>(</a:t>
                      </a:r>
                      <a:r>
                        <a:rPr lang="pt-BR" b="0" dirty="0">
                          <a:solidFill>
                            <a:srgbClr val="DCDCAA"/>
                          </a:solidFill>
                          <a:effectLst/>
                          <a:latin typeface="Consolas" panose="020B0609020204030204" pitchFamily="49" charset="0"/>
                        </a:rPr>
                        <a:t>(</a:t>
                      </a:r>
                      <a:r>
                        <a:rPr lang="pt-BR" b="0" dirty="0">
                          <a:solidFill>
                            <a:srgbClr val="CE9178"/>
                          </a:solidFill>
                          <a:effectLst/>
                          <a:latin typeface="Consolas" panose="020B0609020204030204" pitchFamily="49" charset="0"/>
                        </a:rPr>
                        <a:t>@"C:\File.txt"</a:t>
                      </a:r>
                      <a:r>
                        <a:rPr lang="pt-BR" b="0" dirty="0">
                          <a:solidFill>
                            <a:srgbClr val="9CDCFE"/>
                          </a:solidFill>
                          <a:effectLst/>
                          <a:latin typeface="Consolas" panose="020B0609020204030204" pitchFamily="49" charset="0"/>
                        </a:rPr>
                        <a:t>,text</a:t>
                      </a:r>
                      <a:r>
                        <a:rPr lang="pt-BR" b="0" dirty="0">
                          <a:solidFill>
                            <a:srgbClr val="D4D4D4"/>
                          </a:solidFill>
                          <a:effectLst/>
                          <a:latin typeface="Consolas" panose="020B0609020204030204" pitchFamily="49" charset="0"/>
                        </a:rPr>
                        <a:t>)</a:t>
                      </a:r>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r>
                        <a:rPr lang="pt-BR" dirty="0">
                          <a:solidFill>
                            <a:schemeClr val="bg1"/>
                          </a:solidFill>
                          <a:latin typeface="+mn-lt"/>
                        </a:rPr>
                        <a:t>Cria um novo arquivo, grava a cadeia de caracteres especificada no arquivo usando a codificação especificada e fecha o arquivo. </a:t>
                      </a:r>
                      <a:r>
                        <a:rPr lang="pt-BR" b="1" dirty="0">
                          <a:solidFill>
                            <a:schemeClr val="bg1"/>
                          </a:solidFill>
                          <a:latin typeface="+mn-lt"/>
                        </a:rPr>
                        <a:t>Se o arquivo de destino já existir, ele será substituído</a:t>
                      </a:r>
                      <a:r>
                        <a:rPr lang="pt-BR" dirty="0">
                          <a:solidFill>
                            <a:schemeClr val="bg1"/>
                          </a:solidFill>
                          <a:latin typeface="+mn-lt"/>
                        </a:rPr>
                        <a:t>.</a:t>
                      </a:r>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3082776874"/>
                  </a:ext>
                </a:extLst>
              </a:tr>
            </a:tbl>
          </a:graphicData>
        </a:graphic>
      </p:graphicFrame>
    </p:spTree>
    <p:extLst>
      <p:ext uri="{BB962C8B-B14F-4D97-AF65-F5344CB8AC3E}">
        <p14:creationId xmlns:p14="http://schemas.microsoft.com/office/powerpoint/2010/main" val="13130108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85C18-4BBA-45FC-98B9-3D5F837ABAFA}"/>
              </a:ext>
            </a:extLst>
          </p:cNvPr>
          <p:cNvSpPr>
            <a:spLocks noGrp="1"/>
          </p:cNvSpPr>
          <p:nvPr>
            <p:ph type="title"/>
          </p:nvPr>
        </p:nvSpPr>
        <p:spPr/>
        <p:txBody>
          <a:bodyPr/>
          <a:lstStyle/>
          <a:p>
            <a:r>
              <a:rPr lang="pt-BR" dirty="0"/>
              <a:t>Tratando erros.</a:t>
            </a:r>
          </a:p>
        </p:txBody>
      </p:sp>
      <p:sp>
        <p:nvSpPr>
          <p:cNvPr id="3" name="Text Placeholder 2">
            <a:extLst>
              <a:ext uri="{FF2B5EF4-FFF2-40B4-BE49-F238E27FC236}">
                <a16:creationId xmlns:a16="http://schemas.microsoft.com/office/drawing/2014/main" id="{32143A9D-57F5-4D93-A6EA-4E5321CCFD00}"/>
              </a:ext>
            </a:extLst>
          </p:cNvPr>
          <p:cNvSpPr>
            <a:spLocks noGrp="1"/>
          </p:cNvSpPr>
          <p:nvPr>
            <p:ph type="body" idx="1"/>
          </p:nvPr>
        </p:nvSpPr>
        <p:spPr/>
        <p:txBody>
          <a:bodyPr/>
          <a:lstStyle/>
          <a:p>
            <a:pPr marL="114300" indent="0">
              <a:buNone/>
            </a:pPr>
            <a:r>
              <a:rPr lang="pt-BR" dirty="0"/>
              <a:t>As operações de acesso ao sistema de arquivos é muito propensa a erros, acessar um arquivo que já está em uso por outro processo ou ao qual não temos diretos de acesso, podem levar a nossa aplicação a fechar inesperadamente. No desenvolvimento de sistemas, chamamos esse situação de Exceção não Gerenciada.</a:t>
            </a:r>
          </a:p>
          <a:p>
            <a:pPr marL="114300" indent="0">
              <a:buNone/>
            </a:pPr>
            <a:endParaRPr lang="pt-BR" dirty="0"/>
          </a:p>
          <a:p>
            <a:pPr marL="114300" indent="0">
              <a:buNone/>
            </a:pPr>
            <a:r>
              <a:rPr lang="pt-BR" dirty="0"/>
              <a:t>As Exceções não gerenciadas prejudicam a experiência do usuário e podem levar o sistema operacional a um estado inconsistente, por isso, elas sempre devem ser tratadas pelos programadores.</a:t>
            </a:r>
          </a:p>
        </p:txBody>
      </p:sp>
    </p:spTree>
    <p:extLst>
      <p:ext uri="{BB962C8B-B14F-4D97-AF65-F5344CB8AC3E}">
        <p14:creationId xmlns:p14="http://schemas.microsoft.com/office/powerpoint/2010/main" val="226209998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64484-13AE-4483-B7E2-B29FC2D44E9D}"/>
              </a:ext>
            </a:extLst>
          </p:cNvPr>
          <p:cNvSpPr>
            <a:spLocks noGrp="1"/>
          </p:cNvSpPr>
          <p:nvPr>
            <p:ph type="title"/>
          </p:nvPr>
        </p:nvSpPr>
        <p:spPr/>
        <p:txBody>
          <a:bodyPr/>
          <a:lstStyle/>
          <a:p>
            <a:r>
              <a:rPr lang="pt-BR" dirty="0"/>
              <a:t>A Estrutura </a:t>
            </a:r>
            <a:r>
              <a:rPr lang="pt-BR" dirty="0" err="1"/>
              <a:t>Try</a:t>
            </a:r>
            <a:r>
              <a:rPr lang="pt-BR" dirty="0"/>
              <a:t> / Catch</a:t>
            </a:r>
          </a:p>
        </p:txBody>
      </p:sp>
      <p:sp>
        <p:nvSpPr>
          <p:cNvPr id="3" name="Text Placeholder 2">
            <a:extLst>
              <a:ext uri="{FF2B5EF4-FFF2-40B4-BE49-F238E27FC236}">
                <a16:creationId xmlns:a16="http://schemas.microsoft.com/office/drawing/2014/main" id="{2228C1F5-536A-4406-929E-354C21C69540}"/>
              </a:ext>
            </a:extLst>
          </p:cNvPr>
          <p:cNvSpPr>
            <a:spLocks noGrp="1"/>
          </p:cNvSpPr>
          <p:nvPr>
            <p:ph type="body" idx="1"/>
          </p:nvPr>
        </p:nvSpPr>
        <p:spPr>
          <a:xfrm>
            <a:off x="311700" y="1152475"/>
            <a:ext cx="3164365" cy="3416400"/>
          </a:xfrm>
        </p:spPr>
        <p:txBody>
          <a:bodyPr/>
          <a:lstStyle/>
          <a:p>
            <a:pPr marL="114300" indent="0">
              <a:buNone/>
            </a:pPr>
            <a:r>
              <a:rPr lang="pt-BR" dirty="0"/>
              <a:t>Para o tratamento de exceções, o C# nos provê a estrutura </a:t>
            </a:r>
            <a:r>
              <a:rPr lang="pt-BR" b="1" dirty="0" err="1"/>
              <a:t>Try</a:t>
            </a:r>
            <a:r>
              <a:rPr lang="pt-BR" b="1" dirty="0"/>
              <a:t> / Catch</a:t>
            </a:r>
            <a:r>
              <a:rPr lang="pt-BR" dirty="0"/>
              <a:t>.</a:t>
            </a:r>
          </a:p>
          <a:p>
            <a:pPr marL="114300" indent="0">
              <a:buNone/>
            </a:pPr>
            <a:r>
              <a:rPr lang="pt-BR" dirty="0"/>
              <a:t>Que permite executar blocos de código dentro do </a:t>
            </a:r>
            <a:r>
              <a:rPr lang="pt-BR" b="1" dirty="0" err="1"/>
              <a:t>Try</a:t>
            </a:r>
            <a:r>
              <a:rPr lang="pt-BR" dirty="0"/>
              <a:t> e interceptar eventuais exceções com o </a:t>
            </a:r>
            <a:r>
              <a:rPr lang="pt-BR" b="1" dirty="0"/>
              <a:t>Catch</a:t>
            </a:r>
            <a:r>
              <a:rPr lang="pt-BR" dirty="0"/>
              <a:t>.</a:t>
            </a:r>
          </a:p>
        </p:txBody>
      </p:sp>
      <p:sp>
        <p:nvSpPr>
          <p:cNvPr id="4" name="Text Placeholder 3">
            <a:extLst>
              <a:ext uri="{FF2B5EF4-FFF2-40B4-BE49-F238E27FC236}">
                <a16:creationId xmlns:a16="http://schemas.microsoft.com/office/drawing/2014/main" id="{ED9C285E-BC3C-4D30-AEC4-CBB03A9EA89E}"/>
              </a:ext>
            </a:extLst>
          </p:cNvPr>
          <p:cNvSpPr>
            <a:spLocks noGrp="1"/>
          </p:cNvSpPr>
          <p:nvPr>
            <p:ph type="body" idx="2"/>
          </p:nvPr>
        </p:nvSpPr>
        <p:spPr>
          <a:xfrm>
            <a:off x="3395273" y="1152475"/>
            <a:ext cx="5437027" cy="3416400"/>
          </a:xfrm>
        </p:spPr>
        <p:txBody>
          <a:bodyPr>
            <a:normAutofit/>
          </a:bodyPr>
          <a:lstStyle/>
          <a:p>
            <a:pPr marL="139700" indent="0">
              <a:buNone/>
            </a:pPr>
            <a:r>
              <a:rPr lang="pt-BR" dirty="0" err="1">
                <a:solidFill>
                  <a:srgbClr val="569CD6"/>
                </a:solidFill>
                <a:latin typeface="Consolas" panose="020B0609020204030204" pitchFamily="49" charset="0"/>
              </a:rPr>
              <a:t>int</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path</a:t>
            </a:r>
            <a:r>
              <a:rPr lang="pt-BR" dirty="0">
                <a:solidFill>
                  <a:srgbClr val="D4D4D4"/>
                </a:solidFill>
                <a:latin typeface="Consolas" panose="020B0609020204030204" pitchFamily="49" charset="0"/>
              </a:rPr>
              <a:t> = </a:t>
            </a:r>
            <a:r>
              <a:rPr lang="pt-BR" dirty="0">
                <a:solidFill>
                  <a:srgbClr val="CE9178"/>
                </a:solidFill>
                <a:latin typeface="Consolas" panose="020B0609020204030204" pitchFamily="49" charset="0"/>
              </a:rPr>
              <a:t>@"C:\loren.txt"</a:t>
            </a:r>
            <a:r>
              <a:rPr lang="pt-BR" dirty="0">
                <a:solidFill>
                  <a:srgbClr val="D4D4D4"/>
                </a:solidFill>
                <a:latin typeface="Consolas" panose="020B0609020204030204" pitchFamily="49" charset="0"/>
              </a:rPr>
              <a:t>;</a:t>
            </a:r>
            <a:endParaRPr lang="pt-BR" dirty="0">
              <a:solidFill>
                <a:srgbClr val="C586C0"/>
              </a:solidFill>
              <a:latin typeface="Consolas" panose="020B0609020204030204" pitchFamily="49" charset="0"/>
            </a:endParaRPr>
          </a:p>
          <a:p>
            <a:pPr marL="139700" indent="0">
              <a:buNone/>
            </a:pPr>
            <a:r>
              <a:rPr lang="pt-BR" dirty="0" err="1">
                <a:solidFill>
                  <a:srgbClr val="C586C0"/>
                </a:solidFill>
                <a:latin typeface="Consolas" panose="020B0609020204030204" pitchFamily="49" charset="0"/>
              </a:rPr>
              <a:t>try</a:t>
            </a:r>
            <a:r>
              <a:rPr lang="pt-BR" dirty="0">
                <a:solidFill>
                  <a:srgbClr val="D4D4D4"/>
                </a:solidFill>
                <a:latin typeface="Consolas" panose="020B0609020204030204" pitchFamily="49" charset="0"/>
              </a:rPr>
              <a:t> {</a:t>
            </a:r>
            <a:endParaRPr lang="pt-BR" dirty="0">
              <a:solidFill>
                <a:srgbClr val="569CD6"/>
              </a:solidFill>
              <a:latin typeface="Consolas" panose="020B0609020204030204" pitchFamily="49" charset="0"/>
            </a:endParaRPr>
          </a:p>
          <a:p>
            <a:pPr marL="139700" indent="0">
              <a:buNone/>
            </a:pPr>
            <a:r>
              <a:rPr lang="pt-BR" dirty="0">
                <a:solidFill>
                  <a:srgbClr val="569CD6"/>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lines</a:t>
            </a:r>
            <a:r>
              <a:rPr lang="pt-BR" dirty="0">
                <a:solidFill>
                  <a:srgbClr val="D4D4D4"/>
                </a:solidFill>
                <a:latin typeface="Consolas" panose="020B0609020204030204" pitchFamily="49" charset="0"/>
              </a:rPr>
              <a:t> = </a:t>
            </a:r>
            <a:r>
              <a:rPr lang="pt-BR" dirty="0" err="1">
                <a:solidFill>
                  <a:srgbClr val="9CDCFE"/>
                </a:solidFill>
                <a:latin typeface="Consolas" panose="020B0609020204030204" pitchFamily="49" charset="0"/>
              </a:rPr>
              <a:t>File</a:t>
            </a:r>
            <a:r>
              <a:rPr lang="pt-BR" dirty="0" err="1">
                <a:solidFill>
                  <a:srgbClr val="D4D4D4"/>
                </a:solidFill>
                <a:latin typeface="Consolas" panose="020B0609020204030204" pitchFamily="49" charset="0"/>
              </a:rPr>
              <a:t>.</a:t>
            </a:r>
            <a:r>
              <a:rPr lang="pt-BR" dirty="0" err="1">
                <a:solidFill>
                  <a:srgbClr val="DCDCAA"/>
                </a:solidFill>
                <a:latin typeface="Consolas" panose="020B0609020204030204" pitchFamily="49" charset="0"/>
              </a:rPr>
              <a:t>ReadAllLines</a:t>
            </a:r>
            <a:r>
              <a:rPr lang="pt-BR" dirty="0">
                <a:solidFill>
                  <a:srgbClr val="D4D4D4"/>
                </a:solidFill>
                <a:latin typeface="Consolas" panose="020B0609020204030204" pitchFamily="49" charset="0"/>
              </a:rPr>
              <a:t>(</a:t>
            </a:r>
            <a:r>
              <a:rPr lang="pt-BR" dirty="0">
                <a:solidFill>
                  <a:srgbClr val="9CDCFE"/>
                </a:solidFill>
                <a:latin typeface="Consolas" panose="020B0609020204030204" pitchFamily="49" charset="0"/>
              </a:rPr>
              <a:t>path</a:t>
            </a:r>
            <a:r>
              <a:rPr lang="pt-BR" dirty="0">
                <a:solidFill>
                  <a:srgbClr val="D4D4D4"/>
                </a:solidFill>
                <a:latin typeface="Consolas" panose="020B0609020204030204" pitchFamily="49" charset="0"/>
              </a:rPr>
              <a:t>);</a:t>
            </a:r>
          </a:p>
          <a:p>
            <a:pPr marL="139700" indent="0">
              <a:buNone/>
            </a:pPr>
            <a:r>
              <a:rPr lang="pt-BR" dirty="0">
                <a:solidFill>
                  <a:srgbClr val="569CD6"/>
                </a:solidFill>
                <a:latin typeface="Consolas" panose="020B0609020204030204" pitchFamily="49" charset="0"/>
              </a:rPr>
              <a:t>    </a:t>
            </a:r>
            <a:r>
              <a:rPr lang="pt-BR" dirty="0" err="1">
                <a:solidFill>
                  <a:srgbClr val="569CD6"/>
                </a:solidFill>
                <a:latin typeface="Consolas" panose="020B0609020204030204" pitchFamily="49" charset="0"/>
              </a:rPr>
              <a:t>int</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count</a:t>
            </a:r>
            <a:r>
              <a:rPr lang="pt-BR" dirty="0">
                <a:solidFill>
                  <a:srgbClr val="D4D4D4"/>
                </a:solidFill>
                <a:latin typeface="Consolas" panose="020B0609020204030204" pitchFamily="49" charset="0"/>
              </a:rPr>
              <a:t> = </a:t>
            </a:r>
            <a:r>
              <a:rPr lang="pt-BR" dirty="0">
                <a:solidFill>
                  <a:srgbClr val="B5CEA8"/>
                </a:solidFill>
                <a:latin typeface="Consolas" panose="020B0609020204030204" pitchFamily="49" charset="0"/>
              </a:rPr>
              <a:t>1</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C586C0"/>
                </a:solidFill>
                <a:latin typeface="Consolas" panose="020B0609020204030204" pitchFamily="49" charset="0"/>
              </a:rPr>
              <a:t>foreach</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line</a:t>
            </a:r>
            <a:r>
              <a:rPr lang="pt-BR" dirty="0">
                <a:solidFill>
                  <a:srgbClr val="D4D4D4"/>
                </a:solidFill>
                <a:latin typeface="Consolas" panose="020B0609020204030204" pitchFamily="49" charset="0"/>
              </a:rPr>
              <a:t> </a:t>
            </a:r>
            <a:r>
              <a:rPr lang="pt-BR" dirty="0">
                <a:solidFill>
                  <a:srgbClr val="C586C0"/>
                </a:solidFill>
                <a:latin typeface="Consolas" panose="020B0609020204030204" pitchFamily="49" charset="0"/>
              </a:rPr>
              <a:t>in</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lines</a:t>
            </a:r>
            <a:r>
              <a:rPr lang="pt-BR" dirty="0">
                <a:solidFill>
                  <a:srgbClr val="D4D4D4"/>
                </a:solidFill>
                <a:latin typeface="Consolas" panose="020B0609020204030204" pitchFamily="49" charset="0"/>
              </a:rPr>
              <a:t>) {</a:t>
            </a:r>
          </a:p>
          <a:p>
            <a:pPr marL="139700" indent="0">
              <a:buNone/>
            </a:pP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Console</a:t>
            </a:r>
            <a:r>
              <a:rPr lang="pt-BR" dirty="0" err="1">
                <a:solidFill>
                  <a:srgbClr val="D4D4D4"/>
                </a:solidFill>
                <a:latin typeface="Consolas" panose="020B0609020204030204" pitchFamily="49" charset="0"/>
              </a:rPr>
              <a:t>.</a:t>
            </a:r>
            <a:r>
              <a:rPr lang="pt-BR" dirty="0" err="1">
                <a:solidFill>
                  <a:srgbClr val="DCDCAA"/>
                </a:solidFill>
                <a:latin typeface="Consolas" panose="020B0609020204030204" pitchFamily="49" charset="0"/>
              </a:rPr>
              <a:t>WriteLine</a:t>
            </a:r>
            <a:r>
              <a:rPr lang="pt-BR" dirty="0">
                <a:solidFill>
                  <a:srgbClr val="D4D4D4"/>
                </a:solidFill>
                <a:latin typeface="Consolas" panose="020B0609020204030204" pitchFamily="49" charset="0"/>
              </a:rPr>
              <a:t>(</a:t>
            </a:r>
            <a:r>
              <a:rPr lang="pt-BR" dirty="0">
                <a:solidFill>
                  <a:srgbClr val="CE9178"/>
                </a:solidFill>
                <a:latin typeface="Consolas" panose="020B0609020204030204" pitchFamily="49" charset="0"/>
              </a:rPr>
              <a:t>$"{</a:t>
            </a:r>
            <a:r>
              <a:rPr lang="pt-BR" dirty="0" err="1">
                <a:solidFill>
                  <a:srgbClr val="9CDCFE"/>
                </a:solidFill>
                <a:latin typeface="Consolas" panose="020B0609020204030204" pitchFamily="49" charset="0"/>
              </a:rPr>
              <a:t>count</a:t>
            </a:r>
            <a:r>
              <a:rPr lang="pt-BR" dirty="0">
                <a:solidFill>
                  <a:srgbClr val="CE9178"/>
                </a:solidFill>
                <a:latin typeface="Consolas" panose="020B0609020204030204" pitchFamily="49" charset="0"/>
              </a:rPr>
              <a:t>}: {</a:t>
            </a:r>
            <a:r>
              <a:rPr lang="pt-BR" dirty="0" err="1">
                <a:solidFill>
                  <a:srgbClr val="9CDCFE"/>
                </a:solidFill>
                <a:latin typeface="Consolas" panose="020B0609020204030204" pitchFamily="49" charset="0"/>
              </a:rPr>
              <a:t>line</a:t>
            </a:r>
            <a:r>
              <a:rPr lang="pt-BR" dirty="0">
                <a:solidFill>
                  <a:srgbClr val="CE9178"/>
                </a:solidFill>
                <a:latin typeface="Consolas" panose="020B0609020204030204" pitchFamily="49" charset="0"/>
              </a:rPr>
              <a:t>}"</a:t>
            </a:r>
            <a:r>
              <a:rPr lang="pt-BR" dirty="0">
                <a:solidFill>
                  <a:srgbClr val="D4D4D4"/>
                </a:solidFill>
                <a:latin typeface="Consolas" panose="020B0609020204030204" pitchFamily="49" charset="0"/>
              </a:rPr>
              <a:t>);</a:t>
            </a:r>
          </a:p>
          <a:p>
            <a:pPr marL="139700" indent="0">
              <a:buNone/>
            </a:pPr>
            <a:r>
              <a:rPr lang="pt-BR" dirty="0">
                <a:solidFill>
                  <a:srgbClr val="9CDCFE"/>
                </a:solidFill>
                <a:latin typeface="Consolas" panose="020B0609020204030204" pitchFamily="49" charset="0"/>
              </a:rPr>
              <a:t>        </a:t>
            </a:r>
            <a:r>
              <a:rPr lang="pt-BR" dirty="0" err="1">
                <a:solidFill>
                  <a:srgbClr val="9CDCFE"/>
                </a:solidFill>
                <a:latin typeface="Consolas" panose="020B0609020204030204" pitchFamily="49" charset="0"/>
              </a:rPr>
              <a:t>count</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p>
          <a:p>
            <a:pPr marL="139700" indent="0">
              <a:buNone/>
            </a:pPr>
            <a:r>
              <a:rPr lang="pt-BR" dirty="0">
                <a:solidFill>
                  <a:srgbClr val="D4D4D4"/>
                </a:solidFill>
                <a:latin typeface="Consolas" panose="020B0609020204030204" pitchFamily="49" charset="0"/>
              </a:rPr>
              <a:t>} </a:t>
            </a:r>
            <a:r>
              <a:rPr lang="pt-BR" dirty="0">
                <a:solidFill>
                  <a:srgbClr val="C586C0"/>
                </a:solidFill>
                <a:latin typeface="Consolas" panose="020B0609020204030204" pitchFamily="49" charset="0"/>
              </a:rPr>
              <a:t>catch</a:t>
            </a:r>
            <a:r>
              <a:rPr lang="pt-BR" dirty="0">
                <a:solidFill>
                  <a:srgbClr val="D4D4D4"/>
                </a:solidFill>
                <a:latin typeface="Consolas" panose="020B0609020204030204" pitchFamily="49" charset="0"/>
              </a:rPr>
              <a:t>(</a:t>
            </a:r>
            <a:r>
              <a:rPr lang="pt-BR" dirty="0" err="1">
                <a:solidFill>
                  <a:srgbClr val="4EC9B0"/>
                </a:solidFill>
                <a:latin typeface="Consolas" panose="020B0609020204030204" pitchFamily="49" charset="0"/>
              </a:rPr>
              <a:t>IOException</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e</a:t>
            </a:r>
            <a:r>
              <a:rPr lang="pt-BR" dirty="0">
                <a:solidFill>
                  <a:srgbClr val="D4D4D4"/>
                </a:solidFill>
                <a:latin typeface="Consolas" panose="020B0609020204030204" pitchFamily="49" charset="0"/>
              </a:rPr>
              <a:t>) {</a:t>
            </a:r>
          </a:p>
          <a:p>
            <a:pPr marL="139700" indent="0">
              <a:buNone/>
            </a:pPr>
            <a:r>
              <a:rPr lang="pt-BR" dirty="0">
                <a:solidFill>
                  <a:srgbClr val="9CDCFE"/>
                </a:solidFill>
                <a:latin typeface="Consolas" panose="020B0609020204030204" pitchFamily="49" charset="0"/>
              </a:rPr>
              <a:t>    </a:t>
            </a:r>
            <a:r>
              <a:rPr lang="pt-BR" dirty="0" err="1">
                <a:solidFill>
                  <a:srgbClr val="9CDCFE"/>
                </a:solidFill>
                <a:latin typeface="Consolas" panose="020B0609020204030204" pitchFamily="49" charset="0"/>
              </a:rPr>
              <a:t>Console</a:t>
            </a:r>
            <a:r>
              <a:rPr lang="pt-BR" dirty="0" err="1">
                <a:solidFill>
                  <a:srgbClr val="D4D4D4"/>
                </a:solidFill>
                <a:latin typeface="Consolas" panose="020B0609020204030204" pitchFamily="49" charset="0"/>
              </a:rPr>
              <a:t>.</a:t>
            </a:r>
            <a:r>
              <a:rPr lang="pt-BR" dirty="0" err="1">
                <a:solidFill>
                  <a:srgbClr val="DCDCAA"/>
                </a:solidFill>
                <a:latin typeface="Consolas" panose="020B0609020204030204" pitchFamily="49" charset="0"/>
              </a:rPr>
              <a:t>Write</a:t>
            </a:r>
            <a:r>
              <a:rPr lang="pt-BR" dirty="0">
                <a:solidFill>
                  <a:srgbClr val="D4D4D4"/>
                </a:solidFill>
                <a:latin typeface="Consolas" panose="020B0609020204030204" pitchFamily="49" charset="0"/>
              </a:rPr>
              <a:t>(</a:t>
            </a:r>
            <a:r>
              <a:rPr lang="pt-BR" dirty="0">
                <a:solidFill>
                  <a:srgbClr val="CE9178"/>
                </a:solidFill>
                <a:latin typeface="Consolas" panose="020B0609020204030204" pitchFamily="49" charset="0"/>
              </a:rPr>
              <a:t>"Erro de Acesso:"</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Console</a:t>
            </a:r>
            <a:r>
              <a:rPr lang="pt-BR" dirty="0" err="1">
                <a:solidFill>
                  <a:srgbClr val="D4D4D4"/>
                </a:solidFill>
                <a:latin typeface="Consolas" panose="020B0609020204030204" pitchFamily="49" charset="0"/>
              </a:rPr>
              <a:t>.</a:t>
            </a:r>
            <a:r>
              <a:rPr lang="pt-BR" dirty="0" err="1">
                <a:solidFill>
                  <a:srgbClr val="DCDCAA"/>
                </a:solidFill>
                <a:latin typeface="Consolas" panose="020B0609020204030204" pitchFamily="49" charset="0"/>
              </a:rPr>
              <a:t>WriteLine</a:t>
            </a:r>
            <a:r>
              <a:rPr lang="pt-BR" dirty="0">
                <a:solidFill>
                  <a:srgbClr val="D4D4D4"/>
                </a:solidFill>
                <a:latin typeface="Consolas" panose="020B0609020204030204" pitchFamily="49" charset="0"/>
              </a:rPr>
              <a:t>(</a:t>
            </a:r>
            <a:r>
              <a:rPr lang="pt-BR" dirty="0" err="1">
                <a:solidFill>
                  <a:srgbClr val="9CDCFE"/>
                </a:solidFill>
                <a:latin typeface="Consolas" panose="020B0609020204030204" pitchFamily="49" charset="0"/>
              </a:rPr>
              <a:t>e</a:t>
            </a:r>
            <a:r>
              <a:rPr lang="pt-BR" dirty="0" err="1">
                <a:solidFill>
                  <a:srgbClr val="D4D4D4"/>
                </a:solidFill>
                <a:latin typeface="Consolas" panose="020B0609020204030204" pitchFamily="49" charset="0"/>
              </a:rPr>
              <a:t>.</a:t>
            </a:r>
            <a:r>
              <a:rPr lang="pt-BR" dirty="0" err="1">
                <a:solidFill>
                  <a:srgbClr val="9CDCFE"/>
                </a:solidFill>
                <a:latin typeface="Consolas" panose="020B0609020204030204" pitchFamily="49" charset="0"/>
              </a:rPr>
              <a:t>Message</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169292018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83;p46">
            <a:extLst>
              <a:ext uri="{FF2B5EF4-FFF2-40B4-BE49-F238E27FC236}">
                <a16:creationId xmlns:a16="http://schemas.microsoft.com/office/drawing/2014/main" id="{CDFE1C01-4A2D-44A9-9688-87137952C349}"/>
              </a:ext>
            </a:extLst>
          </p:cNvPr>
          <p:cNvSpPr txBox="1">
            <a:spLocks/>
          </p:cNvSpPr>
          <p:nvPr/>
        </p:nvSpPr>
        <p:spPr>
          <a:xfrm>
            <a:off x="0" y="3556000"/>
            <a:ext cx="9144000"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800"/>
              <a:buFont typeface="Arial"/>
              <a:buNone/>
              <a:defRPr sz="2800" b="1" i="0" u="none" strike="noStrike" cap="none">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lnSpc>
                <a:spcPct val="115000"/>
              </a:lnSpc>
            </a:pPr>
            <a:r>
              <a:rPr lang="pt-BR" sz="1800">
                <a:solidFill>
                  <a:srgbClr val="FFFFFF"/>
                </a:solidFill>
              </a:rPr>
              <a:t>Persistência</a:t>
            </a:r>
            <a:endParaRPr lang="pt-BR" sz="1200" dirty="0">
              <a:solidFill>
                <a:srgbClr val="FFFFFF"/>
              </a:solidFill>
            </a:endParaRPr>
          </a:p>
        </p:txBody>
      </p:sp>
    </p:spTree>
    <p:extLst>
      <p:ext uri="{BB962C8B-B14F-4D97-AF65-F5344CB8AC3E}">
        <p14:creationId xmlns:p14="http://schemas.microsoft.com/office/powerpoint/2010/main" val="136736130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6CDA4-7B9C-4DEA-A6F5-FFE44493C4B4}"/>
              </a:ext>
            </a:extLst>
          </p:cNvPr>
          <p:cNvSpPr>
            <a:spLocks noGrp="1"/>
          </p:cNvSpPr>
          <p:nvPr>
            <p:ph type="ctrTitle"/>
          </p:nvPr>
        </p:nvSpPr>
        <p:spPr>
          <a:xfrm>
            <a:off x="202462" y="1443850"/>
            <a:ext cx="5143261" cy="2971842"/>
          </a:xfrm>
        </p:spPr>
        <p:txBody>
          <a:bodyPr/>
          <a:lstStyle/>
          <a:p>
            <a:r>
              <a:rPr lang="pt-BR" dirty="0"/>
              <a:t>Outros Conceitos da POO</a:t>
            </a:r>
          </a:p>
        </p:txBody>
      </p:sp>
    </p:spTree>
    <p:extLst>
      <p:ext uri="{BB962C8B-B14F-4D97-AF65-F5344CB8AC3E}">
        <p14:creationId xmlns:p14="http://schemas.microsoft.com/office/powerpoint/2010/main" val="180180722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3847C-1B55-4AFC-987B-284733FD85DA}"/>
              </a:ext>
            </a:extLst>
          </p:cNvPr>
          <p:cNvSpPr>
            <a:spLocks noGrp="1"/>
          </p:cNvSpPr>
          <p:nvPr>
            <p:ph type="title"/>
          </p:nvPr>
        </p:nvSpPr>
        <p:spPr/>
        <p:txBody>
          <a:bodyPr/>
          <a:lstStyle/>
          <a:p>
            <a:r>
              <a:rPr lang="pt-BR" dirty="0"/>
              <a:t>Além das Classes e Objetos</a:t>
            </a:r>
          </a:p>
        </p:txBody>
      </p:sp>
      <p:sp>
        <p:nvSpPr>
          <p:cNvPr id="3" name="Text Placeholder 2">
            <a:extLst>
              <a:ext uri="{FF2B5EF4-FFF2-40B4-BE49-F238E27FC236}">
                <a16:creationId xmlns:a16="http://schemas.microsoft.com/office/drawing/2014/main" id="{2CB1E0CF-1E5D-45C5-9E21-187471FE2730}"/>
              </a:ext>
            </a:extLst>
          </p:cNvPr>
          <p:cNvSpPr>
            <a:spLocks noGrp="1"/>
          </p:cNvSpPr>
          <p:nvPr>
            <p:ph type="body" idx="1"/>
          </p:nvPr>
        </p:nvSpPr>
        <p:spPr/>
        <p:txBody>
          <a:bodyPr/>
          <a:lstStyle/>
          <a:p>
            <a:pPr marL="114300" indent="0">
              <a:buNone/>
            </a:pPr>
            <a:r>
              <a:rPr lang="pt-BR" dirty="0"/>
              <a:t>Agora que já estamos bem familiarizados com os conceitos de classes e objetos vamos começar a aprender um pouco mais sobre a POO.</a:t>
            </a:r>
          </a:p>
          <a:p>
            <a:pPr marL="114300" indent="0">
              <a:buNone/>
            </a:pPr>
            <a:endParaRPr lang="pt-BR" dirty="0"/>
          </a:p>
          <a:p>
            <a:pPr marL="114300" indent="0">
              <a:buNone/>
            </a:pPr>
            <a:r>
              <a:rPr lang="pt-BR" dirty="0"/>
              <a:t>A programação orientada a objeto vai muito além dos conceitos de classes e instâncias, ela permite o reuso de código de maneira eficiente, facilita a manutenção do códigos existentes, melhora a escalabilidade das aplicações e facilita o desenvolvimento de softwares complexos.</a:t>
            </a:r>
          </a:p>
          <a:p>
            <a:pPr marL="114300" indent="0">
              <a:buNone/>
            </a:pPr>
            <a:endParaRPr lang="pt-BR" dirty="0"/>
          </a:p>
          <a:p>
            <a:pPr marL="114300" indent="0">
              <a:buNone/>
            </a:pPr>
            <a:r>
              <a:rPr lang="pt-BR" dirty="0"/>
              <a:t>Para realizar todas essas tarefas e algumas mais a POO se baseia nos seu quatro pilares básicos, como veremos a seguir.</a:t>
            </a:r>
          </a:p>
        </p:txBody>
      </p:sp>
    </p:spTree>
    <p:extLst>
      <p:ext uri="{BB962C8B-B14F-4D97-AF65-F5344CB8AC3E}">
        <p14:creationId xmlns:p14="http://schemas.microsoft.com/office/powerpoint/2010/main" val="199119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ACE74-7D7D-40C4-A36A-436B70B97F7F}"/>
              </a:ext>
            </a:extLst>
          </p:cNvPr>
          <p:cNvSpPr>
            <a:spLocks noGrp="1"/>
          </p:cNvSpPr>
          <p:nvPr>
            <p:ph type="title"/>
          </p:nvPr>
        </p:nvSpPr>
        <p:spPr/>
        <p:txBody>
          <a:bodyPr/>
          <a:lstStyle/>
          <a:p>
            <a:r>
              <a:rPr lang="pt-BR" dirty="0"/>
              <a:t>Fluxograma</a:t>
            </a:r>
          </a:p>
        </p:txBody>
      </p:sp>
      <p:sp>
        <p:nvSpPr>
          <p:cNvPr id="3" name="Text Placeholder 2">
            <a:extLst>
              <a:ext uri="{FF2B5EF4-FFF2-40B4-BE49-F238E27FC236}">
                <a16:creationId xmlns:a16="http://schemas.microsoft.com/office/drawing/2014/main" id="{42ED11CF-CDE8-4074-9BCB-C7F569E696A8}"/>
              </a:ext>
            </a:extLst>
          </p:cNvPr>
          <p:cNvSpPr>
            <a:spLocks noGrp="1"/>
          </p:cNvSpPr>
          <p:nvPr>
            <p:ph type="body" idx="1"/>
          </p:nvPr>
        </p:nvSpPr>
        <p:spPr/>
        <p:txBody>
          <a:bodyPr/>
          <a:lstStyle/>
          <a:p>
            <a:pPr marL="139700" indent="0">
              <a:buNone/>
            </a:pPr>
            <a:r>
              <a:rPr lang="pt-BR" sz="1800" dirty="0"/>
              <a:t>É um tipo de diagrama que representa um algoritmo, fluxo de trabalho ou processo.</a:t>
            </a:r>
          </a:p>
        </p:txBody>
      </p:sp>
      <p:pic>
        <p:nvPicPr>
          <p:cNvPr id="6" name="Google Shape;97;p18">
            <a:extLst>
              <a:ext uri="{FF2B5EF4-FFF2-40B4-BE49-F238E27FC236}">
                <a16:creationId xmlns:a16="http://schemas.microsoft.com/office/drawing/2014/main" id="{D6E6C77E-E85A-4696-AFDC-D1D0DE75B9A1}"/>
              </a:ext>
            </a:extLst>
          </p:cNvPr>
          <p:cNvPicPr preferRelativeResize="0"/>
          <p:nvPr/>
        </p:nvPicPr>
        <p:blipFill>
          <a:blip r:embed="rId2">
            <a:alphaModFix/>
          </a:blip>
          <a:stretch>
            <a:fillRect/>
          </a:stretch>
        </p:blipFill>
        <p:spPr>
          <a:xfrm>
            <a:off x="4832402" y="674737"/>
            <a:ext cx="3962176" cy="3794025"/>
          </a:xfrm>
          <a:prstGeom prst="rect">
            <a:avLst/>
          </a:prstGeom>
          <a:noFill/>
          <a:ln>
            <a:noFill/>
          </a:ln>
        </p:spPr>
      </p:pic>
    </p:spTree>
    <p:extLst>
      <p:ext uri="{BB962C8B-B14F-4D97-AF65-F5344CB8AC3E}">
        <p14:creationId xmlns:p14="http://schemas.microsoft.com/office/powerpoint/2010/main" val="49618848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5C7A8-89DA-4CBF-84CE-DE6E01C728C5}"/>
              </a:ext>
            </a:extLst>
          </p:cNvPr>
          <p:cNvSpPr>
            <a:spLocks noGrp="1"/>
          </p:cNvSpPr>
          <p:nvPr>
            <p:ph type="title"/>
          </p:nvPr>
        </p:nvSpPr>
        <p:spPr/>
        <p:txBody>
          <a:bodyPr/>
          <a:lstStyle/>
          <a:p>
            <a:r>
              <a:rPr lang="pt-BR" dirty="0"/>
              <a:t>Os Quatro Pilares da POO</a:t>
            </a:r>
          </a:p>
        </p:txBody>
      </p:sp>
      <p:sp>
        <p:nvSpPr>
          <p:cNvPr id="3" name="Text Placeholder 2">
            <a:extLst>
              <a:ext uri="{FF2B5EF4-FFF2-40B4-BE49-F238E27FC236}">
                <a16:creationId xmlns:a16="http://schemas.microsoft.com/office/drawing/2014/main" id="{DDEE04A3-63F6-45B6-BFE3-144F99360BBD}"/>
              </a:ext>
            </a:extLst>
          </p:cNvPr>
          <p:cNvSpPr>
            <a:spLocks noGrp="1"/>
          </p:cNvSpPr>
          <p:nvPr>
            <p:ph type="body" idx="1"/>
          </p:nvPr>
        </p:nvSpPr>
        <p:spPr/>
        <p:txBody>
          <a:bodyPr/>
          <a:lstStyle/>
          <a:p>
            <a:pPr marL="114300" indent="0">
              <a:buNone/>
            </a:pPr>
            <a:r>
              <a:rPr lang="pt-BR" dirty="0"/>
              <a:t>Além das </a:t>
            </a:r>
            <a:r>
              <a:rPr lang="pt-BR" b="1" dirty="0"/>
              <a:t>Classes</a:t>
            </a:r>
            <a:r>
              <a:rPr lang="pt-BR" dirty="0"/>
              <a:t>, </a:t>
            </a:r>
            <a:r>
              <a:rPr lang="pt-BR" b="1" dirty="0"/>
              <a:t>Instâncias</a:t>
            </a:r>
            <a:r>
              <a:rPr lang="pt-BR" dirty="0"/>
              <a:t>, </a:t>
            </a:r>
            <a:r>
              <a:rPr lang="pt-BR" b="1" dirty="0"/>
              <a:t>Atributos</a:t>
            </a:r>
            <a:r>
              <a:rPr lang="pt-BR" dirty="0"/>
              <a:t> e </a:t>
            </a:r>
            <a:r>
              <a:rPr lang="pt-BR" b="1" dirty="0"/>
              <a:t>comportamentos</a:t>
            </a:r>
            <a:r>
              <a:rPr lang="pt-BR" dirty="0"/>
              <a:t>, a POO ainda define os conceitos de </a:t>
            </a:r>
            <a:r>
              <a:rPr lang="pt-BR" b="1" dirty="0"/>
              <a:t>Herança</a:t>
            </a:r>
            <a:r>
              <a:rPr lang="pt-BR" dirty="0"/>
              <a:t>, </a:t>
            </a:r>
            <a:r>
              <a:rPr lang="pt-BR" b="1" dirty="0"/>
              <a:t>Encapsulamento</a:t>
            </a:r>
            <a:r>
              <a:rPr lang="pt-BR" dirty="0"/>
              <a:t>, </a:t>
            </a:r>
            <a:r>
              <a:rPr lang="pt-BR" b="1" dirty="0"/>
              <a:t>Polimorfismo</a:t>
            </a:r>
            <a:r>
              <a:rPr lang="pt-BR" dirty="0"/>
              <a:t> e </a:t>
            </a:r>
            <a:r>
              <a:rPr lang="pt-BR" b="1" dirty="0"/>
              <a:t>Composição</a:t>
            </a:r>
            <a:r>
              <a:rPr lang="pt-BR" dirty="0"/>
              <a:t> como bases para o desenvolvimento de softwares e a sua compreensão é fundamental para o andamento das nossas atividades.</a:t>
            </a:r>
          </a:p>
        </p:txBody>
      </p:sp>
    </p:spTree>
    <p:extLst>
      <p:ext uri="{BB962C8B-B14F-4D97-AF65-F5344CB8AC3E}">
        <p14:creationId xmlns:p14="http://schemas.microsoft.com/office/powerpoint/2010/main" val="228501294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AB088-4FEC-46E6-B168-C958DDEB8F5A}"/>
              </a:ext>
            </a:extLst>
          </p:cNvPr>
          <p:cNvSpPr>
            <a:spLocks noGrp="1"/>
          </p:cNvSpPr>
          <p:nvPr>
            <p:ph type="title"/>
          </p:nvPr>
        </p:nvSpPr>
        <p:spPr>
          <a:xfrm>
            <a:off x="311700" y="72571"/>
            <a:ext cx="8520600" cy="945154"/>
          </a:xfrm>
        </p:spPr>
        <p:txBody>
          <a:bodyPr/>
          <a:lstStyle/>
          <a:p>
            <a:r>
              <a:rPr lang="pt-BR" dirty="0"/>
              <a:t>Encapsulamento, Herança, Polimorfismo e Composição </a:t>
            </a:r>
          </a:p>
        </p:txBody>
      </p:sp>
      <p:grpSp>
        <p:nvGrpSpPr>
          <p:cNvPr id="4" name="Group 3">
            <a:extLst>
              <a:ext uri="{FF2B5EF4-FFF2-40B4-BE49-F238E27FC236}">
                <a16:creationId xmlns:a16="http://schemas.microsoft.com/office/drawing/2014/main" id="{373581A8-783F-4DC7-A1C1-D39D75F8AB0D}"/>
              </a:ext>
            </a:extLst>
          </p:cNvPr>
          <p:cNvGrpSpPr/>
          <p:nvPr/>
        </p:nvGrpSpPr>
        <p:grpSpPr>
          <a:xfrm>
            <a:off x="332775" y="1509036"/>
            <a:ext cx="8436300" cy="2660988"/>
            <a:chOff x="332775" y="1509036"/>
            <a:chExt cx="8436300" cy="2660988"/>
          </a:xfrm>
        </p:grpSpPr>
        <p:grpSp>
          <p:nvGrpSpPr>
            <p:cNvPr id="3" name="Group 2">
              <a:extLst>
                <a:ext uri="{FF2B5EF4-FFF2-40B4-BE49-F238E27FC236}">
                  <a16:creationId xmlns:a16="http://schemas.microsoft.com/office/drawing/2014/main" id="{2514C66A-114E-4719-BC0A-577B5BAF8851}"/>
                </a:ext>
              </a:extLst>
            </p:cNvPr>
            <p:cNvGrpSpPr/>
            <p:nvPr/>
          </p:nvGrpSpPr>
          <p:grpSpPr>
            <a:xfrm>
              <a:off x="332775" y="1509036"/>
              <a:ext cx="8436300" cy="1260000"/>
              <a:chOff x="311700" y="1509036"/>
              <a:chExt cx="8436300" cy="1260000"/>
            </a:xfrm>
          </p:grpSpPr>
          <p:sp>
            <p:nvSpPr>
              <p:cNvPr id="5" name="Google Shape;240;p35">
                <a:extLst>
                  <a:ext uri="{FF2B5EF4-FFF2-40B4-BE49-F238E27FC236}">
                    <a16:creationId xmlns:a16="http://schemas.microsoft.com/office/drawing/2014/main" id="{8FBECFF6-6116-42C1-B891-D76446BCE680}"/>
                  </a:ext>
                </a:extLst>
              </p:cNvPr>
              <p:cNvSpPr txBox="1">
                <a:spLocks/>
              </p:cNvSpPr>
              <p:nvPr/>
            </p:nvSpPr>
            <p:spPr>
              <a:xfrm>
                <a:off x="311700" y="1509036"/>
                <a:ext cx="4176000" cy="1260000"/>
              </a:xfrm>
              <a:prstGeom prst="rect">
                <a:avLst/>
              </a:prstGeom>
              <a:solidFill>
                <a:srgbClr val="3D85C6"/>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mn-lt"/>
                    <a:ea typeface="Arial"/>
                    <a:cs typeface="Arial"/>
                    <a:sym typeface="Arial"/>
                  </a:defRPr>
                </a:lvl1pPr>
                <a:lvl2pPr marL="914400" marR="0" lvl="1"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eaLnBrk="1" hangingPunct="1">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100000"/>
                  </a:lnSpc>
                  <a:buFont typeface="Arial"/>
                  <a:buNone/>
                </a:pPr>
                <a:r>
                  <a:rPr lang="pt-BR" sz="1400" b="1" dirty="0">
                    <a:solidFill>
                      <a:srgbClr val="FFFFFF"/>
                    </a:solidFill>
                  </a:rPr>
                  <a:t>Encapsulamento</a:t>
                </a:r>
              </a:p>
              <a:p>
                <a:pPr marL="0" indent="0">
                  <a:lnSpc>
                    <a:spcPct val="100000"/>
                  </a:lnSpc>
                  <a:buFont typeface="Arial"/>
                  <a:buNone/>
                </a:pPr>
                <a:r>
                  <a:rPr lang="pt-BR" sz="1400" dirty="0">
                    <a:solidFill>
                      <a:srgbClr val="FFFFFF"/>
                    </a:solidFill>
                  </a:rPr>
                  <a:t>Permite que um objeto oculte atributos e comportamentos que não são relevantes para o seu uso.</a:t>
                </a:r>
              </a:p>
            </p:txBody>
          </p:sp>
          <p:sp>
            <p:nvSpPr>
              <p:cNvPr id="6" name="Google Shape;241;p35">
                <a:extLst>
                  <a:ext uri="{FF2B5EF4-FFF2-40B4-BE49-F238E27FC236}">
                    <a16:creationId xmlns:a16="http://schemas.microsoft.com/office/drawing/2014/main" id="{63EEB619-010C-4116-8BAC-A543F421895D}"/>
                  </a:ext>
                </a:extLst>
              </p:cNvPr>
              <p:cNvSpPr txBox="1">
                <a:spLocks/>
              </p:cNvSpPr>
              <p:nvPr/>
            </p:nvSpPr>
            <p:spPr>
              <a:xfrm>
                <a:off x="4572000" y="1509036"/>
                <a:ext cx="4176000" cy="1260000"/>
              </a:xfrm>
              <a:prstGeom prst="rect">
                <a:avLst/>
              </a:prstGeom>
              <a:solidFill>
                <a:srgbClr val="674EA7"/>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mn-lt"/>
                    <a:ea typeface="Arial"/>
                    <a:cs typeface="Arial"/>
                    <a:sym typeface="Arial"/>
                  </a:defRPr>
                </a:lvl1pPr>
                <a:lvl2pPr marL="914400" marR="0" lvl="1"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eaLnBrk="1" hangingPunct="1">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100000"/>
                  </a:lnSpc>
                  <a:buFont typeface="Arial"/>
                  <a:buNone/>
                </a:pPr>
                <a:r>
                  <a:rPr lang="pt-BR" sz="1400" b="1" dirty="0">
                    <a:solidFill>
                      <a:srgbClr val="FFFFFF"/>
                    </a:solidFill>
                  </a:rPr>
                  <a:t>Herança</a:t>
                </a:r>
              </a:p>
              <a:p>
                <a:pPr marL="0" indent="0">
                  <a:lnSpc>
                    <a:spcPct val="100000"/>
                  </a:lnSpc>
                  <a:buFont typeface="Arial"/>
                  <a:buNone/>
                </a:pPr>
                <a:r>
                  <a:rPr lang="pt-BR" sz="1400" dirty="0">
                    <a:solidFill>
                      <a:srgbClr val="FFFFFF"/>
                    </a:solidFill>
                  </a:rPr>
                  <a:t>Permite que um objeto herde atributos e comportamentos de outro objeto, facilitando a criação de novos objetos que compartilham dessas características em comum.</a:t>
                </a:r>
              </a:p>
            </p:txBody>
          </p:sp>
        </p:grpSp>
        <p:grpSp>
          <p:nvGrpSpPr>
            <p:cNvPr id="10" name="Group 9">
              <a:extLst>
                <a:ext uri="{FF2B5EF4-FFF2-40B4-BE49-F238E27FC236}">
                  <a16:creationId xmlns:a16="http://schemas.microsoft.com/office/drawing/2014/main" id="{7611645C-9402-4B02-BAC2-17E4F0ED89F6}"/>
                </a:ext>
              </a:extLst>
            </p:cNvPr>
            <p:cNvGrpSpPr/>
            <p:nvPr/>
          </p:nvGrpSpPr>
          <p:grpSpPr>
            <a:xfrm>
              <a:off x="332775" y="2910024"/>
              <a:ext cx="8436300" cy="1260000"/>
              <a:chOff x="279043" y="3260612"/>
              <a:chExt cx="8436300" cy="1260000"/>
            </a:xfrm>
          </p:grpSpPr>
          <p:sp>
            <p:nvSpPr>
              <p:cNvPr id="7" name="Google Shape;242;p35">
                <a:extLst>
                  <a:ext uri="{FF2B5EF4-FFF2-40B4-BE49-F238E27FC236}">
                    <a16:creationId xmlns:a16="http://schemas.microsoft.com/office/drawing/2014/main" id="{CD1C3CD0-FEDC-4055-8FFF-89A09A16EBCF}"/>
                  </a:ext>
                </a:extLst>
              </p:cNvPr>
              <p:cNvSpPr txBox="1">
                <a:spLocks/>
              </p:cNvSpPr>
              <p:nvPr/>
            </p:nvSpPr>
            <p:spPr>
              <a:xfrm>
                <a:off x="279043" y="3260612"/>
                <a:ext cx="4176000" cy="1260000"/>
              </a:xfrm>
              <a:prstGeom prst="rect">
                <a:avLst/>
              </a:prstGeom>
              <a:solidFill>
                <a:srgbClr val="CC0000"/>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mn-lt"/>
                    <a:ea typeface="Arial"/>
                    <a:cs typeface="Arial"/>
                    <a:sym typeface="Arial"/>
                  </a:defRPr>
                </a:lvl1pPr>
                <a:lvl2pPr marL="914400" marR="0" lvl="1"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eaLnBrk="1" hangingPunct="1">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100000"/>
                  </a:lnSpc>
                  <a:buClr>
                    <a:schemeClr val="dk1"/>
                  </a:buClr>
                  <a:buSzPts val="1100"/>
                  <a:buFont typeface="Arial"/>
                  <a:buNone/>
                </a:pPr>
                <a:r>
                  <a:rPr lang="pt-BR" sz="1400" b="1" dirty="0">
                    <a:solidFill>
                      <a:srgbClr val="FFFFFF"/>
                    </a:solidFill>
                  </a:rPr>
                  <a:t>Polimorfismo</a:t>
                </a:r>
              </a:p>
              <a:p>
                <a:pPr marL="0" indent="0">
                  <a:lnSpc>
                    <a:spcPct val="100000"/>
                  </a:lnSpc>
                  <a:buClr>
                    <a:schemeClr val="dk1"/>
                  </a:buClr>
                  <a:buSzPts val="1100"/>
                  <a:buFont typeface="Arial"/>
                  <a:buNone/>
                </a:pPr>
                <a:r>
                  <a:rPr lang="pt-BR" sz="1400" dirty="0">
                    <a:solidFill>
                      <a:srgbClr val="FFFFFF"/>
                    </a:solidFill>
                  </a:rPr>
                  <a:t>Possibilita um objeto responder de maneiras diferentes a um mesmo comportamento.</a:t>
                </a:r>
                <a:endParaRPr lang="pt-BR" sz="1400" b="1" dirty="0">
                  <a:solidFill>
                    <a:srgbClr val="FFFFFF"/>
                  </a:solidFill>
                </a:endParaRPr>
              </a:p>
            </p:txBody>
          </p:sp>
          <p:sp>
            <p:nvSpPr>
              <p:cNvPr id="8" name="Google Shape;243;p35">
                <a:extLst>
                  <a:ext uri="{FF2B5EF4-FFF2-40B4-BE49-F238E27FC236}">
                    <a16:creationId xmlns:a16="http://schemas.microsoft.com/office/drawing/2014/main" id="{59E475C8-3D7A-446A-8DEE-F0B777FCD3EA}"/>
                  </a:ext>
                </a:extLst>
              </p:cNvPr>
              <p:cNvSpPr txBox="1">
                <a:spLocks/>
              </p:cNvSpPr>
              <p:nvPr/>
            </p:nvSpPr>
            <p:spPr>
              <a:xfrm>
                <a:off x="4539343" y="3260612"/>
                <a:ext cx="4176000" cy="1260000"/>
              </a:xfrm>
              <a:prstGeom prst="rect">
                <a:avLst/>
              </a:prstGeom>
              <a:solidFill>
                <a:srgbClr val="F1C23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mn-lt"/>
                    <a:ea typeface="Arial"/>
                    <a:cs typeface="Arial"/>
                    <a:sym typeface="Arial"/>
                  </a:defRPr>
                </a:lvl1pPr>
                <a:lvl2pPr marL="914400" marR="0" lvl="1"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eaLnBrk="1" hangingPunct="1">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100000"/>
                  </a:lnSpc>
                  <a:buClr>
                    <a:schemeClr val="dk1"/>
                  </a:buClr>
                  <a:buSzPts val="1100"/>
                  <a:buFont typeface="Arial"/>
                  <a:buNone/>
                </a:pPr>
                <a:r>
                  <a:rPr lang="pt-BR" sz="1400" b="1" dirty="0">
                    <a:solidFill>
                      <a:srgbClr val="FFFFFF"/>
                    </a:solidFill>
                  </a:rPr>
                  <a:t>Composição</a:t>
                </a:r>
              </a:p>
              <a:p>
                <a:pPr marL="0" indent="0">
                  <a:lnSpc>
                    <a:spcPct val="100000"/>
                  </a:lnSpc>
                  <a:buClr>
                    <a:schemeClr val="dk1"/>
                  </a:buClr>
                  <a:buSzPts val="1100"/>
                  <a:buFont typeface="Arial"/>
                  <a:buNone/>
                </a:pPr>
                <a:r>
                  <a:rPr lang="pt-BR" sz="1400" dirty="0">
                    <a:solidFill>
                      <a:srgbClr val="FFFFFF"/>
                    </a:solidFill>
                  </a:rPr>
                  <a:t>Permite criar um objeto utilizando outros objetos.</a:t>
                </a:r>
              </a:p>
            </p:txBody>
          </p:sp>
        </p:grpSp>
      </p:grpSp>
    </p:spTree>
    <p:extLst>
      <p:ext uri="{BB962C8B-B14F-4D97-AF65-F5344CB8AC3E}">
        <p14:creationId xmlns:p14="http://schemas.microsoft.com/office/powerpoint/2010/main" val="280756594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E2481-C2F1-48A4-896C-5053B319284B}"/>
              </a:ext>
            </a:extLst>
          </p:cNvPr>
          <p:cNvSpPr>
            <a:spLocks noGrp="1"/>
          </p:cNvSpPr>
          <p:nvPr>
            <p:ph type="title"/>
          </p:nvPr>
        </p:nvSpPr>
        <p:spPr/>
        <p:txBody>
          <a:bodyPr/>
          <a:lstStyle/>
          <a:p>
            <a:r>
              <a:rPr lang="pt-BR" dirty="0"/>
              <a:t>Encapsulamento</a:t>
            </a:r>
          </a:p>
        </p:txBody>
      </p:sp>
      <p:sp>
        <p:nvSpPr>
          <p:cNvPr id="3" name="Text Placeholder 2">
            <a:extLst>
              <a:ext uri="{FF2B5EF4-FFF2-40B4-BE49-F238E27FC236}">
                <a16:creationId xmlns:a16="http://schemas.microsoft.com/office/drawing/2014/main" id="{2979D663-C522-406D-BDF2-B98FDF15EDEA}"/>
              </a:ext>
            </a:extLst>
          </p:cNvPr>
          <p:cNvSpPr>
            <a:spLocks noGrp="1"/>
          </p:cNvSpPr>
          <p:nvPr>
            <p:ph type="body" idx="1"/>
          </p:nvPr>
        </p:nvSpPr>
        <p:spPr/>
        <p:txBody>
          <a:bodyPr/>
          <a:lstStyle/>
          <a:p>
            <a:pPr marL="114300" indent="0">
              <a:buNone/>
            </a:pPr>
            <a:r>
              <a:rPr lang="pt-BR" dirty="0"/>
              <a:t>O encapsulamento é uma das principais características da OO. Ele permite que somente os atributos e comportamentos desejados sejam exibidos para os outros objetos.</a:t>
            </a:r>
          </a:p>
          <a:p>
            <a:pPr marL="114300" indent="0">
              <a:buNone/>
            </a:pPr>
            <a:endParaRPr lang="pt-BR" dirty="0"/>
          </a:p>
          <a:p>
            <a:pPr marL="114300" indent="0">
              <a:buNone/>
            </a:pPr>
            <a:r>
              <a:rPr lang="pt-BR" dirty="0"/>
              <a:t>Através do uso de Interfaces, e do controle de acesso as classes, atributos e métodos, o encapsulamento oculta detalhes desnecessários sobre o funcionamento da classe, revelando para os outros objetos somente os atributos e comportamentos com os quais eles podem interagir.</a:t>
            </a:r>
          </a:p>
        </p:txBody>
      </p:sp>
    </p:spTree>
    <p:extLst>
      <p:ext uri="{BB962C8B-B14F-4D97-AF65-F5344CB8AC3E}">
        <p14:creationId xmlns:p14="http://schemas.microsoft.com/office/powerpoint/2010/main" val="337473551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76DBC-8EC6-4F7C-9B3E-B80F7447F9CC}"/>
              </a:ext>
            </a:extLst>
          </p:cNvPr>
          <p:cNvSpPr>
            <a:spLocks noGrp="1"/>
          </p:cNvSpPr>
          <p:nvPr>
            <p:ph type="title"/>
          </p:nvPr>
        </p:nvSpPr>
        <p:spPr/>
        <p:txBody>
          <a:bodyPr/>
          <a:lstStyle/>
          <a:p>
            <a:r>
              <a:rPr lang="pt-BR" dirty="0"/>
              <a:t>Modificadores de Acesso</a:t>
            </a:r>
          </a:p>
        </p:txBody>
      </p:sp>
      <p:sp>
        <p:nvSpPr>
          <p:cNvPr id="4" name="Text Placeholder 3">
            <a:extLst>
              <a:ext uri="{FF2B5EF4-FFF2-40B4-BE49-F238E27FC236}">
                <a16:creationId xmlns:a16="http://schemas.microsoft.com/office/drawing/2014/main" id="{46A89416-0E01-477A-A489-D6202AB02C62}"/>
              </a:ext>
            </a:extLst>
          </p:cNvPr>
          <p:cNvSpPr>
            <a:spLocks noGrp="1"/>
          </p:cNvSpPr>
          <p:nvPr>
            <p:ph type="body" idx="1"/>
          </p:nvPr>
        </p:nvSpPr>
        <p:spPr>
          <a:xfrm>
            <a:off x="311700" y="1152474"/>
            <a:ext cx="3999900" cy="3673199"/>
          </a:xfrm>
        </p:spPr>
        <p:txBody>
          <a:bodyPr/>
          <a:lstStyle/>
          <a:p>
            <a:pPr marL="139700" indent="0">
              <a:buNone/>
            </a:pPr>
            <a:r>
              <a:rPr lang="pt-BR" dirty="0"/>
              <a:t>Os modificadores de acesso servem para especificar o nível de acesso que uma classe, método ou atributo fornece a outras classes.</a:t>
            </a:r>
          </a:p>
          <a:p>
            <a:pPr marL="139700" indent="0">
              <a:buNone/>
            </a:pPr>
            <a:endParaRPr lang="pt-BR" dirty="0"/>
          </a:p>
          <a:p>
            <a:pPr marL="139700" indent="0">
              <a:buNone/>
            </a:pPr>
            <a:r>
              <a:rPr lang="pt-BR" dirty="0"/>
              <a:t>Os modificadores definidos pelo C# e o seu nível de acesso estão descritos na tabela ao lado.</a:t>
            </a:r>
          </a:p>
          <a:p>
            <a:pPr marL="139700" indent="0">
              <a:buNone/>
            </a:pPr>
            <a:endParaRPr lang="pt-BR" dirty="0"/>
          </a:p>
          <a:p>
            <a:pPr marL="139700" indent="0">
              <a:buNone/>
            </a:pPr>
            <a:r>
              <a:rPr lang="pt-BR" b="1" dirty="0" err="1"/>
              <a:t>Internal</a:t>
            </a:r>
            <a:r>
              <a:rPr lang="pt-BR" dirty="0"/>
              <a:t> é o tipo de acesso padrão quando o modificador de acesso é omitido.</a:t>
            </a:r>
          </a:p>
        </p:txBody>
      </p:sp>
      <p:graphicFrame>
        <p:nvGraphicFramePr>
          <p:cNvPr id="6" name="Table 5">
            <a:extLst>
              <a:ext uri="{FF2B5EF4-FFF2-40B4-BE49-F238E27FC236}">
                <a16:creationId xmlns:a16="http://schemas.microsoft.com/office/drawing/2014/main" id="{72B3C622-3BC9-46EA-9243-D4A987DDA207}"/>
              </a:ext>
            </a:extLst>
          </p:cNvPr>
          <p:cNvGraphicFramePr>
            <a:graphicFrameLocks noGrp="1"/>
          </p:cNvGraphicFramePr>
          <p:nvPr>
            <p:extLst>
              <p:ext uri="{D42A27DB-BD31-4B8C-83A1-F6EECF244321}">
                <p14:modId xmlns:p14="http://schemas.microsoft.com/office/powerpoint/2010/main" val="3967745447"/>
              </p:ext>
            </p:extLst>
          </p:nvPr>
        </p:nvGraphicFramePr>
        <p:xfrm>
          <a:off x="4215653" y="1031443"/>
          <a:ext cx="4831802" cy="3735012"/>
        </p:xfrm>
        <a:graphic>
          <a:graphicData uri="http://schemas.openxmlformats.org/drawingml/2006/table">
            <a:tbl>
              <a:tblPr bandRow="1">
                <a:tableStyleId>{AF606853-7671-496A-8E4F-DF71F8EC918B}</a:tableStyleId>
              </a:tblPr>
              <a:tblGrid>
                <a:gridCol w="1245313">
                  <a:extLst>
                    <a:ext uri="{9D8B030D-6E8A-4147-A177-3AD203B41FA5}">
                      <a16:colId xmlns:a16="http://schemas.microsoft.com/office/drawing/2014/main" val="3000721730"/>
                    </a:ext>
                  </a:extLst>
                </a:gridCol>
                <a:gridCol w="3586489">
                  <a:extLst>
                    <a:ext uri="{9D8B030D-6E8A-4147-A177-3AD203B41FA5}">
                      <a16:colId xmlns:a16="http://schemas.microsoft.com/office/drawing/2014/main" val="2646204848"/>
                    </a:ext>
                  </a:extLst>
                </a:gridCol>
              </a:tblGrid>
              <a:tr h="349414">
                <a:tc>
                  <a:txBody>
                    <a:bodyPr/>
                    <a:lstStyle/>
                    <a:p>
                      <a:r>
                        <a:rPr lang="pt-BR" sz="1200" b="1" dirty="0"/>
                        <a:t>Modificador </a:t>
                      </a:r>
                    </a:p>
                  </a:txBody>
                  <a:tcPr marL="69720" marR="69720" marT="34860" marB="34860" anchor="ctr"/>
                </a:tc>
                <a:tc>
                  <a:txBody>
                    <a:bodyPr/>
                    <a:lstStyle/>
                    <a:p>
                      <a:r>
                        <a:rPr lang="pt-BR" sz="1200" b="1" dirty="0"/>
                        <a:t>Definição</a:t>
                      </a:r>
                    </a:p>
                  </a:txBody>
                  <a:tcPr marL="69720" marR="69720" marT="34860" marB="34860" anchor="ctr"/>
                </a:tc>
                <a:extLst>
                  <a:ext uri="{0D108BD9-81ED-4DB2-BD59-A6C34878D82A}">
                    <a16:rowId xmlns:a16="http://schemas.microsoft.com/office/drawing/2014/main" val="3367808065"/>
                  </a:ext>
                </a:extLst>
              </a:tr>
              <a:tr h="582379">
                <a:tc>
                  <a:txBody>
                    <a:bodyPr/>
                    <a:lstStyle/>
                    <a:p>
                      <a:pPr algn="ctr"/>
                      <a:r>
                        <a:rPr lang="pt-BR" sz="1100" b="1" u="none" dirty="0"/>
                        <a:t>public</a:t>
                      </a:r>
                    </a:p>
                  </a:txBody>
                  <a:tcPr marL="69720" marR="69720" marT="34860" marB="34860" anchor="ctr"/>
                </a:tc>
                <a:tc>
                  <a:txBody>
                    <a:bodyPr/>
                    <a:lstStyle/>
                    <a:p>
                      <a:r>
                        <a:rPr lang="pt-BR" sz="1100" dirty="0"/>
                        <a:t>O tipo ou membro pode ser acessado por qualquer outro código no mesmo </a:t>
                      </a:r>
                      <a:r>
                        <a:rPr lang="pt-BR" sz="1100" dirty="0" err="1"/>
                        <a:t>assembly</a:t>
                      </a:r>
                      <a:r>
                        <a:rPr lang="pt-BR" sz="1100" dirty="0"/>
                        <a:t> ou em outro </a:t>
                      </a:r>
                      <a:r>
                        <a:rPr lang="pt-BR" sz="1100" dirty="0" err="1"/>
                        <a:t>assembly</a:t>
                      </a:r>
                      <a:r>
                        <a:rPr lang="pt-BR" sz="1100" dirty="0"/>
                        <a:t> que faz referência a ele.</a:t>
                      </a:r>
                    </a:p>
                  </a:txBody>
                  <a:tcPr marL="69720" marR="69720" marT="34860" marB="34860" anchor="ctr"/>
                </a:tc>
                <a:extLst>
                  <a:ext uri="{0D108BD9-81ED-4DB2-BD59-A6C34878D82A}">
                    <a16:rowId xmlns:a16="http://schemas.microsoft.com/office/drawing/2014/main" val="2232106376"/>
                  </a:ext>
                </a:extLst>
              </a:tr>
              <a:tr h="411888">
                <a:tc>
                  <a:txBody>
                    <a:bodyPr/>
                    <a:lstStyle/>
                    <a:p>
                      <a:pPr algn="ctr"/>
                      <a:r>
                        <a:rPr lang="pt-BR" sz="1100" b="1" u="none" dirty="0"/>
                        <a:t>private</a:t>
                      </a:r>
                    </a:p>
                  </a:txBody>
                  <a:tcPr marL="69720" marR="69720" marT="34860" marB="34860" anchor="ctr"/>
                </a:tc>
                <a:tc>
                  <a:txBody>
                    <a:bodyPr/>
                    <a:lstStyle/>
                    <a:p>
                      <a:r>
                        <a:rPr lang="pt-BR" sz="1100" dirty="0"/>
                        <a:t>Não permite o acesso aos atributos ou métodos  fora da definição da classe. Somente o código da classe pode acessar os valores ou chamar os métodos.</a:t>
                      </a:r>
                    </a:p>
                  </a:txBody>
                  <a:tcPr marL="69720" marR="69720" marT="34860" marB="34860" anchor="ctr"/>
                </a:tc>
                <a:extLst>
                  <a:ext uri="{0D108BD9-81ED-4DB2-BD59-A6C34878D82A}">
                    <a16:rowId xmlns:a16="http://schemas.microsoft.com/office/drawing/2014/main" val="1485297897"/>
                  </a:ext>
                </a:extLst>
              </a:tr>
              <a:tr h="582379">
                <a:tc>
                  <a:txBody>
                    <a:bodyPr/>
                    <a:lstStyle/>
                    <a:p>
                      <a:pPr algn="ctr"/>
                      <a:r>
                        <a:rPr lang="pt-BR" sz="1100" b="1" u="none" dirty="0"/>
                        <a:t>protected</a:t>
                      </a:r>
                    </a:p>
                  </a:txBody>
                  <a:tcPr marL="69720" marR="69720" marT="34860" marB="34860" anchor="ctr"/>
                </a:tc>
                <a:tc>
                  <a:txBody>
                    <a:bodyPr/>
                    <a:lstStyle/>
                    <a:p>
                      <a:r>
                        <a:rPr lang="pt-BR" sz="1100" dirty="0"/>
                        <a:t>Não permite o acesso aos atributos ou métodos fora da definição da classe. Somente o código da classe ou das classes derivadas podem acessar os valores ou chamar os métodos.</a:t>
                      </a:r>
                    </a:p>
                  </a:txBody>
                  <a:tcPr marL="69720" marR="69720" marT="34860" marB="34860" anchor="ctr"/>
                </a:tc>
                <a:extLst>
                  <a:ext uri="{0D108BD9-81ED-4DB2-BD59-A6C34878D82A}">
                    <a16:rowId xmlns:a16="http://schemas.microsoft.com/office/drawing/2014/main" val="570308568"/>
                  </a:ext>
                </a:extLst>
              </a:tr>
              <a:tr h="582379">
                <a:tc>
                  <a:txBody>
                    <a:bodyPr/>
                    <a:lstStyle/>
                    <a:p>
                      <a:pPr algn="ctr"/>
                      <a:r>
                        <a:rPr lang="pt-BR" sz="1100" b="1" u="none" dirty="0" err="1"/>
                        <a:t>internal</a:t>
                      </a:r>
                      <a:endParaRPr lang="pt-BR" sz="1100" b="1" u="none" dirty="0"/>
                    </a:p>
                  </a:txBody>
                  <a:tcPr marL="69720" marR="69720" marT="34860" marB="34860" anchor="ctr"/>
                </a:tc>
                <a:tc>
                  <a:txBody>
                    <a:bodyPr/>
                    <a:lstStyle/>
                    <a:p>
                      <a:r>
                        <a:rPr lang="pt-BR" sz="1100" dirty="0"/>
                        <a:t>Não permite o acesso aos atributos e métodos fora do </a:t>
                      </a:r>
                      <a:r>
                        <a:rPr lang="pt-BR" sz="1100" dirty="0" err="1"/>
                        <a:t>assembly</a:t>
                      </a:r>
                      <a:r>
                        <a:rPr lang="pt-BR" sz="1100" dirty="0"/>
                        <a:t> no qual a classe esta inclusa. O código dentro do </a:t>
                      </a:r>
                      <a:r>
                        <a:rPr lang="pt-BR" sz="1100" dirty="0" err="1"/>
                        <a:t>assembly</a:t>
                      </a:r>
                      <a:r>
                        <a:rPr lang="pt-BR" sz="1100" dirty="0"/>
                        <a:t> tem acesso aos campos, mas suas classes derivadas não.</a:t>
                      </a:r>
                    </a:p>
                  </a:txBody>
                  <a:tcPr marL="69720" marR="69720" marT="34860" marB="34860" anchor="ctr"/>
                </a:tc>
                <a:extLst>
                  <a:ext uri="{0D108BD9-81ED-4DB2-BD59-A6C34878D82A}">
                    <a16:rowId xmlns:a16="http://schemas.microsoft.com/office/drawing/2014/main" val="4147653739"/>
                  </a:ext>
                </a:extLst>
              </a:tr>
              <a:tr h="582379">
                <a:tc>
                  <a:txBody>
                    <a:bodyPr/>
                    <a:lstStyle/>
                    <a:p>
                      <a:pPr algn="ctr"/>
                      <a:r>
                        <a:rPr lang="pt-BR" sz="1100" b="1" u="none" dirty="0"/>
                        <a:t>protected </a:t>
                      </a:r>
                      <a:r>
                        <a:rPr lang="pt-BR" sz="1100" b="1" u="none" dirty="0" err="1"/>
                        <a:t>internal</a:t>
                      </a:r>
                      <a:endParaRPr lang="pt-BR" sz="1100" b="1" u="none" dirty="0"/>
                    </a:p>
                  </a:txBody>
                  <a:tcPr marL="69720" marR="69720" marT="34860" marB="34860" anchor="ctr"/>
                </a:tc>
                <a:tc>
                  <a:txBody>
                    <a:bodyPr/>
                    <a:lstStyle/>
                    <a:p>
                      <a:r>
                        <a:rPr lang="pt-BR" sz="1100" dirty="0"/>
                        <a:t>O tipo ou membro pode ser acessado por qualquer código no mesmo </a:t>
                      </a:r>
                      <a:r>
                        <a:rPr lang="pt-BR" sz="1100" dirty="0" err="1"/>
                        <a:t>assembly</a:t>
                      </a:r>
                      <a:r>
                        <a:rPr lang="pt-BR" sz="1100" dirty="0"/>
                        <a:t> ou por qualquer classe derivada em outro </a:t>
                      </a:r>
                      <a:r>
                        <a:rPr lang="pt-BR" sz="1100" dirty="0" err="1"/>
                        <a:t>assembly</a:t>
                      </a:r>
                      <a:r>
                        <a:rPr lang="pt-BR" sz="1100" dirty="0"/>
                        <a:t>.</a:t>
                      </a:r>
                    </a:p>
                  </a:txBody>
                  <a:tcPr marL="69720" marR="69720" marT="34860" marB="34860" anchor="ctr"/>
                </a:tc>
                <a:extLst>
                  <a:ext uri="{0D108BD9-81ED-4DB2-BD59-A6C34878D82A}">
                    <a16:rowId xmlns:a16="http://schemas.microsoft.com/office/drawing/2014/main" val="1164224265"/>
                  </a:ext>
                </a:extLst>
              </a:tr>
            </a:tbl>
          </a:graphicData>
        </a:graphic>
      </p:graphicFrame>
    </p:spTree>
    <p:extLst>
      <p:ext uri="{BB962C8B-B14F-4D97-AF65-F5344CB8AC3E}">
        <p14:creationId xmlns:p14="http://schemas.microsoft.com/office/powerpoint/2010/main" val="18780487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83;p46">
            <a:extLst>
              <a:ext uri="{FF2B5EF4-FFF2-40B4-BE49-F238E27FC236}">
                <a16:creationId xmlns:a16="http://schemas.microsoft.com/office/drawing/2014/main" id="{CDFE1C01-4A2D-44A9-9688-87137952C349}"/>
              </a:ext>
            </a:extLst>
          </p:cNvPr>
          <p:cNvSpPr txBox="1">
            <a:spLocks/>
          </p:cNvSpPr>
          <p:nvPr/>
        </p:nvSpPr>
        <p:spPr>
          <a:xfrm>
            <a:off x="0" y="3556000"/>
            <a:ext cx="9144000"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800"/>
              <a:buFont typeface="Arial"/>
              <a:buNone/>
              <a:defRPr sz="2800" b="1" i="0" u="none" strike="noStrike" cap="none">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lnSpc>
                <a:spcPct val="115000"/>
              </a:lnSpc>
            </a:pPr>
            <a:r>
              <a:rPr lang="pt-BR" sz="1800" dirty="0">
                <a:solidFill>
                  <a:srgbClr val="FFFFFF"/>
                </a:solidFill>
              </a:rPr>
              <a:t>Modificadores de Acesso</a:t>
            </a:r>
            <a:endParaRPr lang="pt-BR" sz="1200" dirty="0">
              <a:solidFill>
                <a:srgbClr val="FFFFFF"/>
              </a:solidFill>
            </a:endParaRPr>
          </a:p>
        </p:txBody>
      </p:sp>
    </p:spTree>
    <p:extLst>
      <p:ext uri="{BB962C8B-B14F-4D97-AF65-F5344CB8AC3E}">
        <p14:creationId xmlns:p14="http://schemas.microsoft.com/office/powerpoint/2010/main" val="334399652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B0ED0-E908-4859-813D-4B22EE450AD0}"/>
              </a:ext>
            </a:extLst>
          </p:cNvPr>
          <p:cNvSpPr>
            <a:spLocks noGrp="1"/>
          </p:cNvSpPr>
          <p:nvPr>
            <p:ph type="title"/>
          </p:nvPr>
        </p:nvSpPr>
        <p:spPr/>
        <p:txBody>
          <a:bodyPr/>
          <a:lstStyle/>
          <a:p>
            <a:r>
              <a:rPr lang="pt-BR" dirty="0"/>
              <a:t>Interfaces</a:t>
            </a:r>
          </a:p>
        </p:txBody>
      </p:sp>
      <p:sp>
        <p:nvSpPr>
          <p:cNvPr id="3" name="Text Placeholder 2">
            <a:extLst>
              <a:ext uri="{FF2B5EF4-FFF2-40B4-BE49-F238E27FC236}">
                <a16:creationId xmlns:a16="http://schemas.microsoft.com/office/drawing/2014/main" id="{EBD0645C-1C73-4E03-B022-B15B2D2DCB8C}"/>
              </a:ext>
            </a:extLst>
          </p:cNvPr>
          <p:cNvSpPr>
            <a:spLocks noGrp="1"/>
          </p:cNvSpPr>
          <p:nvPr>
            <p:ph type="body" idx="1"/>
          </p:nvPr>
        </p:nvSpPr>
        <p:spPr/>
        <p:txBody>
          <a:bodyPr/>
          <a:lstStyle/>
          <a:p>
            <a:pPr marL="114300" indent="0">
              <a:buNone/>
            </a:pPr>
            <a:r>
              <a:rPr lang="pt-BR" dirty="0"/>
              <a:t>Uma interface é uma espécie de contrato que define uma série de propriedades e métodos que devem implementados por uma classe para que esta atenda a um certo comportamento. </a:t>
            </a:r>
          </a:p>
          <a:p>
            <a:pPr marL="114300" indent="0">
              <a:buNone/>
            </a:pPr>
            <a:endParaRPr lang="pt-BR" dirty="0"/>
          </a:p>
          <a:p>
            <a:pPr marL="114300" indent="0">
              <a:buNone/>
            </a:pPr>
            <a:r>
              <a:rPr lang="pt-BR" dirty="0"/>
              <a:t>A principal função de uma interface é dizer o que precisa ser feito, sem se preocupar com o como, sendo a classe que a implementa responsável por realizar essa tarefa.</a:t>
            </a:r>
          </a:p>
          <a:p>
            <a:pPr marL="114300" indent="0">
              <a:buNone/>
            </a:pPr>
            <a:endParaRPr lang="pt-BR" dirty="0"/>
          </a:p>
        </p:txBody>
      </p:sp>
    </p:spTree>
    <p:extLst>
      <p:ext uri="{BB962C8B-B14F-4D97-AF65-F5344CB8AC3E}">
        <p14:creationId xmlns:p14="http://schemas.microsoft.com/office/powerpoint/2010/main" val="2561798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CF210C-C838-4E5B-A795-32FAA5B3CC21}"/>
              </a:ext>
            </a:extLst>
          </p:cNvPr>
          <p:cNvSpPr>
            <a:spLocks noGrp="1"/>
          </p:cNvSpPr>
          <p:nvPr>
            <p:ph type="title"/>
          </p:nvPr>
        </p:nvSpPr>
        <p:spPr/>
        <p:txBody>
          <a:bodyPr/>
          <a:lstStyle/>
          <a:p>
            <a:r>
              <a:rPr lang="pt-BR" dirty="0"/>
              <a:t>Definindo uma Interface no C#</a:t>
            </a:r>
          </a:p>
        </p:txBody>
      </p:sp>
      <p:sp>
        <p:nvSpPr>
          <p:cNvPr id="5" name="Text Placeholder 4">
            <a:extLst>
              <a:ext uri="{FF2B5EF4-FFF2-40B4-BE49-F238E27FC236}">
                <a16:creationId xmlns:a16="http://schemas.microsoft.com/office/drawing/2014/main" id="{57E3D481-AA9C-44F7-85DD-4F900DE162A7}"/>
              </a:ext>
            </a:extLst>
          </p:cNvPr>
          <p:cNvSpPr>
            <a:spLocks noGrp="1"/>
          </p:cNvSpPr>
          <p:nvPr>
            <p:ph type="body" idx="1"/>
          </p:nvPr>
        </p:nvSpPr>
        <p:spPr/>
        <p:txBody>
          <a:bodyPr/>
          <a:lstStyle/>
          <a:p>
            <a:pPr marL="139700" indent="0">
              <a:buNone/>
            </a:pPr>
            <a:r>
              <a:rPr lang="pt-BR" dirty="0"/>
              <a:t>A definição de uma interface no C# é semelhante a definição de uma classe, no entanto, utilizamos a palavra chave </a:t>
            </a:r>
            <a:r>
              <a:rPr lang="pt-BR" b="1" dirty="0"/>
              <a:t>Interface</a:t>
            </a:r>
            <a:r>
              <a:rPr lang="pt-BR" dirty="0"/>
              <a:t> no lugar da palavra chave </a:t>
            </a:r>
            <a:r>
              <a:rPr lang="pt-BR" b="1" dirty="0"/>
              <a:t>Class</a:t>
            </a:r>
            <a:r>
              <a:rPr lang="pt-BR" dirty="0"/>
              <a:t>.</a:t>
            </a:r>
          </a:p>
          <a:p>
            <a:pPr marL="139700" indent="0">
              <a:buNone/>
            </a:pPr>
            <a:endParaRPr lang="pt-BR" dirty="0"/>
          </a:p>
          <a:p>
            <a:pPr marL="139700" indent="0">
              <a:buNone/>
            </a:pPr>
            <a:r>
              <a:rPr lang="pt-BR" dirty="0"/>
              <a:t>Por padrão usamos sempre uma letra i maiúscula no inicio do nome da interface.</a:t>
            </a:r>
          </a:p>
          <a:p>
            <a:pPr marL="139700" indent="0">
              <a:buNone/>
            </a:pPr>
            <a:endParaRPr lang="pt-BR" dirty="0"/>
          </a:p>
          <a:p>
            <a:pPr marL="139700" indent="0">
              <a:buNone/>
            </a:pPr>
            <a:r>
              <a:rPr lang="pt-BR" dirty="0"/>
              <a:t>Outra coisa importante é que a interface não implementa nenhum dos seus métodos.</a:t>
            </a:r>
          </a:p>
        </p:txBody>
      </p:sp>
      <p:sp>
        <p:nvSpPr>
          <p:cNvPr id="6" name="Text Placeholder 5">
            <a:extLst>
              <a:ext uri="{FF2B5EF4-FFF2-40B4-BE49-F238E27FC236}">
                <a16:creationId xmlns:a16="http://schemas.microsoft.com/office/drawing/2014/main" id="{9A484744-6FAF-41EA-B997-5965E9CE26F1}"/>
              </a:ext>
            </a:extLst>
          </p:cNvPr>
          <p:cNvSpPr>
            <a:spLocks noGrp="1"/>
          </p:cNvSpPr>
          <p:nvPr>
            <p:ph type="body" idx="2"/>
          </p:nvPr>
        </p:nvSpPr>
        <p:spPr/>
        <p:txBody>
          <a:bodyPr/>
          <a:lstStyle/>
          <a:p>
            <a:pPr marL="139700" indent="0">
              <a:buNone/>
            </a:pP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t>
            </a:r>
            <a:r>
              <a:rPr lang="pt-BR" dirty="0">
                <a:solidFill>
                  <a:srgbClr val="569CD6"/>
                </a:solidFill>
                <a:latin typeface="Consolas" panose="020B0609020204030204" pitchFamily="49" charset="0"/>
              </a:rPr>
              <a:t>interface</a:t>
            </a:r>
            <a:r>
              <a:rPr lang="pt-BR" dirty="0">
                <a:solidFill>
                  <a:srgbClr val="D4D4D4"/>
                </a:solidFill>
                <a:latin typeface="Consolas" panose="020B0609020204030204" pitchFamily="49" charset="0"/>
              </a:rPr>
              <a:t> </a:t>
            </a:r>
            <a:r>
              <a:rPr lang="pt-BR" dirty="0" err="1">
                <a:solidFill>
                  <a:srgbClr val="4EC9B0"/>
                </a:solidFill>
                <a:latin typeface="Consolas" panose="020B0609020204030204" pitchFamily="49" charset="0"/>
              </a:rPr>
              <a:t>Icarro</a:t>
            </a:r>
            <a:r>
              <a:rPr lang="pt-BR" dirty="0">
                <a:solidFill>
                  <a:srgbClr val="D4D4D4"/>
                </a:solidFill>
                <a:latin typeface="Consolas" panose="020B0609020204030204" pitchFamily="49" charset="0"/>
              </a:rPr>
              <a:t> {</a:t>
            </a:r>
          </a:p>
          <a:p>
            <a:pPr marL="139700" indent="0">
              <a:buNone/>
            </a:pPr>
            <a:r>
              <a:rPr lang="pt-BR" dirty="0">
                <a:solidFill>
                  <a:srgbClr val="D4D4D4"/>
                </a:solidFill>
                <a:latin typeface="Consolas" panose="020B0609020204030204" pitchFamily="49" charset="0"/>
              </a:rPr>
              <a:t>    </a:t>
            </a:r>
            <a:r>
              <a:rPr lang="pt-BR" dirty="0" err="1">
                <a:solidFill>
                  <a:srgbClr val="D4D4D4"/>
                </a:solidFill>
                <a:latin typeface="Consolas" panose="020B0609020204030204" pitchFamily="49" charset="0"/>
              </a:rPr>
              <a:t>int</a:t>
            </a:r>
            <a:r>
              <a:rPr lang="pt-BR" dirty="0">
                <a:solidFill>
                  <a:srgbClr val="D4D4D4"/>
                </a:solidFill>
                <a:latin typeface="Consolas" panose="020B0609020204030204" pitchFamily="49" charset="0"/>
              </a:rPr>
              <a:t> Portas;</a:t>
            </a:r>
          </a:p>
          <a:p>
            <a:pPr marL="139700" indent="0">
              <a:buNone/>
            </a:pPr>
            <a:r>
              <a:rPr lang="pt-BR" dirty="0">
                <a:solidFill>
                  <a:srgbClr val="D4D4D4"/>
                </a:solidFill>
                <a:latin typeface="Consolas" panose="020B0609020204030204" pitchFamily="49" charset="0"/>
              </a:rPr>
              <a:t>    </a:t>
            </a:r>
            <a:r>
              <a:rPr lang="pt-BR" dirty="0" err="1">
                <a:solidFill>
                  <a:srgbClr val="D4D4D4"/>
                </a:solidFill>
                <a:latin typeface="Consolas" panose="020B0609020204030204" pitchFamily="49" charset="0"/>
              </a:rPr>
              <a:t>int</a:t>
            </a:r>
            <a:r>
              <a:rPr lang="pt-BR" dirty="0">
                <a:solidFill>
                  <a:srgbClr val="D4D4D4"/>
                </a:solidFill>
                <a:latin typeface="Consolas" panose="020B0609020204030204" pitchFamily="49" charset="0"/>
              </a:rPr>
              <a:t> Rodas;</a:t>
            </a:r>
          </a:p>
          <a:p>
            <a:pPr marL="139700" indent="0">
              <a:buNone/>
            </a:pPr>
            <a:r>
              <a:rPr lang="pt-BR" dirty="0">
                <a:solidFill>
                  <a:srgbClr val="D4D4D4"/>
                </a:solidFill>
                <a:latin typeface="Consolas" panose="020B0609020204030204" pitchFamily="49" charset="0"/>
              </a:rPr>
              <a:t>    </a:t>
            </a:r>
            <a:r>
              <a:rPr lang="pt-BR" dirty="0" err="1">
                <a:solidFill>
                  <a:srgbClr val="D4D4D4"/>
                </a:solidFill>
                <a:latin typeface="Consolas" panose="020B0609020204030204" pitchFamily="49" charset="0"/>
              </a:rPr>
              <a:t>int</a:t>
            </a:r>
            <a:r>
              <a:rPr lang="pt-BR" dirty="0">
                <a:solidFill>
                  <a:srgbClr val="D4D4D4"/>
                </a:solidFill>
                <a:latin typeface="Consolas" panose="020B0609020204030204" pitchFamily="49" charset="0"/>
              </a:rPr>
              <a:t> </a:t>
            </a:r>
            <a:r>
              <a:rPr lang="pt-BR" dirty="0" err="1">
                <a:solidFill>
                  <a:srgbClr val="D4D4D4"/>
                </a:solidFill>
                <a:latin typeface="Consolas" panose="020B0609020204030204" pitchFamily="49" charset="0"/>
              </a:rPr>
              <a:t>VelocidadeAtual</a:t>
            </a:r>
            <a:r>
              <a:rPr lang="pt-BR" dirty="0">
                <a:solidFill>
                  <a:srgbClr val="D4D4D4"/>
                </a:solidFill>
                <a:latin typeface="Consolas" panose="020B0609020204030204" pitchFamily="49" charset="0"/>
              </a:rPr>
              <a:t>;</a:t>
            </a:r>
          </a:p>
          <a:p>
            <a:pPr marL="139700" indent="0">
              <a:buNone/>
            </a:pPr>
            <a:br>
              <a:rPr lang="pt-BR" dirty="0">
                <a:solidFill>
                  <a:srgbClr val="D4D4D4"/>
                </a:solidFill>
                <a:latin typeface="Consolas" panose="020B0609020204030204" pitchFamily="49" charset="0"/>
              </a:rPr>
            </a:b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DCDCAA"/>
                </a:solidFill>
                <a:latin typeface="Consolas" panose="020B0609020204030204" pitchFamily="49" charset="0"/>
              </a:rPr>
              <a:t>MostarVelocidade</a:t>
            </a:r>
            <a:r>
              <a:rPr lang="pt-BR" dirty="0">
                <a:solidFill>
                  <a:srgbClr val="D4D4D4"/>
                </a:solidFill>
                <a:latin typeface="Consolas" panose="020B0609020204030204" pitchFamily="49" charset="0"/>
              </a:rPr>
              <a:t>();</a:t>
            </a:r>
          </a:p>
          <a:p>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void</a:t>
            </a:r>
            <a:r>
              <a:rPr lang="pt-BR" dirty="0">
                <a:solidFill>
                  <a:srgbClr val="D4D4D4"/>
                </a:solidFill>
                <a:latin typeface="Consolas" panose="020B0609020204030204" pitchFamily="49" charset="0"/>
              </a:rPr>
              <a:t> </a:t>
            </a:r>
            <a:r>
              <a:rPr lang="pt-BR" dirty="0">
                <a:solidFill>
                  <a:srgbClr val="DCDCAA"/>
                </a:solidFill>
                <a:latin typeface="Consolas" panose="020B0609020204030204" pitchFamily="49" charset="0"/>
              </a:rPr>
              <a:t>Acelerar</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int</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step</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136226436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CF210C-C838-4E5B-A795-32FAA5B3CC21}"/>
              </a:ext>
            </a:extLst>
          </p:cNvPr>
          <p:cNvSpPr>
            <a:spLocks noGrp="1"/>
          </p:cNvSpPr>
          <p:nvPr>
            <p:ph type="title"/>
          </p:nvPr>
        </p:nvSpPr>
        <p:spPr/>
        <p:txBody>
          <a:bodyPr/>
          <a:lstStyle/>
          <a:p>
            <a:r>
              <a:rPr lang="pt-BR" dirty="0"/>
              <a:t>Implementando uma Interface no C#</a:t>
            </a:r>
          </a:p>
        </p:txBody>
      </p:sp>
      <p:sp>
        <p:nvSpPr>
          <p:cNvPr id="5" name="Text Placeholder 4">
            <a:extLst>
              <a:ext uri="{FF2B5EF4-FFF2-40B4-BE49-F238E27FC236}">
                <a16:creationId xmlns:a16="http://schemas.microsoft.com/office/drawing/2014/main" id="{57E3D481-AA9C-44F7-85DD-4F900DE162A7}"/>
              </a:ext>
            </a:extLst>
          </p:cNvPr>
          <p:cNvSpPr>
            <a:spLocks noGrp="1"/>
          </p:cNvSpPr>
          <p:nvPr>
            <p:ph type="body" idx="1"/>
          </p:nvPr>
        </p:nvSpPr>
        <p:spPr/>
        <p:txBody>
          <a:bodyPr/>
          <a:lstStyle/>
          <a:p>
            <a:pPr marL="139700" indent="0">
              <a:buNone/>
            </a:pPr>
            <a:r>
              <a:rPr lang="pt-BR" dirty="0"/>
              <a:t>Para uma dizermos ao C# que uma classe implementa uma interface precisamos usar a seguinte sintaxe...</a:t>
            </a:r>
          </a:p>
          <a:p>
            <a:pPr marL="139700" indent="0">
              <a:buNone/>
            </a:pPr>
            <a:endParaRPr lang="pt-BR" dirty="0">
              <a:solidFill>
                <a:srgbClr val="569CD6"/>
              </a:solidFill>
              <a:latin typeface="Consolas" panose="020B0609020204030204" pitchFamily="49" charset="0"/>
            </a:endParaRPr>
          </a:p>
          <a:p>
            <a:pPr marL="139700" indent="0">
              <a:buNone/>
            </a:pPr>
            <a:endParaRPr lang="pt-BR" dirty="0">
              <a:solidFill>
                <a:srgbClr val="569CD6"/>
              </a:solidFill>
              <a:latin typeface="Consolas" panose="020B0609020204030204" pitchFamily="49" charset="0"/>
            </a:endParaRPr>
          </a:p>
          <a:p>
            <a:pPr marL="139700" indent="0">
              <a:buNone/>
            </a:pP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class</a:t>
            </a:r>
            <a:r>
              <a:rPr lang="pt-BR" dirty="0">
                <a:solidFill>
                  <a:srgbClr val="D4D4D4"/>
                </a:solidFill>
                <a:latin typeface="Consolas" panose="020B0609020204030204" pitchFamily="49" charset="0"/>
              </a:rPr>
              <a:t> </a:t>
            </a:r>
            <a:r>
              <a:rPr lang="pt-BR" dirty="0">
                <a:solidFill>
                  <a:srgbClr val="4EC9B0"/>
                </a:solidFill>
                <a:latin typeface="Consolas" panose="020B0609020204030204" pitchFamily="49" charset="0"/>
              </a:rPr>
              <a:t>Fusca</a:t>
            </a:r>
            <a:r>
              <a:rPr lang="pt-BR" dirty="0">
                <a:solidFill>
                  <a:srgbClr val="D4D4D4"/>
                </a:solidFill>
                <a:latin typeface="Consolas" panose="020B0609020204030204" pitchFamily="49" charset="0"/>
              </a:rPr>
              <a:t> : </a:t>
            </a:r>
            <a:r>
              <a:rPr lang="pt-BR" dirty="0" err="1">
                <a:solidFill>
                  <a:srgbClr val="4EC9B0"/>
                </a:solidFill>
                <a:latin typeface="Consolas" panose="020B0609020204030204" pitchFamily="49" charset="0"/>
              </a:rPr>
              <a:t>Icarro</a:t>
            </a:r>
            <a:endParaRPr lang="pt-BR" dirty="0"/>
          </a:p>
        </p:txBody>
      </p:sp>
      <p:sp>
        <p:nvSpPr>
          <p:cNvPr id="6" name="Text Placeholder 5">
            <a:extLst>
              <a:ext uri="{FF2B5EF4-FFF2-40B4-BE49-F238E27FC236}">
                <a16:creationId xmlns:a16="http://schemas.microsoft.com/office/drawing/2014/main" id="{9A484744-6FAF-41EA-B997-5965E9CE26F1}"/>
              </a:ext>
            </a:extLst>
          </p:cNvPr>
          <p:cNvSpPr>
            <a:spLocks noGrp="1"/>
          </p:cNvSpPr>
          <p:nvPr>
            <p:ph type="body" idx="2"/>
          </p:nvPr>
        </p:nvSpPr>
        <p:spPr>
          <a:xfrm>
            <a:off x="4370294" y="1152475"/>
            <a:ext cx="4462006" cy="3416400"/>
          </a:xfrm>
        </p:spPr>
        <p:txBody>
          <a:bodyPr/>
          <a:lstStyle/>
          <a:p>
            <a:pPr marL="139700" indent="0">
              <a:buNone/>
            </a:pP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class</a:t>
            </a:r>
            <a:r>
              <a:rPr lang="pt-BR" dirty="0">
                <a:solidFill>
                  <a:srgbClr val="D4D4D4"/>
                </a:solidFill>
                <a:latin typeface="Consolas" panose="020B0609020204030204" pitchFamily="49" charset="0"/>
              </a:rPr>
              <a:t> </a:t>
            </a:r>
            <a:r>
              <a:rPr lang="pt-BR" dirty="0">
                <a:solidFill>
                  <a:srgbClr val="4EC9B0"/>
                </a:solidFill>
                <a:latin typeface="Consolas" panose="020B0609020204030204" pitchFamily="49" charset="0"/>
              </a:rPr>
              <a:t>Fusca</a:t>
            </a:r>
            <a:r>
              <a:rPr lang="pt-BR" dirty="0">
                <a:solidFill>
                  <a:srgbClr val="D4D4D4"/>
                </a:solidFill>
                <a:latin typeface="Consolas" panose="020B0609020204030204" pitchFamily="49" charset="0"/>
              </a:rPr>
              <a:t> : </a:t>
            </a:r>
            <a:r>
              <a:rPr lang="pt-BR" dirty="0" err="1">
                <a:solidFill>
                  <a:srgbClr val="4EC9B0"/>
                </a:solidFill>
                <a:latin typeface="Consolas" panose="020B0609020204030204" pitchFamily="49" charset="0"/>
              </a:rPr>
              <a:t>Icarro</a:t>
            </a:r>
            <a:r>
              <a:rPr lang="pt-BR" dirty="0">
                <a:solidFill>
                  <a:srgbClr val="D4D4D4"/>
                </a:solidFill>
                <a:latin typeface="Consolas" panose="020B0609020204030204" pitchFamily="49" charset="0"/>
              </a:rPr>
              <a:t> {</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int</a:t>
            </a:r>
            <a:r>
              <a:rPr lang="pt-BR" dirty="0">
                <a:solidFill>
                  <a:srgbClr val="569CD6"/>
                </a:solidFill>
                <a:latin typeface="Consolas" panose="020B0609020204030204" pitchFamily="49" charset="0"/>
              </a:rPr>
              <a:t> </a:t>
            </a:r>
            <a:r>
              <a:rPr lang="pt-BR" dirty="0">
                <a:solidFill>
                  <a:srgbClr val="9CDCFE"/>
                </a:solidFill>
                <a:latin typeface="Consolas" panose="020B0609020204030204" pitchFamily="49" charset="0"/>
              </a:rPr>
              <a:t>Rodas</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get</a:t>
            </a:r>
            <a:r>
              <a:rPr lang="pt-BR" dirty="0">
                <a:solidFill>
                  <a:srgbClr val="D4D4D4"/>
                </a:solidFill>
                <a:latin typeface="Consolas" panose="020B0609020204030204" pitchFamily="49" charset="0"/>
              </a:rPr>
              <a:t>; </a:t>
            </a:r>
            <a:r>
              <a:rPr lang="pt-BR" dirty="0">
                <a:solidFill>
                  <a:srgbClr val="569CD6"/>
                </a:solidFill>
                <a:latin typeface="Consolas" panose="020B0609020204030204" pitchFamily="49" charset="0"/>
              </a:rPr>
              <a:t>set</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int</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Portas</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get</a:t>
            </a:r>
            <a:r>
              <a:rPr lang="pt-BR" dirty="0">
                <a:solidFill>
                  <a:srgbClr val="D4D4D4"/>
                </a:solidFill>
                <a:latin typeface="Consolas" panose="020B0609020204030204" pitchFamily="49" charset="0"/>
              </a:rPr>
              <a:t>; </a:t>
            </a:r>
            <a:r>
              <a:rPr lang="pt-BR" dirty="0">
                <a:solidFill>
                  <a:srgbClr val="569CD6"/>
                </a:solidFill>
                <a:latin typeface="Consolas" panose="020B0609020204030204" pitchFamily="49" charset="0"/>
              </a:rPr>
              <a:t>set</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int</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VelocidadeAtual</a:t>
            </a:r>
            <a:r>
              <a:rPr lang="pt-BR" dirty="0">
                <a:solidFill>
                  <a:srgbClr val="D4D4D4"/>
                </a:solidFill>
                <a:latin typeface="Consolas" panose="020B0609020204030204" pitchFamily="49" charset="0"/>
              </a:rPr>
              <a:t>;</a:t>
            </a:r>
            <a:endParaRPr lang="pt-BR" dirty="0">
              <a:solidFill>
                <a:srgbClr val="9CDCFE"/>
              </a:solidFill>
              <a:latin typeface="Consolas" panose="020B0609020204030204" pitchFamily="49" charset="0"/>
            </a:endParaRPr>
          </a:p>
          <a:p>
            <a:pPr marL="139700" indent="0">
              <a:buNone/>
            </a:pPr>
            <a:endParaRPr lang="pt-BR" dirty="0">
              <a:solidFill>
                <a:srgbClr val="9CDCFE"/>
              </a:solidFill>
              <a:latin typeface="Consolas" panose="020B0609020204030204" pitchFamily="49" charset="0"/>
            </a:endParaRPr>
          </a:p>
          <a:p>
            <a:pPr marL="139700" indent="0">
              <a:buNone/>
            </a:pPr>
            <a:r>
              <a:rPr lang="pt-BR" dirty="0">
                <a:solidFill>
                  <a:srgbClr val="569CD6"/>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DCDCAA"/>
                </a:solidFill>
                <a:latin typeface="Consolas" panose="020B0609020204030204" pitchFamily="49" charset="0"/>
              </a:rPr>
              <a:t>MostrarVelocidade</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C586C0"/>
                </a:solidFill>
                <a:latin typeface="Consolas" panose="020B0609020204030204" pitchFamily="49" charset="0"/>
              </a:rPr>
              <a:t>return</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 </a:t>
            </a:r>
            <a:r>
              <a:rPr lang="pt-BR" dirty="0" err="1">
                <a:solidFill>
                  <a:srgbClr val="9CDCFE"/>
                </a:solidFill>
                <a:latin typeface="Consolas" panose="020B0609020204030204" pitchFamily="49" charset="0"/>
              </a:rPr>
              <a:t>VelocidadeAtual</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p>
          <a:p>
            <a:pPr marL="139700" indent="0">
              <a:buNone/>
            </a:pPr>
            <a:r>
              <a:rPr lang="pt-BR" dirty="0">
                <a:solidFill>
                  <a:srgbClr val="D4D4D4"/>
                </a:solidFill>
                <a:latin typeface="Consolas" panose="020B0609020204030204" pitchFamily="49" charset="0"/>
              </a:rPr>
              <a:t> </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void</a:t>
            </a:r>
            <a:r>
              <a:rPr lang="pt-BR" dirty="0">
                <a:solidFill>
                  <a:srgbClr val="D4D4D4"/>
                </a:solidFill>
                <a:latin typeface="Consolas" panose="020B0609020204030204" pitchFamily="49" charset="0"/>
              </a:rPr>
              <a:t> </a:t>
            </a:r>
            <a:r>
              <a:rPr lang="pt-BR" dirty="0">
                <a:solidFill>
                  <a:srgbClr val="DCDCAA"/>
                </a:solidFill>
                <a:latin typeface="Consolas" panose="020B0609020204030204" pitchFamily="49" charset="0"/>
              </a:rPr>
              <a:t>Acelerar</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int</a:t>
            </a:r>
            <a:r>
              <a:rPr lang="pt-BR" dirty="0">
                <a:solidFill>
                  <a:srgbClr val="569CD6"/>
                </a:solidFill>
                <a:latin typeface="Consolas" panose="020B0609020204030204" pitchFamily="49" charset="0"/>
              </a:rPr>
              <a:t> </a:t>
            </a:r>
            <a:r>
              <a:rPr lang="pt-BR" dirty="0" err="1">
                <a:solidFill>
                  <a:srgbClr val="9CDCFE"/>
                </a:solidFill>
                <a:latin typeface="Consolas" panose="020B0609020204030204" pitchFamily="49" charset="0"/>
              </a:rPr>
              <a:t>step</a:t>
            </a:r>
            <a:r>
              <a:rPr lang="pt-BR" dirty="0">
                <a:solidFill>
                  <a:srgbClr val="9CDCFE"/>
                </a:solidFill>
                <a:latin typeface="Consolas" panose="020B0609020204030204" pitchFamily="49" charset="0"/>
              </a:rPr>
              <a:t>)</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VelocidadeAtual</a:t>
            </a:r>
            <a:r>
              <a:rPr lang="pt-BR" dirty="0">
                <a:solidFill>
                  <a:srgbClr val="9CDCFE"/>
                </a:solidFill>
                <a:latin typeface="Consolas" panose="020B0609020204030204" pitchFamily="49" charset="0"/>
              </a:rPr>
              <a:t> </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step</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p>
          <a:p>
            <a:pPr marL="139700" indent="0">
              <a:buNone/>
            </a:pPr>
            <a:r>
              <a:rPr lang="pt-BR" dirty="0">
                <a:solidFill>
                  <a:srgbClr val="D4D4D4"/>
                </a:solidFill>
                <a:latin typeface="Consolas" panose="020B0609020204030204" pitchFamily="49" charset="0"/>
              </a:rPr>
              <a:t>}</a:t>
            </a:r>
          </a:p>
        </p:txBody>
      </p:sp>
      <p:sp>
        <p:nvSpPr>
          <p:cNvPr id="7" name="TextBox 6">
            <a:extLst>
              <a:ext uri="{FF2B5EF4-FFF2-40B4-BE49-F238E27FC236}">
                <a16:creationId xmlns:a16="http://schemas.microsoft.com/office/drawing/2014/main" id="{425C3C8A-87EC-4F06-AA56-C51879EEDDCF}"/>
              </a:ext>
            </a:extLst>
          </p:cNvPr>
          <p:cNvSpPr txBox="1"/>
          <p:nvPr/>
        </p:nvSpPr>
        <p:spPr>
          <a:xfrm>
            <a:off x="1477880" y="2994794"/>
            <a:ext cx="977314" cy="738664"/>
          </a:xfrm>
          <a:prstGeom prst="rect">
            <a:avLst/>
          </a:prstGeom>
          <a:noFill/>
        </p:spPr>
        <p:txBody>
          <a:bodyPr wrap="square" rtlCol="0">
            <a:spAutoFit/>
          </a:bodyPr>
          <a:lstStyle/>
          <a:p>
            <a:pPr algn="ctr"/>
            <a:r>
              <a:rPr lang="pt-BR" b="1" dirty="0">
                <a:solidFill>
                  <a:schemeClr val="bg1"/>
                </a:solidFill>
                <a:latin typeface="+mn-lt"/>
              </a:rPr>
              <a:t>Nome da Classe</a:t>
            </a:r>
          </a:p>
        </p:txBody>
      </p:sp>
      <p:sp>
        <p:nvSpPr>
          <p:cNvPr id="8" name="Arrow: Right 7">
            <a:extLst>
              <a:ext uri="{FF2B5EF4-FFF2-40B4-BE49-F238E27FC236}">
                <a16:creationId xmlns:a16="http://schemas.microsoft.com/office/drawing/2014/main" id="{DCF3890E-97A1-41A2-BB9A-E5DCECC8F69F}"/>
              </a:ext>
            </a:extLst>
          </p:cNvPr>
          <p:cNvSpPr>
            <a:spLocks noChangeAspect="1"/>
          </p:cNvSpPr>
          <p:nvPr/>
        </p:nvSpPr>
        <p:spPr>
          <a:xfrm rot="17192974">
            <a:off x="1861514" y="2800336"/>
            <a:ext cx="324000" cy="174470"/>
          </a:xfrm>
          <a:prstGeom prst="rightArrow">
            <a:avLst/>
          </a:prstGeom>
          <a:ln w="19050"/>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9" name="Arrow: Right 8">
            <a:extLst>
              <a:ext uri="{FF2B5EF4-FFF2-40B4-BE49-F238E27FC236}">
                <a16:creationId xmlns:a16="http://schemas.microsoft.com/office/drawing/2014/main" id="{753A8058-7F48-4799-A10C-8F5C5548637C}"/>
              </a:ext>
            </a:extLst>
          </p:cNvPr>
          <p:cNvSpPr>
            <a:spLocks noChangeAspect="1"/>
          </p:cNvSpPr>
          <p:nvPr/>
        </p:nvSpPr>
        <p:spPr>
          <a:xfrm rot="7117653">
            <a:off x="2382816" y="2287748"/>
            <a:ext cx="324000" cy="174470"/>
          </a:xfrm>
          <a:prstGeom prst="rightArrow">
            <a:avLst/>
          </a:prstGeom>
          <a:ln w="19050"/>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10" name="Arrow: Right 9">
            <a:extLst>
              <a:ext uri="{FF2B5EF4-FFF2-40B4-BE49-F238E27FC236}">
                <a16:creationId xmlns:a16="http://schemas.microsoft.com/office/drawing/2014/main" id="{495D12D8-92E9-4B51-9F15-007E41EA495D}"/>
              </a:ext>
            </a:extLst>
          </p:cNvPr>
          <p:cNvSpPr>
            <a:spLocks noChangeAspect="1"/>
          </p:cNvSpPr>
          <p:nvPr/>
        </p:nvSpPr>
        <p:spPr>
          <a:xfrm rot="14533583">
            <a:off x="3011679" y="2804185"/>
            <a:ext cx="324000" cy="174470"/>
          </a:xfrm>
          <a:prstGeom prst="rightArrow">
            <a:avLst/>
          </a:prstGeom>
          <a:ln w="19050"/>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12" name="TextBox 11">
            <a:extLst>
              <a:ext uri="{FF2B5EF4-FFF2-40B4-BE49-F238E27FC236}">
                <a16:creationId xmlns:a16="http://schemas.microsoft.com/office/drawing/2014/main" id="{7EE18C96-83E9-44FC-82C2-0AE4E6537861}"/>
              </a:ext>
            </a:extLst>
          </p:cNvPr>
          <p:cNvSpPr txBox="1"/>
          <p:nvPr/>
        </p:nvSpPr>
        <p:spPr>
          <a:xfrm>
            <a:off x="2729754" y="2993436"/>
            <a:ext cx="1190064" cy="738664"/>
          </a:xfrm>
          <a:prstGeom prst="rect">
            <a:avLst/>
          </a:prstGeom>
          <a:noFill/>
        </p:spPr>
        <p:txBody>
          <a:bodyPr wrap="square" rtlCol="0">
            <a:spAutoFit/>
          </a:bodyPr>
          <a:lstStyle/>
          <a:p>
            <a:pPr algn="ctr"/>
            <a:r>
              <a:rPr lang="pt-BR" b="1" dirty="0">
                <a:solidFill>
                  <a:schemeClr val="bg1"/>
                </a:solidFill>
                <a:latin typeface="+mn-lt"/>
              </a:rPr>
              <a:t>Nome</a:t>
            </a:r>
          </a:p>
          <a:p>
            <a:pPr algn="ctr"/>
            <a:r>
              <a:rPr lang="pt-BR" b="1" dirty="0">
                <a:solidFill>
                  <a:schemeClr val="bg1"/>
                </a:solidFill>
                <a:latin typeface="+mn-lt"/>
              </a:rPr>
              <a:t>da</a:t>
            </a:r>
          </a:p>
          <a:p>
            <a:pPr algn="ctr"/>
            <a:r>
              <a:rPr lang="pt-BR" b="1" dirty="0">
                <a:solidFill>
                  <a:schemeClr val="bg1"/>
                </a:solidFill>
                <a:latin typeface="+mn-lt"/>
              </a:rPr>
              <a:t>Interface</a:t>
            </a:r>
          </a:p>
        </p:txBody>
      </p:sp>
      <p:sp>
        <p:nvSpPr>
          <p:cNvPr id="13" name="TextBox 12">
            <a:extLst>
              <a:ext uri="{FF2B5EF4-FFF2-40B4-BE49-F238E27FC236}">
                <a16:creationId xmlns:a16="http://schemas.microsoft.com/office/drawing/2014/main" id="{B87EBA52-5865-4F27-B566-3EED5C199822}"/>
              </a:ext>
            </a:extLst>
          </p:cNvPr>
          <p:cNvSpPr txBox="1"/>
          <p:nvPr/>
        </p:nvSpPr>
        <p:spPr>
          <a:xfrm>
            <a:off x="2437691" y="1875006"/>
            <a:ext cx="1166615" cy="523220"/>
          </a:xfrm>
          <a:prstGeom prst="rect">
            <a:avLst/>
          </a:prstGeom>
          <a:noFill/>
        </p:spPr>
        <p:txBody>
          <a:bodyPr wrap="square" rtlCol="0">
            <a:spAutoFit/>
          </a:bodyPr>
          <a:lstStyle/>
          <a:p>
            <a:pPr algn="ctr"/>
            <a:r>
              <a:rPr lang="pt-BR" b="1" dirty="0">
                <a:solidFill>
                  <a:schemeClr val="bg1"/>
                </a:solidFill>
                <a:latin typeface="+mn-lt"/>
              </a:rPr>
              <a:t>Dois Pontos</a:t>
            </a:r>
          </a:p>
        </p:txBody>
      </p:sp>
    </p:spTree>
    <p:extLst>
      <p:ext uri="{BB962C8B-B14F-4D97-AF65-F5344CB8AC3E}">
        <p14:creationId xmlns:p14="http://schemas.microsoft.com/office/powerpoint/2010/main" val="34324861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83;p46">
            <a:extLst>
              <a:ext uri="{FF2B5EF4-FFF2-40B4-BE49-F238E27FC236}">
                <a16:creationId xmlns:a16="http://schemas.microsoft.com/office/drawing/2014/main" id="{CDFE1C01-4A2D-44A9-9688-87137952C349}"/>
              </a:ext>
            </a:extLst>
          </p:cNvPr>
          <p:cNvSpPr txBox="1">
            <a:spLocks/>
          </p:cNvSpPr>
          <p:nvPr/>
        </p:nvSpPr>
        <p:spPr>
          <a:xfrm>
            <a:off x="0" y="3556000"/>
            <a:ext cx="9144000"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800"/>
              <a:buFont typeface="Arial"/>
              <a:buNone/>
              <a:defRPr sz="2800" b="1" i="0" u="none" strike="noStrike" cap="none">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lnSpc>
                <a:spcPct val="115000"/>
              </a:lnSpc>
            </a:pPr>
            <a:r>
              <a:rPr lang="pt-BR" sz="1800" dirty="0">
                <a:solidFill>
                  <a:srgbClr val="FFFFFF"/>
                </a:solidFill>
              </a:rPr>
              <a:t>Interfaces</a:t>
            </a:r>
            <a:endParaRPr lang="pt-BR" sz="1200" dirty="0">
              <a:solidFill>
                <a:srgbClr val="FFFFFF"/>
              </a:solidFill>
            </a:endParaRPr>
          </a:p>
        </p:txBody>
      </p:sp>
    </p:spTree>
    <p:extLst>
      <p:ext uri="{BB962C8B-B14F-4D97-AF65-F5344CB8AC3E}">
        <p14:creationId xmlns:p14="http://schemas.microsoft.com/office/powerpoint/2010/main" val="416126148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55612-AFDB-428A-B639-6BB6091A865E}"/>
              </a:ext>
            </a:extLst>
          </p:cNvPr>
          <p:cNvSpPr>
            <a:spLocks noGrp="1"/>
          </p:cNvSpPr>
          <p:nvPr>
            <p:ph type="title"/>
          </p:nvPr>
        </p:nvSpPr>
        <p:spPr/>
        <p:txBody>
          <a:bodyPr/>
          <a:lstStyle/>
          <a:p>
            <a:r>
              <a:rPr lang="pt-BR" dirty="0"/>
              <a:t>Herança</a:t>
            </a:r>
          </a:p>
        </p:txBody>
      </p:sp>
      <p:sp>
        <p:nvSpPr>
          <p:cNvPr id="5" name="Text Placeholder 4">
            <a:extLst>
              <a:ext uri="{FF2B5EF4-FFF2-40B4-BE49-F238E27FC236}">
                <a16:creationId xmlns:a16="http://schemas.microsoft.com/office/drawing/2014/main" id="{DFDA5816-2B76-4881-8ADD-65F5A97A59CA}"/>
              </a:ext>
            </a:extLst>
          </p:cNvPr>
          <p:cNvSpPr>
            <a:spLocks noGrp="1"/>
          </p:cNvSpPr>
          <p:nvPr>
            <p:ph type="body" idx="1"/>
          </p:nvPr>
        </p:nvSpPr>
        <p:spPr/>
        <p:txBody>
          <a:bodyPr/>
          <a:lstStyle/>
          <a:p>
            <a:pPr marL="114300" indent="0">
              <a:buNone/>
            </a:pPr>
            <a:r>
              <a:rPr lang="pt-BR" dirty="0"/>
              <a:t>A herança é um dos conceitos mais importantes da orientação a objetos. </a:t>
            </a:r>
          </a:p>
          <a:p>
            <a:pPr marL="114300" indent="0">
              <a:buNone/>
            </a:pPr>
            <a:endParaRPr lang="pt-BR" dirty="0"/>
          </a:p>
          <a:p>
            <a:pPr marL="114300" indent="0">
              <a:buNone/>
            </a:pPr>
            <a:r>
              <a:rPr lang="pt-BR" dirty="0"/>
              <a:t>Ela permite que uma classe herde, as propriedades e métodos de outras classes, possibilitando a extensão das funcionalidades de uma classe ou a criação de classes mais específicas a partir de uma classe existente.</a:t>
            </a:r>
          </a:p>
          <a:p>
            <a:pPr marL="114300" indent="0">
              <a:buNone/>
            </a:pPr>
            <a:endParaRPr lang="pt-BR" dirty="0"/>
          </a:p>
          <a:p>
            <a:pPr marL="114300" indent="0">
              <a:buNone/>
            </a:pPr>
            <a:r>
              <a:rPr lang="pt-BR" dirty="0"/>
              <a:t>Na POO, chamamos de </a:t>
            </a:r>
            <a:r>
              <a:rPr lang="pt-BR" b="1" dirty="0"/>
              <a:t>classe pai</a:t>
            </a:r>
            <a:r>
              <a:rPr lang="pt-BR" dirty="0"/>
              <a:t> ou </a:t>
            </a:r>
            <a:r>
              <a:rPr lang="pt-BR" b="1" dirty="0"/>
              <a:t>classe base</a:t>
            </a:r>
            <a:r>
              <a:rPr lang="pt-BR" dirty="0"/>
              <a:t>, a classe da qual derivamos as outras classes e de </a:t>
            </a:r>
            <a:r>
              <a:rPr lang="pt-BR" b="1" dirty="0"/>
              <a:t>sub classe</a:t>
            </a:r>
            <a:r>
              <a:rPr lang="pt-BR" dirty="0"/>
              <a:t> ou </a:t>
            </a:r>
            <a:r>
              <a:rPr lang="pt-BR" b="1" dirty="0"/>
              <a:t>classe filha</a:t>
            </a:r>
            <a:r>
              <a:rPr lang="pt-BR" dirty="0"/>
              <a:t> a classe que herda da classe pai.</a:t>
            </a:r>
          </a:p>
        </p:txBody>
      </p:sp>
    </p:spTree>
    <p:extLst>
      <p:ext uri="{BB962C8B-B14F-4D97-AF65-F5344CB8AC3E}">
        <p14:creationId xmlns:p14="http://schemas.microsoft.com/office/powerpoint/2010/main" val="77169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76D4E-9B07-4A50-94B9-05C015EC07A0}"/>
              </a:ext>
            </a:extLst>
          </p:cNvPr>
          <p:cNvSpPr>
            <a:spLocks noGrp="1"/>
          </p:cNvSpPr>
          <p:nvPr>
            <p:ph type="title"/>
          </p:nvPr>
        </p:nvSpPr>
        <p:spPr/>
        <p:txBody>
          <a:bodyPr/>
          <a:lstStyle/>
          <a:p>
            <a:r>
              <a:rPr lang="pt-BR" dirty="0"/>
              <a:t>Linguagem de Programação</a:t>
            </a:r>
          </a:p>
        </p:txBody>
      </p:sp>
      <p:sp>
        <p:nvSpPr>
          <p:cNvPr id="3" name="Text Placeholder 2">
            <a:extLst>
              <a:ext uri="{FF2B5EF4-FFF2-40B4-BE49-F238E27FC236}">
                <a16:creationId xmlns:a16="http://schemas.microsoft.com/office/drawing/2014/main" id="{4DF97DC8-B5E8-4BCB-84DE-1002F4B1B020}"/>
              </a:ext>
            </a:extLst>
          </p:cNvPr>
          <p:cNvSpPr>
            <a:spLocks noGrp="1"/>
          </p:cNvSpPr>
          <p:nvPr>
            <p:ph type="body" idx="1"/>
          </p:nvPr>
        </p:nvSpPr>
        <p:spPr/>
        <p:txBody>
          <a:bodyPr/>
          <a:lstStyle/>
          <a:p>
            <a:r>
              <a:rPr lang="pt-BR" dirty="0"/>
              <a:t>Uma linguagem de programação é uma linguagem formal escrita que especifica um conjunto de regras (Sintaxe) e instruções  (Semântica) para descrevermos programas de computador.</a:t>
            </a:r>
          </a:p>
        </p:txBody>
      </p:sp>
    </p:spTree>
    <p:extLst>
      <p:ext uri="{BB962C8B-B14F-4D97-AF65-F5344CB8AC3E}">
        <p14:creationId xmlns:p14="http://schemas.microsoft.com/office/powerpoint/2010/main" val="104014739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5346E-3E7B-4F99-AC55-CEBF1C583D7A}"/>
              </a:ext>
            </a:extLst>
          </p:cNvPr>
          <p:cNvSpPr>
            <a:spLocks noGrp="1"/>
          </p:cNvSpPr>
          <p:nvPr>
            <p:ph type="title"/>
          </p:nvPr>
        </p:nvSpPr>
        <p:spPr>
          <a:xfrm>
            <a:off x="311700" y="149187"/>
            <a:ext cx="8520600" cy="572700"/>
          </a:xfrm>
        </p:spPr>
        <p:txBody>
          <a:bodyPr/>
          <a:lstStyle/>
          <a:p>
            <a:r>
              <a:rPr lang="pt-BR" dirty="0"/>
              <a:t>Exemplo de Herança</a:t>
            </a:r>
          </a:p>
        </p:txBody>
      </p:sp>
      <p:graphicFrame>
        <p:nvGraphicFramePr>
          <p:cNvPr id="10" name="Table 9">
            <a:extLst>
              <a:ext uri="{FF2B5EF4-FFF2-40B4-BE49-F238E27FC236}">
                <a16:creationId xmlns:a16="http://schemas.microsoft.com/office/drawing/2014/main" id="{FA0EAC6C-9177-42D3-A3DA-7A5B7F5ECB72}"/>
              </a:ext>
            </a:extLst>
          </p:cNvPr>
          <p:cNvGraphicFramePr>
            <a:graphicFrameLocks noGrp="1"/>
          </p:cNvGraphicFramePr>
          <p:nvPr>
            <p:extLst>
              <p:ext uri="{D42A27DB-BD31-4B8C-83A1-F6EECF244321}">
                <p14:modId xmlns:p14="http://schemas.microsoft.com/office/powerpoint/2010/main" val="2493452808"/>
              </p:ext>
            </p:extLst>
          </p:nvPr>
        </p:nvGraphicFramePr>
        <p:xfrm>
          <a:off x="3042000" y="838947"/>
          <a:ext cx="3060000" cy="1919280"/>
        </p:xfrm>
        <a:graphic>
          <a:graphicData uri="http://schemas.openxmlformats.org/drawingml/2006/table">
            <a:tbl>
              <a:tblPr firstRow="1" bandRow="1">
                <a:tableStyleId>{284E427A-3D55-4303-BF80-6455036E1DE7}</a:tableStyleId>
              </a:tblPr>
              <a:tblGrid>
                <a:gridCol w="3060000">
                  <a:extLst>
                    <a:ext uri="{9D8B030D-6E8A-4147-A177-3AD203B41FA5}">
                      <a16:colId xmlns:a16="http://schemas.microsoft.com/office/drawing/2014/main" val="1838188525"/>
                    </a:ext>
                  </a:extLst>
                </a:gridCol>
              </a:tblGrid>
              <a:tr h="315305">
                <a:tc>
                  <a:txBody>
                    <a:bodyPr/>
                    <a:lstStyle/>
                    <a:p>
                      <a:pPr algn="ctr"/>
                      <a:r>
                        <a:rPr lang="pt-BR" sz="1600" dirty="0" err="1"/>
                        <a:t>ContaCorrente</a:t>
                      </a:r>
                      <a:endParaRPr lang="pt-BR" sz="1600" b="1" dirty="0"/>
                    </a:p>
                  </a:txBody>
                  <a:tcPr/>
                </a:tc>
                <a:extLst>
                  <a:ext uri="{0D108BD9-81ED-4DB2-BD59-A6C34878D82A}">
                    <a16:rowId xmlns:a16="http://schemas.microsoft.com/office/drawing/2014/main" val="460275656"/>
                  </a:ext>
                </a:extLst>
              </a:tr>
              <a:tr h="864000">
                <a:tc>
                  <a:txBody>
                    <a:bodyPr/>
                    <a:lstStyle/>
                    <a:p>
                      <a:r>
                        <a:rPr lang="en-US" sz="1200" b="0" dirty="0" err="1">
                          <a:solidFill>
                            <a:srgbClr val="000000"/>
                          </a:solidFill>
                        </a:rPr>
                        <a:t>Cliente</a:t>
                      </a:r>
                      <a:r>
                        <a:rPr lang="en-US" sz="1200" b="0" dirty="0">
                          <a:solidFill>
                            <a:srgbClr val="000000"/>
                          </a:solidFill>
                        </a:rPr>
                        <a:t> Titular</a:t>
                      </a:r>
                    </a:p>
                    <a:p>
                      <a:r>
                        <a:rPr lang="en-US" sz="1200" b="0" dirty="0">
                          <a:solidFill>
                            <a:srgbClr val="000000"/>
                          </a:solidFill>
                        </a:rPr>
                        <a:t>int </a:t>
                      </a:r>
                      <a:r>
                        <a:rPr lang="en-US" sz="1200" b="0" dirty="0" err="1">
                          <a:solidFill>
                            <a:srgbClr val="000000"/>
                          </a:solidFill>
                        </a:rPr>
                        <a:t>Agencia</a:t>
                      </a:r>
                      <a:endParaRPr lang="en-US" sz="1200" b="0" dirty="0">
                        <a:solidFill>
                          <a:srgbClr val="000000"/>
                        </a:solidFill>
                      </a:endParaRPr>
                    </a:p>
                    <a:p>
                      <a:r>
                        <a:rPr lang="en-US" sz="1200" b="0" dirty="0">
                          <a:solidFill>
                            <a:srgbClr val="000000"/>
                          </a:solidFill>
                        </a:rPr>
                        <a:t>int </a:t>
                      </a:r>
                      <a:r>
                        <a:rPr lang="en-US" sz="1200" b="0" dirty="0" err="1">
                          <a:solidFill>
                            <a:srgbClr val="000000"/>
                          </a:solidFill>
                        </a:rPr>
                        <a:t>Numero</a:t>
                      </a:r>
                      <a:endParaRPr lang="en-US" sz="1200" b="0" dirty="0">
                        <a:solidFill>
                          <a:srgbClr val="000000"/>
                        </a:solidFill>
                      </a:endParaRPr>
                    </a:p>
                    <a:p>
                      <a:r>
                        <a:rPr lang="en-US" sz="1200" b="0" dirty="0">
                          <a:solidFill>
                            <a:srgbClr val="000000"/>
                          </a:solidFill>
                        </a:rPr>
                        <a:t>double </a:t>
                      </a:r>
                      <a:r>
                        <a:rPr lang="en-US" sz="1200" b="0" dirty="0" err="1">
                          <a:solidFill>
                            <a:srgbClr val="000000"/>
                          </a:solidFill>
                        </a:rPr>
                        <a:t>Saldo</a:t>
                      </a:r>
                      <a:endParaRPr lang="it-IT" sz="1200" b="0" dirty="0">
                        <a:solidFill>
                          <a:srgbClr val="000000"/>
                        </a:solidFill>
                      </a:endParaRPr>
                    </a:p>
                  </a:txBody>
                  <a:tcPr/>
                </a:tc>
                <a:extLst>
                  <a:ext uri="{0D108BD9-81ED-4DB2-BD59-A6C34878D82A}">
                    <a16:rowId xmlns:a16="http://schemas.microsoft.com/office/drawing/2014/main" val="3020650701"/>
                  </a:ext>
                </a:extLst>
              </a:tr>
              <a:tr h="720000">
                <a:tc>
                  <a:txBody>
                    <a:bodyPr/>
                    <a:lstStyle/>
                    <a:p>
                      <a:r>
                        <a:rPr lang="pt-BR" sz="1200" b="0" dirty="0">
                          <a:solidFill>
                            <a:srgbClr val="000000"/>
                          </a:solidFill>
                        </a:rPr>
                        <a:t>Deposito(</a:t>
                      </a:r>
                      <a:r>
                        <a:rPr lang="pt-BR" sz="1200" b="0" dirty="0" err="1">
                          <a:solidFill>
                            <a:srgbClr val="000000"/>
                          </a:solidFill>
                        </a:rPr>
                        <a:t>double</a:t>
                      </a:r>
                      <a:r>
                        <a:rPr lang="pt-BR" sz="1200" b="0" dirty="0">
                          <a:solidFill>
                            <a:srgbClr val="000000"/>
                          </a:solidFill>
                        </a:rPr>
                        <a:t>)</a:t>
                      </a:r>
                    </a:p>
                    <a:p>
                      <a:r>
                        <a:rPr lang="pt-BR" sz="1200" b="0" dirty="0">
                          <a:solidFill>
                            <a:srgbClr val="000000"/>
                          </a:solidFill>
                        </a:rPr>
                        <a:t>Saque(</a:t>
                      </a:r>
                      <a:r>
                        <a:rPr lang="pt-BR" sz="1200" b="0" dirty="0" err="1">
                          <a:solidFill>
                            <a:srgbClr val="000000"/>
                          </a:solidFill>
                        </a:rPr>
                        <a:t>double</a:t>
                      </a:r>
                      <a:r>
                        <a:rPr lang="pt-BR" sz="1200" b="0" dirty="0">
                          <a:solidFill>
                            <a:srgbClr val="000000"/>
                          </a:solidFill>
                        </a:rPr>
                        <a:t>)</a:t>
                      </a:r>
                    </a:p>
                    <a:p>
                      <a:r>
                        <a:rPr lang="pt-BR" sz="1200" b="0" dirty="0" err="1">
                          <a:solidFill>
                            <a:srgbClr val="000000"/>
                          </a:solidFill>
                        </a:rPr>
                        <a:t>Transferencia</a:t>
                      </a:r>
                      <a:r>
                        <a:rPr lang="pt-BR" sz="1200" b="0" dirty="0">
                          <a:solidFill>
                            <a:srgbClr val="000000"/>
                          </a:solidFill>
                        </a:rPr>
                        <a:t>(</a:t>
                      </a:r>
                      <a:r>
                        <a:rPr lang="pt-BR" sz="1200" b="0" dirty="0" err="1">
                          <a:solidFill>
                            <a:srgbClr val="000000"/>
                          </a:solidFill>
                        </a:rPr>
                        <a:t>ContaCorrente,double</a:t>
                      </a:r>
                      <a:r>
                        <a:rPr lang="pt-BR" sz="1200" b="0" dirty="0">
                          <a:solidFill>
                            <a:srgbClr val="000000"/>
                          </a:solidFill>
                        </a:rPr>
                        <a:t>)</a:t>
                      </a:r>
                    </a:p>
                  </a:txBody>
                  <a:tcPr/>
                </a:tc>
                <a:extLst>
                  <a:ext uri="{0D108BD9-81ED-4DB2-BD59-A6C34878D82A}">
                    <a16:rowId xmlns:a16="http://schemas.microsoft.com/office/drawing/2014/main" val="757037950"/>
                  </a:ext>
                </a:extLst>
              </a:tr>
            </a:tbl>
          </a:graphicData>
        </a:graphic>
      </p:graphicFrame>
      <p:graphicFrame>
        <p:nvGraphicFramePr>
          <p:cNvPr id="12" name="Table 11">
            <a:extLst>
              <a:ext uri="{FF2B5EF4-FFF2-40B4-BE49-F238E27FC236}">
                <a16:creationId xmlns:a16="http://schemas.microsoft.com/office/drawing/2014/main" id="{6F3C839B-7650-4CA1-9A87-9B0EEC19E945}"/>
              </a:ext>
            </a:extLst>
          </p:cNvPr>
          <p:cNvGraphicFramePr>
            <a:graphicFrameLocks noGrp="1"/>
          </p:cNvGraphicFramePr>
          <p:nvPr>
            <p:extLst>
              <p:ext uri="{D42A27DB-BD31-4B8C-83A1-F6EECF244321}">
                <p14:modId xmlns:p14="http://schemas.microsoft.com/office/powerpoint/2010/main" val="336744876"/>
              </p:ext>
            </p:extLst>
          </p:nvPr>
        </p:nvGraphicFramePr>
        <p:xfrm>
          <a:off x="1360605" y="3304471"/>
          <a:ext cx="3060000" cy="1415280"/>
        </p:xfrm>
        <a:graphic>
          <a:graphicData uri="http://schemas.openxmlformats.org/drawingml/2006/table">
            <a:tbl>
              <a:tblPr firstRow="1" bandRow="1">
                <a:tableStyleId>{284E427A-3D55-4303-BF80-6455036E1DE7}</a:tableStyleId>
              </a:tblPr>
              <a:tblGrid>
                <a:gridCol w="3060000">
                  <a:extLst>
                    <a:ext uri="{9D8B030D-6E8A-4147-A177-3AD203B41FA5}">
                      <a16:colId xmlns:a16="http://schemas.microsoft.com/office/drawing/2014/main" val="1838188525"/>
                    </a:ext>
                  </a:extLst>
                </a:gridCol>
              </a:tblGrid>
              <a:tr h="0">
                <a:tc>
                  <a:txBody>
                    <a:bodyPr/>
                    <a:lstStyle/>
                    <a:p>
                      <a:pPr algn="ctr"/>
                      <a:r>
                        <a:rPr lang="en-US" sz="1600" b="1" dirty="0" err="1"/>
                        <a:t>ContaPoupanca</a:t>
                      </a:r>
                      <a:endParaRPr lang="pt-BR" sz="1600" b="1" dirty="0"/>
                    </a:p>
                  </a:txBody>
                  <a:tcPr/>
                </a:tc>
                <a:extLst>
                  <a:ext uri="{0D108BD9-81ED-4DB2-BD59-A6C34878D82A}">
                    <a16:rowId xmlns:a16="http://schemas.microsoft.com/office/drawing/2014/main" val="460275656"/>
                  </a:ext>
                </a:extLst>
              </a:tr>
              <a:tr h="540000">
                <a:tc>
                  <a:txBody>
                    <a:bodyPr/>
                    <a:lstStyle/>
                    <a:p>
                      <a:r>
                        <a:rPr lang="it-IT" sz="1200" b="0" dirty="0">
                          <a:solidFill>
                            <a:srgbClr val="000000"/>
                          </a:solidFill>
                        </a:rPr>
                        <a:t>DateTime DtVencimento</a:t>
                      </a:r>
                    </a:p>
                    <a:p>
                      <a:r>
                        <a:rPr lang="it-IT" sz="1200" b="0" dirty="0">
                          <a:solidFill>
                            <a:srgbClr val="000000"/>
                          </a:solidFill>
                        </a:rPr>
                        <a:t>double taxa</a:t>
                      </a:r>
                    </a:p>
                  </a:txBody>
                  <a:tcPr/>
                </a:tc>
                <a:extLst>
                  <a:ext uri="{0D108BD9-81ED-4DB2-BD59-A6C34878D82A}">
                    <a16:rowId xmlns:a16="http://schemas.microsoft.com/office/drawing/2014/main" val="3020650701"/>
                  </a:ext>
                </a:extLst>
              </a:tr>
              <a:tr h="540000">
                <a:tc>
                  <a:txBody>
                    <a:bodyPr/>
                    <a:lstStyle/>
                    <a:p>
                      <a:r>
                        <a:rPr lang="pt-BR" sz="1200" b="0" dirty="0" err="1">
                          <a:solidFill>
                            <a:srgbClr val="000000"/>
                          </a:solidFill>
                        </a:rPr>
                        <a:t>CalcularRendimento</a:t>
                      </a:r>
                      <a:r>
                        <a:rPr lang="pt-BR" sz="1200" b="0" dirty="0">
                          <a:solidFill>
                            <a:srgbClr val="000000"/>
                          </a:solidFill>
                        </a:rPr>
                        <a:t>(</a:t>
                      </a:r>
                      <a:r>
                        <a:rPr lang="pt-BR" sz="1200" b="0" dirty="0" err="1">
                          <a:solidFill>
                            <a:srgbClr val="000000"/>
                          </a:solidFill>
                        </a:rPr>
                        <a:t>double</a:t>
                      </a:r>
                      <a:r>
                        <a:rPr lang="pt-BR" sz="1200" b="0" dirty="0">
                          <a:solidFill>
                            <a:srgbClr val="000000"/>
                          </a:solidFill>
                        </a:rPr>
                        <a:t> Taxa)</a:t>
                      </a:r>
                    </a:p>
                  </a:txBody>
                  <a:tcPr/>
                </a:tc>
                <a:extLst>
                  <a:ext uri="{0D108BD9-81ED-4DB2-BD59-A6C34878D82A}">
                    <a16:rowId xmlns:a16="http://schemas.microsoft.com/office/drawing/2014/main" val="680699869"/>
                  </a:ext>
                </a:extLst>
              </a:tr>
            </a:tbl>
          </a:graphicData>
        </a:graphic>
      </p:graphicFrame>
      <p:graphicFrame>
        <p:nvGraphicFramePr>
          <p:cNvPr id="13" name="Table 12">
            <a:extLst>
              <a:ext uri="{FF2B5EF4-FFF2-40B4-BE49-F238E27FC236}">
                <a16:creationId xmlns:a16="http://schemas.microsoft.com/office/drawing/2014/main" id="{6D4ED24E-0FB6-4AEC-B3F4-C4A8FD88CD00}"/>
              </a:ext>
            </a:extLst>
          </p:cNvPr>
          <p:cNvGraphicFramePr>
            <a:graphicFrameLocks noGrp="1"/>
          </p:cNvGraphicFramePr>
          <p:nvPr>
            <p:extLst>
              <p:ext uri="{D42A27DB-BD31-4B8C-83A1-F6EECF244321}">
                <p14:modId xmlns:p14="http://schemas.microsoft.com/office/powerpoint/2010/main" val="1205125239"/>
              </p:ext>
            </p:extLst>
          </p:nvPr>
        </p:nvGraphicFramePr>
        <p:xfrm>
          <a:off x="4652187" y="3304471"/>
          <a:ext cx="3060000" cy="1415280"/>
        </p:xfrm>
        <a:graphic>
          <a:graphicData uri="http://schemas.openxmlformats.org/drawingml/2006/table">
            <a:tbl>
              <a:tblPr firstRow="1" bandRow="1">
                <a:tableStyleId>{284E427A-3D55-4303-BF80-6455036E1DE7}</a:tableStyleId>
              </a:tblPr>
              <a:tblGrid>
                <a:gridCol w="3060000">
                  <a:extLst>
                    <a:ext uri="{9D8B030D-6E8A-4147-A177-3AD203B41FA5}">
                      <a16:colId xmlns:a16="http://schemas.microsoft.com/office/drawing/2014/main" val="1838188525"/>
                    </a:ext>
                  </a:extLst>
                </a:gridCol>
              </a:tblGrid>
              <a:tr h="317278">
                <a:tc>
                  <a:txBody>
                    <a:bodyPr/>
                    <a:lstStyle/>
                    <a:p>
                      <a:pPr algn="ctr"/>
                      <a:r>
                        <a:rPr lang="pt-BR" sz="1600" dirty="0" err="1"/>
                        <a:t>ContaEspecial</a:t>
                      </a:r>
                      <a:endParaRPr lang="pt-BR" sz="1600" b="1" dirty="0"/>
                    </a:p>
                  </a:txBody>
                  <a:tcPr/>
                </a:tc>
                <a:extLst>
                  <a:ext uri="{0D108BD9-81ED-4DB2-BD59-A6C34878D82A}">
                    <a16:rowId xmlns:a16="http://schemas.microsoft.com/office/drawing/2014/main" val="460275656"/>
                  </a:ext>
                </a:extLst>
              </a:tr>
              <a:tr h="540000">
                <a:tc>
                  <a:txBody>
                    <a:bodyPr/>
                    <a:lstStyle/>
                    <a:p>
                      <a:r>
                        <a:rPr lang="pt-BR" sz="1200" b="0" dirty="0" err="1">
                          <a:solidFill>
                            <a:srgbClr val="000000"/>
                          </a:solidFill>
                        </a:rPr>
                        <a:t>double</a:t>
                      </a:r>
                      <a:r>
                        <a:rPr lang="pt-BR" sz="1200" b="0" dirty="0">
                          <a:solidFill>
                            <a:srgbClr val="000000"/>
                          </a:solidFill>
                        </a:rPr>
                        <a:t> Limite</a:t>
                      </a:r>
                    </a:p>
                    <a:p>
                      <a:r>
                        <a:rPr lang="pt-BR" sz="1200" b="0" dirty="0" err="1">
                          <a:solidFill>
                            <a:srgbClr val="000000"/>
                          </a:solidFill>
                        </a:rPr>
                        <a:t>double</a:t>
                      </a:r>
                      <a:r>
                        <a:rPr lang="pt-BR" sz="1200" b="0" dirty="0">
                          <a:solidFill>
                            <a:srgbClr val="000000"/>
                          </a:solidFill>
                        </a:rPr>
                        <a:t> Taxa</a:t>
                      </a:r>
                    </a:p>
                  </a:txBody>
                  <a:tcPr/>
                </a:tc>
                <a:extLst>
                  <a:ext uri="{0D108BD9-81ED-4DB2-BD59-A6C34878D82A}">
                    <a16:rowId xmlns:a16="http://schemas.microsoft.com/office/drawing/2014/main" val="3020650701"/>
                  </a:ext>
                </a:extLst>
              </a:tr>
              <a:tr h="540000">
                <a:tc>
                  <a:txBody>
                    <a:bodyPr/>
                    <a:lstStyle/>
                    <a:p>
                      <a:r>
                        <a:rPr lang="pt-BR" sz="1200" b="0" dirty="0">
                          <a:solidFill>
                            <a:srgbClr val="000000"/>
                          </a:solidFill>
                        </a:rPr>
                        <a:t>Saque(</a:t>
                      </a:r>
                      <a:r>
                        <a:rPr lang="pt-BR" sz="1200" b="0" dirty="0" err="1">
                          <a:solidFill>
                            <a:srgbClr val="000000"/>
                          </a:solidFill>
                        </a:rPr>
                        <a:t>double</a:t>
                      </a:r>
                      <a:r>
                        <a:rPr lang="pt-BR" sz="1200" b="0" dirty="0">
                          <a:solidFill>
                            <a:srgbClr val="000000"/>
                          </a:solidFill>
                        </a:rPr>
                        <a:t>)</a:t>
                      </a:r>
                    </a:p>
                    <a:p>
                      <a:r>
                        <a:rPr lang="pt-BR" sz="1200" b="0" dirty="0" err="1">
                          <a:solidFill>
                            <a:srgbClr val="000000"/>
                          </a:solidFill>
                        </a:rPr>
                        <a:t>CalulaJuros</a:t>
                      </a:r>
                      <a:r>
                        <a:rPr lang="pt-BR" sz="1200" b="0" dirty="0">
                          <a:solidFill>
                            <a:srgbClr val="000000"/>
                          </a:solidFill>
                        </a:rPr>
                        <a:t>(</a:t>
                      </a:r>
                      <a:r>
                        <a:rPr lang="pt-BR" sz="1200" b="0" dirty="0" err="1">
                          <a:solidFill>
                            <a:srgbClr val="000000"/>
                          </a:solidFill>
                        </a:rPr>
                        <a:t>double</a:t>
                      </a:r>
                      <a:r>
                        <a:rPr lang="pt-BR" sz="1200" b="0" dirty="0">
                          <a:solidFill>
                            <a:srgbClr val="000000"/>
                          </a:solidFill>
                        </a:rPr>
                        <a:t> Taxa)</a:t>
                      </a:r>
                    </a:p>
                  </a:txBody>
                  <a:tcPr/>
                </a:tc>
                <a:extLst>
                  <a:ext uri="{0D108BD9-81ED-4DB2-BD59-A6C34878D82A}">
                    <a16:rowId xmlns:a16="http://schemas.microsoft.com/office/drawing/2014/main" val="3777917014"/>
                  </a:ext>
                </a:extLst>
              </a:tr>
            </a:tbl>
          </a:graphicData>
        </a:graphic>
      </p:graphicFrame>
      <p:cxnSp>
        <p:nvCxnSpPr>
          <p:cNvPr id="22" name="Straight Arrow Connector 21">
            <a:extLst>
              <a:ext uri="{FF2B5EF4-FFF2-40B4-BE49-F238E27FC236}">
                <a16:creationId xmlns:a16="http://schemas.microsoft.com/office/drawing/2014/main" id="{BB8F31C3-25E8-44F1-98F5-1BFB4FB6A3C4}"/>
              </a:ext>
            </a:extLst>
          </p:cNvPr>
          <p:cNvCxnSpPr>
            <a:cxnSpLocks/>
            <a:stCxn id="13" idx="0"/>
            <a:endCxn id="10" idx="2"/>
          </p:cNvCxnSpPr>
          <p:nvPr/>
        </p:nvCxnSpPr>
        <p:spPr>
          <a:xfrm rot="16200000" flipV="1">
            <a:off x="5103972" y="2226255"/>
            <a:ext cx="546244" cy="1610187"/>
          </a:xfrm>
          <a:prstGeom prst="bentConnector3">
            <a:avLst>
              <a:gd name="adj1" fmla="val 50000"/>
            </a:avLst>
          </a:prstGeom>
          <a:ln>
            <a:solidFill>
              <a:srgbClr val="000000"/>
            </a:solidFill>
            <a:tailEnd type="triangle"/>
          </a:ln>
        </p:spPr>
        <p:style>
          <a:lnRef idx="3">
            <a:schemeClr val="accent3"/>
          </a:lnRef>
          <a:fillRef idx="0">
            <a:schemeClr val="accent3"/>
          </a:fillRef>
          <a:effectRef idx="2">
            <a:schemeClr val="accent3"/>
          </a:effectRef>
          <a:fontRef idx="minor">
            <a:schemeClr val="tx1"/>
          </a:fontRef>
        </p:style>
      </p:cxnSp>
      <p:cxnSp>
        <p:nvCxnSpPr>
          <p:cNvPr id="29" name="Straight Arrow Connector 18">
            <a:extLst>
              <a:ext uri="{FF2B5EF4-FFF2-40B4-BE49-F238E27FC236}">
                <a16:creationId xmlns:a16="http://schemas.microsoft.com/office/drawing/2014/main" id="{631EA7AE-579F-4E18-A81F-BD49F47F3C73}"/>
              </a:ext>
            </a:extLst>
          </p:cNvPr>
          <p:cNvCxnSpPr>
            <a:cxnSpLocks/>
            <a:stCxn id="12" idx="0"/>
            <a:endCxn id="10" idx="2"/>
          </p:cNvCxnSpPr>
          <p:nvPr/>
        </p:nvCxnSpPr>
        <p:spPr>
          <a:xfrm rot="5400000" flipH="1" flipV="1">
            <a:off x="3458180" y="2190652"/>
            <a:ext cx="546244" cy="1681395"/>
          </a:xfrm>
          <a:prstGeom prst="bentConnector3">
            <a:avLst>
              <a:gd name="adj1" fmla="val 50000"/>
            </a:avLst>
          </a:prstGeom>
          <a:ln>
            <a:solidFill>
              <a:srgbClr val="000000"/>
            </a:solidFill>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99189550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12EDC-FA36-4FDC-BB27-803FA369D94A}"/>
              </a:ext>
            </a:extLst>
          </p:cNvPr>
          <p:cNvSpPr>
            <a:spLocks noGrp="1"/>
          </p:cNvSpPr>
          <p:nvPr>
            <p:ph type="title"/>
          </p:nvPr>
        </p:nvSpPr>
        <p:spPr/>
        <p:txBody>
          <a:bodyPr/>
          <a:lstStyle/>
          <a:p>
            <a:r>
              <a:rPr lang="pt-BR" dirty="0"/>
              <a:t>Implementando a Herança no C#</a:t>
            </a:r>
          </a:p>
        </p:txBody>
      </p:sp>
      <p:sp>
        <p:nvSpPr>
          <p:cNvPr id="4" name="Text Placeholder 3">
            <a:extLst>
              <a:ext uri="{FF2B5EF4-FFF2-40B4-BE49-F238E27FC236}">
                <a16:creationId xmlns:a16="http://schemas.microsoft.com/office/drawing/2014/main" id="{F1DD0030-7C7D-4DA5-8BD0-7D6E156B6BCA}"/>
              </a:ext>
            </a:extLst>
          </p:cNvPr>
          <p:cNvSpPr>
            <a:spLocks noGrp="1"/>
          </p:cNvSpPr>
          <p:nvPr>
            <p:ph type="body" idx="1"/>
          </p:nvPr>
        </p:nvSpPr>
        <p:spPr>
          <a:xfrm>
            <a:off x="311700" y="1152475"/>
            <a:ext cx="3493818" cy="3416400"/>
          </a:xfrm>
        </p:spPr>
        <p:txBody>
          <a:bodyPr/>
          <a:lstStyle/>
          <a:p>
            <a:pPr marL="139700" indent="0">
              <a:buNone/>
            </a:pPr>
            <a:r>
              <a:rPr lang="pt-BR" dirty="0"/>
              <a:t>Para implementar a herança no C#, utilizando na classe fila o operador </a:t>
            </a:r>
            <a:r>
              <a:rPr lang="pt-BR" b="1" dirty="0"/>
              <a:t>:</a:t>
            </a:r>
            <a:r>
              <a:rPr lang="pt-BR" dirty="0"/>
              <a:t> seguido do nome da classe pai.</a:t>
            </a:r>
          </a:p>
          <a:p>
            <a:pPr marL="139700" indent="0">
              <a:buNone/>
            </a:pPr>
            <a:endParaRPr lang="pt-BR" dirty="0"/>
          </a:p>
          <a:p>
            <a:pPr marL="139700" indent="0">
              <a:buNone/>
            </a:pPr>
            <a:r>
              <a:rPr lang="pt-BR" dirty="0"/>
              <a:t>A partir desse ponto todas as propriedades e métodos existentes na classe pai ficam disponíveis para a classe filha.</a:t>
            </a:r>
          </a:p>
        </p:txBody>
      </p:sp>
      <p:sp>
        <p:nvSpPr>
          <p:cNvPr id="5" name="Text Placeholder 4">
            <a:extLst>
              <a:ext uri="{FF2B5EF4-FFF2-40B4-BE49-F238E27FC236}">
                <a16:creationId xmlns:a16="http://schemas.microsoft.com/office/drawing/2014/main" id="{276FBB5E-0C12-4BC3-8220-18D3A77DF999}"/>
              </a:ext>
            </a:extLst>
          </p:cNvPr>
          <p:cNvSpPr>
            <a:spLocks noGrp="1"/>
          </p:cNvSpPr>
          <p:nvPr>
            <p:ph type="body" idx="2"/>
          </p:nvPr>
        </p:nvSpPr>
        <p:spPr>
          <a:xfrm>
            <a:off x="4249271" y="1152475"/>
            <a:ext cx="4583029" cy="3416400"/>
          </a:xfrm>
        </p:spPr>
        <p:txBody>
          <a:bodyPr/>
          <a:lstStyle/>
          <a:p>
            <a:pPr marL="139700" indent="0">
              <a:buNone/>
            </a:pP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class</a:t>
            </a:r>
            <a:r>
              <a:rPr lang="pt-BR" dirty="0">
                <a:solidFill>
                  <a:srgbClr val="D4D4D4"/>
                </a:solidFill>
                <a:latin typeface="Consolas" panose="020B0609020204030204" pitchFamily="49" charset="0"/>
              </a:rPr>
              <a:t> </a:t>
            </a:r>
            <a:r>
              <a:rPr lang="pt-BR" dirty="0" err="1">
                <a:solidFill>
                  <a:srgbClr val="4EC9B0"/>
                </a:solidFill>
                <a:latin typeface="Consolas" panose="020B0609020204030204" pitchFamily="49" charset="0"/>
              </a:rPr>
              <a:t>ContaEspecial</a:t>
            </a:r>
            <a:r>
              <a:rPr lang="pt-BR" dirty="0">
                <a:solidFill>
                  <a:srgbClr val="D4D4D4"/>
                </a:solidFill>
                <a:latin typeface="Consolas" panose="020B0609020204030204" pitchFamily="49" charset="0"/>
              </a:rPr>
              <a:t> : </a:t>
            </a:r>
            <a:r>
              <a:rPr lang="pt-BR" dirty="0" err="1">
                <a:solidFill>
                  <a:srgbClr val="4EC9B0"/>
                </a:solidFill>
                <a:latin typeface="Consolas" panose="020B0609020204030204" pitchFamily="49" charset="0"/>
              </a:rPr>
              <a:t>ContaCorrente</a:t>
            </a:r>
            <a:endParaRPr lang="pt-BR" dirty="0">
              <a:solidFill>
                <a:srgbClr val="D4D4D4"/>
              </a:solidFill>
              <a:latin typeface="Consolas" panose="020B0609020204030204" pitchFamily="49" charset="0"/>
            </a:endParaRPr>
          </a:p>
          <a:p>
            <a:pPr marL="139700" indent="0">
              <a:buNone/>
            </a:pP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a:t>
            </a:r>
          </a:p>
          <a:p>
            <a:pPr marL="139700" indent="0">
              <a:buNone/>
            </a:pPr>
            <a:endParaRPr lang="pt-BR" dirty="0"/>
          </a:p>
        </p:txBody>
      </p:sp>
    </p:spTree>
    <p:extLst>
      <p:ext uri="{BB962C8B-B14F-4D97-AF65-F5344CB8AC3E}">
        <p14:creationId xmlns:p14="http://schemas.microsoft.com/office/powerpoint/2010/main" val="39015588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2C8BB-629D-428D-9012-BAFCAFEFAD96}"/>
              </a:ext>
            </a:extLst>
          </p:cNvPr>
          <p:cNvSpPr>
            <a:spLocks noGrp="1"/>
          </p:cNvSpPr>
          <p:nvPr>
            <p:ph type="title"/>
          </p:nvPr>
        </p:nvSpPr>
        <p:spPr/>
        <p:txBody>
          <a:bodyPr/>
          <a:lstStyle/>
          <a:p>
            <a:r>
              <a:rPr lang="en-US" dirty="0"/>
              <a:t>Abstract</a:t>
            </a:r>
            <a:endParaRPr lang="pt-BR" dirty="0"/>
          </a:p>
        </p:txBody>
      </p:sp>
      <p:sp>
        <p:nvSpPr>
          <p:cNvPr id="3" name="Text Placeholder 2">
            <a:extLst>
              <a:ext uri="{FF2B5EF4-FFF2-40B4-BE49-F238E27FC236}">
                <a16:creationId xmlns:a16="http://schemas.microsoft.com/office/drawing/2014/main" id="{A9A13B42-C528-475A-A64A-A7E90100D5C4}"/>
              </a:ext>
            </a:extLst>
          </p:cNvPr>
          <p:cNvSpPr>
            <a:spLocks noGrp="1"/>
          </p:cNvSpPr>
          <p:nvPr>
            <p:ph type="body" idx="1"/>
          </p:nvPr>
        </p:nvSpPr>
        <p:spPr>
          <a:xfrm>
            <a:off x="311700" y="1152475"/>
            <a:ext cx="3789654" cy="3416400"/>
          </a:xfrm>
        </p:spPr>
        <p:txBody>
          <a:bodyPr/>
          <a:lstStyle/>
          <a:p>
            <a:pPr marL="400050" indent="-285750">
              <a:buClr>
                <a:schemeClr val="bg1"/>
              </a:buClr>
            </a:pPr>
            <a:r>
              <a:rPr lang="pt-BR" dirty="0"/>
              <a:t>As classes do tipo Abstract não podem ser instanciadas.</a:t>
            </a:r>
          </a:p>
          <a:p>
            <a:pPr marL="400050" indent="-285750">
              <a:buClr>
                <a:schemeClr val="bg1"/>
              </a:buClr>
            </a:pPr>
            <a:r>
              <a:rPr lang="pt-BR" dirty="0"/>
              <a:t>Usamos as classes abstratas para impedir o uso incorreto dessas classes durante o processo de desenvolvimento.</a:t>
            </a:r>
          </a:p>
          <a:p>
            <a:pPr marL="400050" indent="-285750">
              <a:buClr>
                <a:schemeClr val="bg1"/>
              </a:buClr>
            </a:pPr>
            <a:r>
              <a:rPr lang="pt-BR" dirty="0"/>
              <a:t>Classes abstratas podem ter métodos abstratos que não tem implementação.</a:t>
            </a:r>
          </a:p>
          <a:p>
            <a:pPr marL="400050" indent="-285750">
              <a:buClr>
                <a:schemeClr val="bg1"/>
              </a:buClr>
            </a:pPr>
            <a:r>
              <a:rPr lang="pt-BR" dirty="0"/>
              <a:t>Usamos métodos abstratos para forçar a implementação de um comportamento específico nas classes derivadas</a:t>
            </a:r>
          </a:p>
        </p:txBody>
      </p:sp>
      <p:sp>
        <p:nvSpPr>
          <p:cNvPr id="4" name="Text Placeholder 3">
            <a:extLst>
              <a:ext uri="{FF2B5EF4-FFF2-40B4-BE49-F238E27FC236}">
                <a16:creationId xmlns:a16="http://schemas.microsoft.com/office/drawing/2014/main" id="{E94DE0BD-3CA1-4906-8598-027C5EF6B16B}"/>
              </a:ext>
            </a:extLst>
          </p:cNvPr>
          <p:cNvSpPr>
            <a:spLocks noGrp="1"/>
          </p:cNvSpPr>
          <p:nvPr>
            <p:ph type="body" idx="2"/>
          </p:nvPr>
        </p:nvSpPr>
        <p:spPr>
          <a:xfrm>
            <a:off x="4020671" y="1152475"/>
            <a:ext cx="4811629" cy="3416400"/>
          </a:xfrm>
        </p:spPr>
        <p:txBody>
          <a:bodyPr/>
          <a:lstStyle/>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t>
            </a:r>
            <a:r>
              <a:rPr lang="pt-BR" dirty="0">
                <a:solidFill>
                  <a:srgbClr val="569CD6"/>
                </a:solidFill>
                <a:latin typeface="Consolas" panose="020B0609020204030204" pitchFamily="49" charset="0"/>
              </a:rPr>
              <a:t>abstract</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class</a:t>
            </a:r>
            <a:r>
              <a:rPr lang="pt-BR" dirty="0">
                <a:solidFill>
                  <a:srgbClr val="D4D4D4"/>
                </a:solidFill>
                <a:latin typeface="Consolas" panose="020B0609020204030204" pitchFamily="49" charset="0"/>
              </a:rPr>
              <a:t> </a:t>
            </a:r>
            <a:r>
              <a:rPr lang="pt-BR" dirty="0" err="1">
                <a:solidFill>
                  <a:srgbClr val="4EC9B0"/>
                </a:solidFill>
                <a:latin typeface="Consolas" panose="020B0609020204030204" pitchFamily="49" charset="0"/>
              </a:rPr>
              <a:t>ContaBancaria</a:t>
            </a:r>
            <a:endParaRPr lang="pt-BR" dirty="0">
              <a:solidFill>
                <a:srgbClr val="D4D4D4"/>
              </a:solidFill>
              <a:latin typeface="Consolas" panose="020B0609020204030204" pitchFamily="49" charset="0"/>
            </a:endParaRPr>
          </a:p>
          <a:p>
            <a:pPr marL="139700" indent="0">
              <a:buNone/>
            </a:pPr>
            <a:r>
              <a:rPr lang="pt-BR" dirty="0">
                <a:solidFill>
                  <a:srgbClr val="D4D4D4"/>
                </a:solidFill>
                <a:latin typeface="Consolas" panose="020B0609020204030204" pitchFamily="49" charset="0"/>
              </a:rPr>
              <a:t> {</a:t>
            </a:r>
          </a:p>
          <a:p>
            <a:pPr marL="139700" indent="0">
              <a:buNone/>
            </a:pPr>
            <a:r>
              <a:rPr lang="pt-BR" dirty="0">
                <a:solidFill>
                  <a:srgbClr val="569CD6"/>
                </a:solidFill>
                <a:latin typeface="Consolas" panose="020B0609020204030204" pitchFamily="49" charset="0"/>
              </a:rPr>
              <a:t>    </a:t>
            </a:r>
            <a:r>
              <a:rPr lang="pt-BR" dirty="0" err="1">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t>
            </a:r>
            <a:r>
              <a:rPr lang="pt-BR" dirty="0">
                <a:solidFill>
                  <a:srgbClr val="569CD6"/>
                </a:solidFill>
                <a:latin typeface="Consolas" panose="020B0609020204030204" pitchFamily="49" charset="0"/>
              </a:rPr>
              <a:t>abstract</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bool</a:t>
            </a:r>
            <a:r>
              <a:rPr lang="pt-BR" dirty="0">
                <a:solidFill>
                  <a:srgbClr val="D4D4D4"/>
                </a:solidFill>
                <a:latin typeface="Consolas" panose="020B0609020204030204" pitchFamily="49" charset="0"/>
              </a:rPr>
              <a:t> </a:t>
            </a:r>
            <a:r>
              <a:rPr lang="pt-BR" dirty="0">
                <a:solidFill>
                  <a:srgbClr val="DCDCAA"/>
                </a:solidFill>
                <a:latin typeface="Consolas" panose="020B0609020204030204" pitchFamily="49" charset="0"/>
              </a:rPr>
              <a:t>saque</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double</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valor</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p>
        </p:txBody>
      </p:sp>
    </p:spTree>
    <p:extLst>
      <p:ext uri="{BB962C8B-B14F-4D97-AF65-F5344CB8AC3E}">
        <p14:creationId xmlns:p14="http://schemas.microsoft.com/office/powerpoint/2010/main" val="2496038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83;p46">
            <a:extLst>
              <a:ext uri="{FF2B5EF4-FFF2-40B4-BE49-F238E27FC236}">
                <a16:creationId xmlns:a16="http://schemas.microsoft.com/office/drawing/2014/main" id="{CDFE1C01-4A2D-44A9-9688-87137952C349}"/>
              </a:ext>
            </a:extLst>
          </p:cNvPr>
          <p:cNvSpPr txBox="1">
            <a:spLocks/>
          </p:cNvSpPr>
          <p:nvPr/>
        </p:nvSpPr>
        <p:spPr>
          <a:xfrm>
            <a:off x="0" y="3556000"/>
            <a:ext cx="9144000"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800"/>
              <a:buFont typeface="Arial"/>
              <a:buNone/>
              <a:defRPr sz="2800" b="1" i="0" u="none" strike="noStrike" cap="none">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lnSpc>
                <a:spcPct val="115000"/>
              </a:lnSpc>
            </a:pPr>
            <a:r>
              <a:rPr lang="pt-BR" sz="1800" dirty="0">
                <a:solidFill>
                  <a:srgbClr val="FFFFFF"/>
                </a:solidFill>
              </a:rPr>
              <a:t>Herança</a:t>
            </a:r>
            <a:endParaRPr lang="pt-BR" sz="1200" dirty="0">
              <a:solidFill>
                <a:srgbClr val="FFFFFF"/>
              </a:solidFill>
            </a:endParaRPr>
          </a:p>
        </p:txBody>
      </p:sp>
    </p:spTree>
    <p:extLst>
      <p:ext uri="{BB962C8B-B14F-4D97-AF65-F5344CB8AC3E}">
        <p14:creationId xmlns:p14="http://schemas.microsoft.com/office/powerpoint/2010/main" val="389194326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E6424-DC8B-4C43-9DBB-7BB9F5E7D851}"/>
              </a:ext>
            </a:extLst>
          </p:cNvPr>
          <p:cNvSpPr>
            <a:spLocks noGrp="1"/>
          </p:cNvSpPr>
          <p:nvPr>
            <p:ph type="title"/>
          </p:nvPr>
        </p:nvSpPr>
        <p:spPr/>
        <p:txBody>
          <a:bodyPr/>
          <a:lstStyle/>
          <a:p>
            <a:r>
              <a:rPr lang="pt-BR" dirty="0"/>
              <a:t>Polimorfismo</a:t>
            </a:r>
          </a:p>
        </p:txBody>
      </p:sp>
      <p:sp>
        <p:nvSpPr>
          <p:cNvPr id="5" name="Text Placeholder 4">
            <a:extLst>
              <a:ext uri="{FF2B5EF4-FFF2-40B4-BE49-F238E27FC236}">
                <a16:creationId xmlns:a16="http://schemas.microsoft.com/office/drawing/2014/main" id="{4FB4C2D8-1D13-4035-9BC3-A4CC319DACC7}"/>
              </a:ext>
            </a:extLst>
          </p:cNvPr>
          <p:cNvSpPr>
            <a:spLocks noGrp="1"/>
          </p:cNvSpPr>
          <p:nvPr>
            <p:ph type="body" idx="1"/>
          </p:nvPr>
        </p:nvSpPr>
        <p:spPr>
          <a:xfrm>
            <a:off x="311700" y="1152475"/>
            <a:ext cx="8038924" cy="3416400"/>
          </a:xfrm>
        </p:spPr>
        <p:txBody>
          <a:bodyPr/>
          <a:lstStyle/>
          <a:p>
            <a:pPr marL="114300" indent="0">
              <a:buNone/>
            </a:pPr>
            <a:r>
              <a:rPr lang="pt-BR" dirty="0"/>
              <a:t>O Polimorfismo é uma característica da Programação Orientada a Objetos que permite que diversas classes filhas herdando de uma  mesma classe pai invoquem métodos com a mesma assinatura mas comportamentos especializados para cada classe derivada, usando uma referência a um objeto do tipo da superclasse</a:t>
            </a:r>
          </a:p>
          <a:p>
            <a:pPr marL="114300" indent="0">
              <a:buNone/>
            </a:pPr>
            <a:endParaRPr lang="pt-BR" dirty="0"/>
          </a:p>
          <a:p>
            <a:pPr marL="114300" indent="0">
              <a:buNone/>
            </a:pPr>
            <a:r>
              <a:rPr lang="pt-BR" dirty="0"/>
              <a:t>O Polimorfismo simplifica o código permitindo ao usuário acessar um método sem se preocupar com a classe referenciada, desde que as classes implementem a mesma interface para os seus métodos.</a:t>
            </a:r>
          </a:p>
        </p:txBody>
      </p:sp>
    </p:spTree>
    <p:extLst>
      <p:ext uri="{BB962C8B-B14F-4D97-AF65-F5344CB8AC3E}">
        <p14:creationId xmlns:p14="http://schemas.microsoft.com/office/powerpoint/2010/main" val="19678670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F9FAD0-86D2-424D-A186-8A3DD3606E12}"/>
              </a:ext>
            </a:extLst>
          </p:cNvPr>
          <p:cNvSpPr>
            <a:spLocks noGrp="1"/>
          </p:cNvSpPr>
          <p:nvPr>
            <p:ph type="title"/>
          </p:nvPr>
        </p:nvSpPr>
        <p:spPr/>
        <p:txBody>
          <a:bodyPr/>
          <a:lstStyle/>
          <a:p>
            <a:r>
              <a:rPr lang="pt-BR" dirty="0"/>
              <a:t>Implementando Polimorfismo no C#</a:t>
            </a:r>
          </a:p>
        </p:txBody>
      </p:sp>
      <p:sp>
        <p:nvSpPr>
          <p:cNvPr id="7" name="Text Placeholder 6">
            <a:extLst>
              <a:ext uri="{FF2B5EF4-FFF2-40B4-BE49-F238E27FC236}">
                <a16:creationId xmlns:a16="http://schemas.microsoft.com/office/drawing/2014/main" id="{7EAC9AA7-8442-42F3-AF57-93E55AC3B6AE}"/>
              </a:ext>
            </a:extLst>
          </p:cNvPr>
          <p:cNvSpPr>
            <a:spLocks noGrp="1"/>
          </p:cNvSpPr>
          <p:nvPr>
            <p:ph type="body" idx="1"/>
          </p:nvPr>
        </p:nvSpPr>
        <p:spPr/>
        <p:txBody>
          <a:bodyPr/>
          <a:lstStyle/>
          <a:p>
            <a:pPr marL="114300" indent="0">
              <a:buNone/>
            </a:pPr>
            <a:r>
              <a:rPr lang="pt-BR" dirty="0"/>
              <a:t>No C# utilizamos as palavras reservadas </a:t>
            </a:r>
            <a:r>
              <a:rPr lang="pt-BR" b="1" dirty="0"/>
              <a:t>abstract</a:t>
            </a:r>
            <a:r>
              <a:rPr lang="pt-BR" dirty="0"/>
              <a:t>, </a:t>
            </a:r>
            <a:r>
              <a:rPr lang="pt-BR" b="1" dirty="0"/>
              <a:t>virtual</a:t>
            </a:r>
            <a:r>
              <a:rPr lang="pt-BR" dirty="0"/>
              <a:t> e </a:t>
            </a:r>
            <a:r>
              <a:rPr lang="pt-BR" b="1" dirty="0" err="1"/>
              <a:t>override</a:t>
            </a:r>
            <a:r>
              <a:rPr lang="pt-BR" dirty="0"/>
              <a:t> para implementar o polimorfismo.</a:t>
            </a:r>
          </a:p>
          <a:p>
            <a:pPr marL="114300" indent="0">
              <a:buNone/>
            </a:pPr>
            <a:endParaRPr lang="pt-BR" dirty="0"/>
          </a:p>
          <a:p>
            <a:pPr marL="114300" indent="0">
              <a:buNone/>
            </a:pPr>
            <a:r>
              <a:rPr lang="pt-BR" dirty="0"/>
              <a:t>Como já explicado uma classe ou um método abstrato é utilizado para criar um “Modelo” para a classe ou método, delegando a implementação dos comportamentos para a classe derivada.</a:t>
            </a:r>
          </a:p>
          <a:p>
            <a:pPr marL="114300" indent="0">
              <a:buNone/>
            </a:pPr>
            <a:endParaRPr lang="pt-BR" dirty="0"/>
          </a:p>
          <a:p>
            <a:pPr marL="114300" indent="0">
              <a:buNone/>
            </a:pPr>
            <a:r>
              <a:rPr lang="pt-BR" dirty="0"/>
              <a:t>Vamos falar a seguir sobre o uso das palavras chave virtual e </a:t>
            </a:r>
            <a:r>
              <a:rPr lang="pt-BR" dirty="0" err="1"/>
              <a:t>override</a:t>
            </a:r>
            <a:r>
              <a:rPr lang="pt-BR" dirty="0"/>
              <a:t>.</a:t>
            </a:r>
          </a:p>
          <a:p>
            <a:pPr marL="114300" indent="0">
              <a:buNone/>
            </a:pPr>
            <a:endParaRPr lang="pt-BR" dirty="0"/>
          </a:p>
          <a:p>
            <a:pPr marL="114300" indent="0">
              <a:buNone/>
            </a:pPr>
            <a:endParaRPr lang="pt-BR" dirty="0"/>
          </a:p>
        </p:txBody>
      </p:sp>
    </p:spTree>
    <p:extLst>
      <p:ext uri="{BB962C8B-B14F-4D97-AF65-F5344CB8AC3E}">
        <p14:creationId xmlns:p14="http://schemas.microsoft.com/office/powerpoint/2010/main" val="2420943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6AE0B-5933-42A4-A873-7D2F7F1221A1}"/>
              </a:ext>
            </a:extLst>
          </p:cNvPr>
          <p:cNvSpPr>
            <a:spLocks noGrp="1"/>
          </p:cNvSpPr>
          <p:nvPr>
            <p:ph type="title"/>
          </p:nvPr>
        </p:nvSpPr>
        <p:spPr/>
        <p:txBody>
          <a:bodyPr/>
          <a:lstStyle/>
          <a:p>
            <a:r>
              <a:rPr lang="en-US" dirty="0"/>
              <a:t>Virtual e Override</a:t>
            </a:r>
            <a:endParaRPr lang="pt-BR" dirty="0"/>
          </a:p>
        </p:txBody>
      </p:sp>
      <p:sp>
        <p:nvSpPr>
          <p:cNvPr id="4" name="Text Placeholder 3">
            <a:extLst>
              <a:ext uri="{FF2B5EF4-FFF2-40B4-BE49-F238E27FC236}">
                <a16:creationId xmlns:a16="http://schemas.microsoft.com/office/drawing/2014/main" id="{A04B703E-74DF-4E8E-8466-003DF80E137A}"/>
              </a:ext>
            </a:extLst>
          </p:cNvPr>
          <p:cNvSpPr>
            <a:spLocks noGrp="1"/>
          </p:cNvSpPr>
          <p:nvPr>
            <p:ph type="body" idx="1"/>
          </p:nvPr>
        </p:nvSpPr>
        <p:spPr/>
        <p:txBody>
          <a:bodyPr/>
          <a:lstStyle/>
          <a:p>
            <a:pPr marL="139700" indent="0">
              <a:buNone/>
            </a:pPr>
            <a:r>
              <a:rPr lang="pt-BR" dirty="0"/>
              <a:t>Assim como os métodos abstratos, os métodos virtuais podem  ser sobrescrito em uma classe derivada. Contudo, ao contrário dos métodos abstratos, o virtuais podem ter uma implementação definida.</a:t>
            </a:r>
          </a:p>
          <a:p>
            <a:pPr marL="139700" indent="0">
              <a:buNone/>
            </a:pPr>
            <a:endParaRPr lang="pt-BR" dirty="0"/>
          </a:p>
          <a:p>
            <a:pPr marL="139700" indent="0">
              <a:buNone/>
            </a:pPr>
            <a:r>
              <a:rPr lang="pt-BR" dirty="0"/>
              <a:t>Indicamos que um método é </a:t>
            </a:r>
            <a:r>
              <a:rPr lang="pt-BR" b="1" dirty="0"/>
              <a:t>virtual</a:t>
            </a:r>
            <a:r>
              <a:rPr lang="pt-BR" dirty="0"/>
              <a:t> utilizando a palavra chave virtual na sua assinatura.</a:t>
            </a:r>
          </a:p>
          <a:p>
            <a:pPr marL="139700" indent="0">
              <a:buNone/>
            </a:pPr>
            <a:endParaRPr lang="pt-BR" dirty="0"/>
          </a:p>
          <a:p>
            <a:pPr marL="139700" indent="0">
              <a:buNone/>
            </a:pPr>
            <a:r>
              <a:rPr lang="pt-BR" dirty="0"/>
              <a:t>E para indicarmos que a classe derivada está sobrescrevendo o comportamento do método da classe base, utilizamos a palavra chave </a:t>
            </a:r>
            <a:r>
              <a:rPr lang="pt-BR" b="1" dirty="0" err="1"/>
              <a:t>override</a:t>
            </a:r>
            <a:r>
              <a:rPr lang="pt-BR" dirty="0"/>
              <a:t>.</a:t>
            </a:r>
          </a:p>
        </p:txBody>
      </p:sp>
    </p:spTree>
    <p:extLst>
      <p:ext uri="{BB962C8B-B14F-4D97-AF65-F5344CB8AC3E}">
        <p14:creationId xmlns:p14="http://schemas.microsoft.com/office/powerpoint/2010/main" val="13367217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83;p46">
            <a:extLst>
              <a:ext uri="{FF2B5EF4-FFF2-40B4-BE49-F238E27FC236}">
                <a16:creationId xmlns:a16="http://schemas.microsoft.com/office/drawing/2014/main" id="{CDFE1C01-4A2D-44A9-9688-87137952C349}"/>
              </a:ext>
            </a:extLst>
          </p:cNvPr>
          <p:cNvSpPr txBox="1">
            <a:spLocks/>
          </p:cNvSpPr>
          <p:nvPr/>
        </p:nvSpPr>
        <p:spPr>
          <a:xfrm>
            <a:off x="0" y="3556000"/>
            <a:ext cx="9144000"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800"/>
              <a:buFont typeface="Arial"/>
              <a:buNone/>
              <a:defRPr sz="2800" b="1" i="0" u="none" strike="noStrike" cap="none">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lnSpc>
                <a:spcPct val="115000"/>
              </a:lnSpc>
            </a:pPr>
            <a:r>
              <a:rPr lang="pt-BR" sz="1800">
                <a:solidFill>
                  <a:srgbClr val="FFFFFF"/>
                </a:solidFill>
              </a:rPr>
              <a:t>Polimorfismo</a:t>
            </a:r>
            <a:endParaRPr lang="pt-BR" sz="1200" dirty="0">
              <a:solidFill>
                <a:srgbClr val="FFFFFF"/>
              </a:solidFill>
            </a:endParaRPr>
          </a:p>
        </p:txBody>
      </p:sp>
    </p:spTree>
    <p:extLst>
      <p:ext uri="{BB962C8B-B14F-4D97-AF65-F5344CB8AC3E}">
        <p14:creationId xmlns:p14="http://schemas.microsoft.com/office/powerpoint/2010/main" val="2304791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FEFFA-6893-4849-B52F-982AEEE05D68}"/>
              </a:ext>
            </a:extLst>
          </p:cNvPr>
          <p:cNvSpPr>
            <a:spLocks noGrp="1"/>
          </p:cNvSpPr>
          <p:nvPr>
            <p:ph type="title"/>
          </p:nvPr>
        </p:nvSpPr>
        <p:spPr/>
        <p:txBody>
          <a:bodyPr/>
          <a:lstStyle/>
          <a:p>
            <a:r>
              <a:rPr lang="pt-BR" dirty="0"/>
              <a:t>Linguagens de Programação</a:t>
            </a:r>
          </a:p>
        </p:txBody>
      </p:sp>
      <p:sp>
        <p:nvSpPr>
          <p:cNvPr id="3" name="Text Placeholder 2">
            <a:extLst>
              <a:ext uri="{FF2B5EF4-FFF2-40B4-BE49-F238E27FC236}">
                <a16:creationId xmlns:a16="http://schemas.microsoft.com/office/drawing/2014/main" id="{E5201F4C-6906-4E37-AB39-B797870E669F}"/>
              </a:ext>
            </a:extLst>
          </p:cNvPr>
          <p:cNvSpPr>
            <a:spLocks noGrp="1"/>
          </p:cNvSpPr>
          <p:nvPr>
            <p:ph type="body" idx="1"/>
          </p:nvPr>
        </p:nvSpPr>
        <p:spPr/>
        <p:txBody>
          <a:bodyPr/>
          <a:lstStyle/>
          <a:p>
            <a:pPr marL="114300" indent="0">
              <a:buNone/>
            </a:pPr>
            <a:r>
              <a:rPr lang="pt-BR" dirty="0"/>
              <a:t>Existem dúzias de linguagens de programação no mercado atualmente e muito se fala sobre o por que essa é superior que aquela, mas, qual a melhor linguagem existente na atualidade?</a:t>
            </a:r>
          </a:p>
          <a:p>
            <a:pPr marL="114300" indent="0">
              <a:buNone/>
            </a:pPr>
            <a:endParaRPr lang="pt-BR" dirty="0"/>
          </a:p>
          <a:p>
            <a:pPr marL="114300" indent="0">
              <a:buNone/>
            </a:pPr>
            <a:r>
              <a:rPr lang="pt-BR" dirty="0"/>
              <a:t>A resposta é...</a:t>
            </a:r>
          </a:p>
          <a:p>
            <a:pPr marL="114300" indent="0">
              <a:buNone/>
            </a:pPr>
            <a:endParaRPr lang="pt-BR" dirty="0"/>
          </a:p>
          <a:p>
            <a:pPr marL="114300" indent="0">
              <a:buNone/>
            </a:pPr>
            <a:r>
              <a:rPr lang="pt-BR" dirty="0"/>
              <a:t>Depende.</a:t>
            </a:r>
          </a:p>
        </p:txBody>
      </p:sp>
    </p:spTree>
    <p:extLst>
      <p:ext uri="{BB962C8B-B14F-4D97-AF65-F5344CB8AC3E}">
        <p14:creationId xmlns:p14="http://schemas.microsoft.com/office/powerpoint/2010/main" val="2729124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5F461-BD6A-4E3F-89FE-8A954938274F}"/>
              </a:ext>
            </a:extLst>
          </p:cNvPr>
          <p:cNvSpPr>
            <a:spLocks noGrp="1"/>
          </p:cNvSpPr>
          <p:nvPr>
            <p:ph type="title"/>
          </p:nvPr>
        </p:nvSpPr>
        <p:spPr/>
        <p:txBody>
          <a:bodyPr/>
          <a:lstStyle/>
          <a:p>
            <a:r>
              <a:rPr lang="pt-BR" dirty="0"/>
              <a:t>Domínios de Programação	</a:t>
            </a:r>
          </a:p>
        </p:txBody>
      </p:sp>
      <p:sp>
        <p:nvSpPr>
          <p:cNvPr id="3" name="Text Placeholder 2">
            <a:extLst>
              <a:ext uri="{FF2B5EF4-FFF2-40B4-BE49-F238E27FC236}">
                <a16:creationId xmlns:a16="http://schemas.microsoft.com/office/drawing/2014/main" id="{D32EAC46-7668-4041-976D-F4120585E6EE}"/>
              </a:ext>
            </a:extLst>
          </p:cNvPr>
          <p:cNvSpPr>
            <a:spLocks noGrp="1"/>
          </p:cNvSpPr>
          <p:nvPr>
            <p:ph type="body" idx="1"/>
          </p:nvPr>
        </p:nvSpPr>
        <p:spPr>
          <a:xfrm>
            <a:off x="311700" y="1152475"/>
            <a:ext cx="3898793" cy="3416400"/>
          </a:xfrm>
        </p:spPr>
        <p:txBody>
          <a:bodyPr/>
          <a:lstStyle/>
          <a:p>
            <a:pPr marL="114300" indent="0">
              <a:buNone/>
            </a:pPr>
            <a:r>
              <a:rPr lang="pt-BR" sz="1600" dirty="0"/>
              <a:t>Os domínios de programação representam as diferentes áreas onde os sistemas computacionais podem atuar, sendo as linguagens de programação desenvolvidas para satisfazer as diferentes necessidades um ou mais domínios destes domínios existentes.</a:t>
            </a:r>
          </a:p>
        </p:txBody>
      </p:sp>
      <p:sp>
        <p:nvSpPr>
          <p:cNvPr id="4" name="Text Placeholder 3">
            <a:extLst>
              <a:ext uri="{FF2B5EF4-FFF2-40B4-BE49-F238E27FC236}">
                <a16:creationId xmlns:a16="http://schemas.microsoft.com/office/drawing/2014/main" id="{DC713638-F84C-4F4D-B459-BD5E1197ED1B}"/>
              </a:ext>
            </a:extLst>
          </p:cNvPr>
          <p:cNvSpPr>
            <a:spLocks noGrp="1"/>
          </p:cNvSpPr>
          <p:nvPr>
            <p:ph type="body" idx="2"/>
          </p:nvPr>
        </p:nvSpPr>
        <p:spPr>
          <a:xfrm>
            <a:off x="4649972" y="1152475"/>
            <a:ext cx="4182328" cy="3416400"/>
          </a:xfrm>
        </p:spPr>
        <p:txBody>
          <a:bodyPr/>
          <a:lstStyle/>
          <a:p>
            <a:pPr>
              <a:buClr>
                <a:schemeClr val="bg1"/>
              </a:buClr>
            </a:pPr>
            <a:r>
              <a:rPr lang="pt-BR" sz="1600" dirty="0"/>
              <a:t>Aplicações Científicas: </a:t>
            </a:r>
          </a:p>
          <a:p>
            <a:pPr>
              <a:buClr>
                <a:schemeClr val="bg1"/>
              </a:buClr>
            </a:pPr>
            <a:r>
              <a:rPr lang="pt-BR" sz="1600" dirty="0"/>
              <a:t>Aplicações Comerciais.</a:t>
            </a:r>
          </a:p>
          <a:p>
            <a:pPr>
              <a:buClr>
                <a:schemeClr val="bg1"/>
              </a:buClr>
            </a:pPr>
            <a:r>
              <a:rPr lang="pt-BR" sz="1600" dirty="0"/>
              <a:t>Inteligência Artificial.</a:t>
            </a:r>
          </a:p>
          <a:p>
            <a:pPr>
              <a:buClr>
                <a:schemeClr val="bg1"/>
              </a:buClr>
            </a:pPr>
            <a:r>
              <a:rPr lang="pt-BR" sz="1600" dirty="0"/>
              <a:t>Programação de Sistemas de Base.</a:t>
            </a:r>
          </a:p>
          <a:p>
            <a:pPr>
              <a:buClr>
                <a:schemeClr val="bg1"/>
              </a:buClr>
            </a:pPr>
            <a:r>
              <a:rPr lang="pt-BR" sz="1600" dirty="0"/>
              <a:t>Linguagens de </a:t>
            </a:r>
            <a:r>
              <a:rPr lang="pt-BR" sz="1600" dirty="0" err="1"/>
              <a:t>Scripting</a:t>
            </a:r>
            <a:r>
              <a:rPr lang="pt-BR" sz="1600" dirty="0"/>
              <a:t>.</a:t>
            </a:r>
          </a:p>
          <a:p>
            <a:pPr>
              <a:buClr>
                <a:schemeClr val="bg1"/>
              </a:buClr>
            </a:pPr>
            <a:r>
              <a:rPr lang="pt-BR" sz="1600" dirty="0"/>
              <a:t>Linguagens de Propósitos Especiais.</a:t>
            </a:r>
          </a:p>
        </p:txBody>
      </p:sp>
    </p:spTree>
    <p:extLst>
      <p:ext uri="{BB962C8B-B14F-4D97-AF65-F5344CB8AC3E}">
        <p14:creationId xmlns:p14="http://schemas.microsoft.com/office/powerpoint/2010/main" val="2544149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ADE45-A42D-47E8-B304-80F8AC445B9C}"/>
              </a:ext>
            </a:extLst>
          </p:cNvPr>
          <p:cNvSpPr>
            <a:spLocks noGrp="1"/>
          </p:cNvSpPr>
          <p:nvPr>
            <p:ph type="title"/>
          </p:nvPr>
        </p:nvSpPr>
        <p:spPr/>
        <p:txBody>
          <a:bodyPr/>
          <a:lstStyle/>
          <a:p>
            <a:r>
              <a:rPr lang="pt-BR" dirty="0"/>
              <a:t>Tipos de Linguagens de Programação</a:t>
            </a:r>
          </a:p>
        </p:txBody>
      </p:sp>
      <p:sp>
        <p:nvSpPr>
          <p:cNvPr id="5" name="Text Placeholder 4">
            <a:extLst>
              <a:ext uri="{FF2B5EF4-FFF2-40B4-BE49-F238E27FC236}">
                <a16:creationId xmlns:a16="http://schemas.microsoft.com/office/drawing/2014/main" id="{6C5BC345-2CC7-486A-9F75-EE3B5F7832A9}"/>
              </a:ext>
            </a:extLst>
          </p:cNvPr>
          <p:cNvSpPr>
            <a:spLocks noGrp="1"/>
          </p:cNvSpPr>
          <p:nvPr>
            <p:ph type="body" idx="1"/>
          </p:nvPr>
        </p:nvSpPr>
        <p:spPr/>
        <p:txBody>
          <a:bodyPr/>
          <a:lstStyle/>
          <a:p>
            <a:r>
              <a:rPr lang="pt-BR" dirty="0"/>
              <a:t>Além dos domínios de programação, as linguagens de programação podem ser classificadas por como elas geram o código executável, o quão próximas elas estão da linguagem humana, e pelo tipo de paradigma de programação usado.</a:t>
            </a:r>
          </a:p>
        </p:txBody>
      </p:sp>
    </p:spTree>
    <p:extLst>
      <p:ext uri="{BB962C8B-B14F-4D97-AF65-F5344CB8AC3E}">
        <p14:creationId xmlns:p14="http://schemas.microsoft.com/office/powerpoint/2010/main" val="2473997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DE612-DF6E-449D-929F-B936CC7C7CB7}"/>
              </a:ext>
            </a:extLst>
          </p:cNvPr>
          <p:cNvSpPr>
            <a:spLocks noGrp="1"/>
          </p:cNvSpPr>
          <p:nvPr>
            <p:ph type="title"/>
          </p:nvPr>
        </p:nvSpPr>
        <p:spPr/>
        <p:txBody>
          <a:bodyPr/>
          <a:lstStyle/>
          <a:p>
            <a:r>
              <a:rPr lang="pt-BR" dirty="0"/>
              <a:t>Tipos de Linguagem de Programação</a:t>
            </a:r>
          </a:p>
        </p:txBody>
      </p:sp>
      <p:sp>
        <p:nvSpPr>
          <p:cNvPr id="4" name="Text Placeholder 3">
            <a:extLst>
              <a:ext uri="{FF2B5EF4-FFF2-40B4-BE49-F238E27FC236}">
                <a16:creationId xmlns:a16="http://schemas.microsoft.com/office/drawing/2014/main" id="{BD50E750-7884-417D-83B5-BB40CDE2F711}"/>
              </a:ext>
            </a:extLst>
          </p:cNvPr>
          <p:cNvSpPr>
            <a:spLocks noGrp="1"/>
          </p:cNvSpPr>
          <p:nvPr>
            <p:ph type="body" idx="1"/>
          </p:nvPr>
        </p:nvSpPr>
        <p:spPr/>
        <p:txBody>
          <a:bodyPr/>
          <a:lstStyle/>
          <a:p>
            <a:pPr marL="139700" indent="0">
              <a:buNone/>
            </a:pPr>
            <a:r>
              <a:rPr lang="pt-BR" dirty="0"/>
              <a:t>Tipo de Código Executável:</a:t>
            </a:r>
          </a:p>
          <a:p>
            <a:pPr>
              <a:buClr>
                <a:schemeClr val="bg1"/>
              </a:buClr>
            </a:pPr>
            <a:r>
              <a:rPr lang="pt-BR" dirty="0"/>
              <a:t>Interpretado</a:t>
            </a:r>
          </a:p>
          <a:p>
            <a:pPr>
              <a:buClr>
                <a:schemeClr val="bg1"/>
              </a:buClr>
            </a:pPr>
            <a:r>
              <a:rPr lang="pt-BR" dirty="0"/>
              <a:t>Compilado</a:t>
            </a:r>
          </a:p>
          <a:p>
            <a:pPr>
              <a:buClr>
                <a:schemeClr val="bg1"/>
              </a:buClr>
            </a:pPr>
            <a:r>
              <a:rPr lang="pt-BR" dirty="0"/>
              <a:t>Hibridas</a:t>
            </a:r>
          </a:p>
          <a:p>
            <a:pPr marL="139700" indent="0">
              <a:buNone/>
            </a:pPr>
            <a:endParaRPr lang="pt-BR" dirty="0"/>
          </a:p>
          <a:p>
            <a:pPr marL="139700" indent="0">
              <a:buNone/>
            </a:pPr>
            <a:r>
              <a:rPr lang="pt-BR" dirty="0"/>
              <a:t>Proximidade com a linguagem humana:</a:t>
            </a:r>
          </a:p>
          <a:p>
            <a:pPr>
              <a:buClr>
                <a:schemeClr val="bg1"/>
              </a:buClr>
            </a:pPr>
            <a:r>
              <a:rPr lang="pt-BR" dirty="0"/>
              <a:t>Alto Nível</a:t>
            </a:r>
          </a:p>
          <a:p>
            <a:pPr>
              <a:buClr>
                <a:schemeClr val="bg1"/>
              </a:buClr>
            </a:pPr>
            <a:r>
              <a:rPr lang="pt-BR" dirty="0"/>
              <a:t>Baixo Nível</a:t>
            </a:r>
          </a:p>
        </p:txBody>
      </p:sp>
      <p:sp>
        <p:nvSpPr>
          <p:cNvPr id="5" name="Text Placeholder 4">
            <a:extLst>
              <a:ext uri="{FF2B5EF4-FFF2-40B4-BE49-F238E27FC236}">
                <a16:creationId xmlns:a16="http://schemas.microsoft.com/office/drawing/2014/main" id="{8FC904FD-921E-42F4-A03C-2BB9CD58CBC7}"/>
              </a:ext>
            </a:extLst>
          </p:cNvPr>
          <p:cNvSpPr>
            <a:spLocks noGrp="1"/>
          </p:cNvSpPr>
          <p:nvPr>
            <p:ph type="body" idx="2"/>
          </p:nvPr>
        </p:nvSpPr>
        <p:spPr/>
        <p:txBody>
          <a:bodyPr/>
          <a:lstStyle/>
          <a:p>
            <a:pPr marL="139700" indent="0">
              <a:buNone/>
            </a:pPr>
            <a:r>
              <a:rPr lang="pt-BR" dirty="0"/>
              <a:t>Tipo de paradigma de programação:</a:t>
            </a:r>
          </a:p>
          <a:p>
            <a:pPr>
              <a:buClr>
                <a:schemeClr val="bg1"/>
              </a:buClr>
            </a:pPr>
            <a:r>
              <a:rPr lang="pt-BR" dirty="0"/>
              <a:t>Funcional</a:t>
            </a:r>
          </a:p>
          <a:p>
            <a:pPr>
              <a:buClr>
                <a:schemeClr val="bg1"/>
              </a:buClr>
            </a:pPr>
            <a:r>
              <a:rPr lang="pt-BR" dirty="0"/>
              <a:t>Imperativo</a:t>
            </a:r>
          </a:p>
          <a:p>
            <a:pPr>
              <a:buClr>
                <a:schemeClr val="bg1"/>
              </a:buClr>
            </a:pPr>
            <a:r>
              <a:rPr lang="pt-BR" dirty="0"/>
              <a:t>Estruturado</a:t>
            </a:r>
          </a:p>
          <a:p>
            <a:pPr>
              <a:buClr>
                <a:schemeClr val="bg1"/>
              </a:buClr>
            </a:pPr>
            <a:r>
              <a:rPr lang="pt-BR" dirty="0"/>
              <a:t>Lógica</a:t>
            </a:r>
          </a:p>
          <a:p>
            <a:pPr>
              <a:buClr>
                <a:schemeClr val="bg1"/>
              </a:buClr>
            </a:pPr>
            <a:r>
              <a:rPr lang="pt-BR" dirty="0"/>
              <a:t>Orientado a Objetos</a:t>
            </a:r>
          </a:p>
          <a:p>
            <a:pPr>
              <a:buClr>
                <a:schemeClr val="bg1"/>
              </a:buClr>
            </a:pPr>
            <a:r>
              <a:rPr lang="pt-BR" dirty="0"/>
              <a:t>Multiparadigma</a:t>
            </a:r>
          </a:p>
          <a:p>
            <a:pPr>
              <a:buClr>
                <a:schemeClr val="bg1"/>
              </a:buClr>
            </a:pPr>
            <a:endParaRPr lang="pt-BR" dirty="0"/>
          </a:p>
        </p:txBody>
      </p:sp>
    </p:spTree>
    <p:extLst>
      <p:ext uri="{BB962C8B-B14F-4D97-AF65-F5344CB8AC3E}">
        <p14:creationId xmlns:p14="http://schemas.microsoft.com/office/powerpoint/2010/main" val="367980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27A97-9806-4074-8A33-4EFD3C40D1DA}"/>
              </a:ext>
            </a:extLst>
          </p:cNvPr>
          <p:cNvSpPr>
            <a:spLocks noGrp="1"/>
          </p:cNvSpPr>
          <p:nvPr>
            <p:ph type="title"/>
          </p:nvPr>
        </p:nvSpPr>
        <p:spPr/>
        <p:txBody>
          <a:bodyPr/>
          <a:lstStyle/>
          <a:p>
            <a:r>
              <a:rPr lang="pt-BR" dirty="0"/>
              <a:t>Assembly </a:t>
            </a:r>
            <a:r>
              <a:rPr lang="pt-BR" dirty="0" err="1"/>
              <a:t>vs</a:t>
            </a:r>
            <a:r>
              <a:rPr lang="pt-BR" dirty="0"/>
              <a:t> C#</a:t>
            </a:r>
          </a:p>
        </p:txBody>
      </p:sp>
      <p:pic>
        <p:nvPicPr>
          <p:cNvPr id="10" name="Picture 9">
            <a:extLst>
              <a:ext uri="{FF2B5EF4-FFF2-40B4-BE49-F238E27FC236}">
                <a16:creationId xmlns:a16="http://schemas.microsoft.com/office/drawing/2014/main" id="{32525D1F-3420-43EF-9FAA-9E38D1769D47}"/>
              </a:ext>
            </a:extLst>
          </p:cNvPr>
          <p:cNvPicPr>
            <a:picLocks noChangeAspect="1"/>
          </p:cNvPicPr>
          <p:nvPr/>
        </p:nvPicPr>
        <p:blipFill>
          <a:blip r:embed="rId2"/>
          <a:stretch>
            <a:fillRect/>
          </a:stretch>
        </p:blipFill>
        <p:spPr>
          <a:xfrm>
            <a:off x="315602" y="1179025"/>
            <a:ext cx="3960000" cy="3519450"/>
          </a:xfrm>
          <a:prstGeom prst="rect">
            <a:avLst/>
          </a:prstGeom>
        </p:spPr>
      </p:pic>
      <p:pic>
        <p:nvPicPr>
          <p:cNvPr id="12" name="Picture 11">
            <a:extLst>
              <a:ext uri="{FF2B5EF4-FFF2-40B4-BE49-F238E27FC236}">
                <a16:creationId xmlns:a16="http://schemas.microsoft.com/office/drawing/2014/main" id="{7CA16387-18AE-43A5-A0D7-1B087185691A}"/>
              </a:ext>
            </a:extLst>
          </p:cNvPr>
          <p:cNvPicPr>
            <a:picLocks noChangeAspect="1"/>
          </p:cNvPicPr>
          <p:nvPr/>
        </p:nvPicPr>
        <p:blipFill>
          <a:blip r:embed="rId3"/>
          <a:stretch>
            <a:fillRect/>
          </a:stretch>
        </p:blipFill>
        <p:spPr>
          <a:xfrm>
            <a:off x="4572000" y="1179024"/>
            <a:ext cx="4320000" cy="3519449"/>
          </a:xfrm>
          <a:prstGeom prst="rect">
            <a:avLst/>
          </a:prstGeom>
        </p:spPr>
      </p:pic>
    </p:spTree>
    <p:extLst>
      <p:ext uri="{BB962C8B-B14F-4D97-AF65-F5344CB8AC3E}">
        <p14:creationId xmlns:p14="http://schemas.microsoft.com/office/powerpoint/2010/main" val="3002757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F6ACF-61BD-4FF0-B039-30F0B2992EFB}"/>
              </a:ext>
            </a:extLst>
          </p:cNvPr>
          <p:cNvSpPr>
            <a:spLocks noGrp="1"/>
          </p:cNvSpPr>
          <p:nvPr>
            <p:ph type="title"/>
          </p:nvPr>
        </p:nvSpPr>
        <p:spPr/>
        <p:txBody>
          <a:bodyPr/>
          <a:lstStyle/>
          <a:p>
            <a:r>
              <a:rPr lang="pt-BR" dirty="0"/>
              <a:t>COBOL </a:t>
            </a:r>
            <a:r>
              <a:rPr lang="pt-BR" dirty="0" err="1"/>
              <a:t>vs</a:t>
            </a:r>
            <a:r>
              <a:rPr lang="pt-BR" dirty="0"/>
              <a:t> C</a:t>
            </a:r>
          </a:p>
        </p:txBody>
      </p:sp>
      <p:pic>
        <p:nvPicPr>
          <p:cNvPr id="7" name="Picture 6">
            <a:extLst>
              <a:ext uri="{FF2B5EF4-FFF2-40B4-BE49-F238E27FC236}">
                <a16:creationId xmlns:a16="http://schemas.microsoft.com/office/drawing/2014/main" id="{8A06657E-89A3-4863-AB1C-63276E8A3195}"/>
              </a:ext>
            </a:extLst>
          </p:cNvPr>
          <p:cNvPicPr>
            <a:picLocks noChangeAspect="1"/>
          </p:cNvPicPr>
          <p:nvPr/>
        </p:nvPicPr>
        <p:blipFill>
          <a:blip r:embed="rId2"/>
          <a:stretch>
            <a:fillRect/>
          </a:stretch>
        </p:blipFill>
        <p:spPr>
          <a:xfrm>
            <a:off x="479340" y="1131750"/>
            <a:ext cx="3999900" cy="2880000"/>
          </a:xfrm>
          <a:prstGeom prst="rect">
            <a:avLst/>
          </a:prstGeom>
        </p:spPr>
      </p:pic>
      <p:pic>
        <p:nvPicPr>
          <p:cNvPr id="10" name="Picture 9">
            <a:extLst>
              <a:ext uri="{FF2B5EF4-FFF2-40B4-BE49-F238E27FC236}">
                <a16:creationId xmlns:a16="http://schemas.microsoft.com/office/drawing/2014/main" id="{663D7BE6-6DAB-4063-BE18-77F969F03B46}"/>
              </a:ext>
            </a:extLst>
          </p:cNvPr>
          <p:cNvPicPr>
            <a:picLocks/>
          </p:cNvPicPr>
          <p:nvPr/>
        </p:nvPicPr>
        <p:blipFill>
          <a:blip r:embed="rId3"/>
          <a:stretch>
            <a:fillRect/>
          </a:stretch>
        </p:blipFill>
        <p:spPr>
          <a:xfrm>
            <a:off x="5006340" y="1111586"/>
            <a:ext cx="3600000" cy="2920327"/>
          </a:xfrm>
          <a:prstGeom prst="rect">
            <a:avLst/>
          </a:prstGeom>
        </p:spPr>
      </p:pic>
    </p:spTree>
    <p:extLst>
      <p:ext uri="{BB962C8B-B14F-4D97-AF65-F5344CB8AC3E}">
        <p14:creationId xmlns:p14="http://schemas.microsoft.com/office/powerpoint/2010/main" val="2010834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46"/>
          <p:cNvSpPr/>
          <p:nvPr/>
        </p:nvSpPr>
        <p:spPr>
          <a:xfrm>
            <a:off x="0" y="1678793"/>
            <a:ext cx="9144000" cy="1561500"/>
          </a:xfrm>
          <a:prstGeom prst="rect">
            <a:avLst/>
          </a:prstGeom>
          <a:gradFill>
            <a:gsLst>
              <a:gs pos="0">
                <a:srgbClr val="000000"/>
              </a:gs>
              <a:gs pos="15000">
                <a:srgbClr val="000000"/>
              </a:gs>
              <a:gs pos="15000">
                <a:srgbClr val="FFD966"/>
              </a:gs>
              <a:gs pos="33000">
                <a:srgbClr val="FFD966"/>
              </a:gs>
              <a:gs pos="33000">
                <a:srgbClr val="000000"/>
              </a:gs>
              <a:gs pos="51000">
                <a:srgbClr val="000000"/>
              </a:gs>
              <a:gs pos="51000">
                <a:srgbClr val="FFD966"/>
              </a:gs>
              <a:gs pos="68000">
                <a:srgbClr val="FFD966"/>
              </a:gs>
              <a:gs pos="68000">
                <a:srgbClr val="000000"/>
              </a:gs>
              <a:gs pos="84000">
                <a:srgbClr val="000000"/>
              </a:gs>
              <a:gs pos="84000">
                <a:srgbClr val="FFD966"/>
              </a:gs>
              <a:gs pos="100000">
                <a:srgbClr val="FFD966"/>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83;p46">
            <a:extLst>
              <a:ext uri="{FF2B5EF4-FFF2-40B4-BE49-F238E27FC236}">
                <a16:creationId xmlns:a16="http://schemas.microsoft.com/office/drawing/2014/main" id="{E644C538-73A7-4D30-AA9E-EDAF78FE57C9}"/>
              </a:ext>
            </a:extLst>
          </p:cNvPr>
          <p:cNvSpPr txBox="1">
            <a:spLocks/>
          </p:cNvSpPr>
          <p:nvPr/>
        </p:nvSpPr>
        <p:spPr>
          <a:xfrm>
            <a:off x="0" y="3556000"/>
            <a:ext cx="9144000"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800"/>
              <a:buFont typeface="Arial"/>
              <a:buNone/>
              <a:defRPr sz="2800" b="1" i="0" u="none" strike="noStrike" cap="none">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lnSpc>
                <a:spcPct val="115000"/>
              </a:lnSpc>
            </a:pPr>
            <a:r>
              <a:rPr lang="pt-BR" sz="1800" dirty="0">
                <a:solidFill>
                  <a:srgbClr val="FFFFFF"/>
                </a:solidFill>
              </a:rPr>
              <a:t>Algoritmos e Fluxogramas</a:t>
            </a:r>
            <a:endParaRPr lang="pt-BR" sz="1200" dirty="0">
              <a:solidFill>
                <a:srgbClr val="FFFFFF"/>
              </a:solidFill>
            </a:endParaRPr>
          </a:p>
        </p:txBody>
      </p:sp>
    </p:spTree>
    <p:extLst>
      <p:ext uri="{BB962C8B-B14F-4D97-AF65-F5344CB8AC3E}">
        <p14:creationId xmlns:p14="http://schemas.microsoft.com/office/powerpoint/2010/main" val="2364719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ctrTitle"/>
          </p:nvPr>
        </p:nvSpPr>
        <p:spPr>
          <a:xfrm>
            <a:off x="137536" y="1010009"/>
            <a:ext cx="4608635" cy="3123482"/>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pt-BR" sz="6000" dirty="0">
                <a:solidFill>
                  <a:srgbClr val="FFFFFF"/>
                </a:solidFill>
                <a:latin typeface="Comfortaa" pitchFamily="2" charset="0"/>
                <a:ea typeface="Montserrat Black"/>
                <a:cs typeface="Montserrat Black"/>
                <a:sym typeface="Montserrat Black"/>
              </a:rPr>
              <a:t>A Lógica e os Fluxos</a:t>
            </a:r>
            <a:endParaRPr sz="6000" dirty="0">
              <a:solidFill>
                <a:srgbClr val="FFFFFF"/>
              </a:solidFill>
              <a:latin typeface="Comfortaa" pitchFamily="2" charset="0"/>
              <a:ea typeface="Montserrat Black"/>
              <a:cs typeface="Montserrat Black"/>
              <a:sym typeface="Montserrat Black"/>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E6B32-0D3D-4F6B-8BF2-5D30B799DBDA}"/>
              </a:ext>
            </a:extLst>
          </p:cNvPr>
          <p:cNvSpPr>
            <a:spLocks noGrp="1"/>
          </p:cNvSpPr>
          <p:nvPr>
            <p:ph type="ctrTitle"/>
          </p:nvPr>
        </p:nvSpPr>
        <p:spPr/>
        <p:txBody>
          <a:bodyPr/>
          <a:lstStyle/>
          <a:p>
            <a:r>
              <a:rPr lang="pt-BR" dirty="0"/>
              <a:t>C#</a:t>
            </a:r>
          </a:p>
        </p:txBody>
      </p:sp>
    </p:spTree>
    <p:extLst>
      <p:ext uri="{BB962C8B-B14F-4D97-AF65-F5344CB8AC3E}">
        <p14:creationId xmlns:p14="http://schemas.microsoft.com/office/powerpoint/2010/main" val="2030070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30AA6-AA27-4D03-B9FC-48F5BF0F27DD}"/>
              </a:ext>
            </a:extLst>
          </p:cNvPr>
          <p:cNvSpPr>
            <a:spLocks noGrp="1"/>
          </p:cNvSpPr>
          <p:nvPr>
            <p:ph type="title"/>
          </p:nvPr>
        </p:nvSpPr>
        <p:spPr/>
        <p:txBody>
          <a:bodyPr/>
          <a:lstStyle/>
          <a:p>
            <a:r>
              <a:rPr lang="pt-BR" dirty="0"/>
              <a:t>Um Pouco de História</a:t>
            </a:r>
          </a:p>
        </p:txBody>
      </p:sp>
      <p:sp>
        <p:nvSpPr>
          <p:cNvPr id="3" name="Text Placeholder 2">
            <a:extLst>
              <a:ext uri="{FF2B5EF4-FFF2-40B4-BE49-F238E27FC236}">
                <a16:creationId xmlns:a16="http://schemas.microsoft.com/office/drawing/2014/main" id="{40378645-9C64-4981-B5E5-B87DD5B15DD9}"/>
              </a:ext>
            </a:extLst>
          </p:cNvPr>
          <p:cNvSpPr>
            <a:spLocks noGrp="1"/>
          </p:cNvSpPr>
          <p:nvPr>
            <p:ph type="body" idx="1"/>
          </p:nvPr>
        </p:nvSpPr>
        <p:spPr/>
        <p:txBody>
          <a:bodyPr/>
          <a:lstStyle/>
          <a:p>
            <a:pPr marL="114300" indent="0">
              <a:buNone/>
            </a:pPr>
            <a:r>
              <a:rPr lang="pt-BR" dirty="0"/>
              <a:t>O C# (C Sharp) é uma linguagem de alto nível, multiparadigma, desenvolvida pela Microsoft como parte da plataforma .NET (Dot NET).</a:t>
            </a:r>
          </a:p>
          <a:p>
            <a:pPr marL="114300" indent="0">
              <a:buNone/>
            </a:pPr>
            <a:endParaRPr lang="pt-BR" dirty="0"/>
          </a:p>
          <a:p>
            <a:pPr marL="114300" indent="0">
              <a:buNone/>
            </a:pPr>
            <a:r>
              <a:rPr lang="pt-BR" dirty="0"/>
              <a:t>O C# tem como principal objetivo de projeto, ser uma linguagem orientada a objetos, de propósito geral, simples e moderna.</a:t>
            </a:r>
          </a:p>
          <a:p>
            <a:pPr marL="114300" indent="0">
              <a:buNone/>
            </a:pPr>
            <a:endParaRPr lang="pt-BR" dirty="0"/>
          </a:p>
          <a:p>
            <a:pPr marL="114300" indent="0">
              <a:buNone/>
            </a:pPr>
            <a:r>
              <a:rPr lang="pt-BR" dirty="0"/>
              <a:t>Com uma sintaxe similar os C/C++, o C# foi planejado para a criação de aplicações multiplataforma locais ou distribuídas.</a:t>
            </a:r>
          </a:p>
        </p:txBody>
      </p:sp>
    </p:spTree>
    <p:extLst>
      <p:ext uri="{BB962C8B-B14F-4D97-AF65-F5344CB8AC3E}">
        <p14:creationId xmlns:p14="http://schemas.microsoft.com/office/powerpoint/2010/main" val="3632568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7C069-2E85-4E25-B0B2-3DCDE480B227}"/>
              </a:ext>
            </a:extLst>
          </p:cNvPr>
          <p:cNvSpPr>
            <a:spLocks noGrp="1"/>
          </p:cNvSpPr>
          <p:nvPr>
            <p:ph type="title"/>
          </p:nvPr>
        </p:nvSpPr>
        <p:spPr/>
        <p:txBody>
          <a:bodyPr/>
          <a:lstStyle/>
          <a:p>
            <a:r>
              <a:rPr lang="pt-BR" dirty="0">
                <a:solidFill>
                  <a:srgbClr val="FFFFFF"/>
                </a:solidFill>
                <a:latin typeface="Montserrat"/>
                <a:ea typeface="Montserrat"/>
                <a:cs typeface="Montserrat"/>
                <a:sym typeface="Montserrat"/>
              </a:rPr>
              <a:t>A Plataforma </a:t>
            </a:r>
            <a:r>
              <a:rPr lang="en" dirty="0">
                <a:solidFill>
                  <a:srgbClr val="FFFFFF"/>
                </a:solidFill>
                <a:latin typeface="Montserrat"/>
                <a:ea typeface="Montserrat"/>
                <a:cs typeface="Montserrat"/>
                <a:sym typeface="Montserrat"/>
              </a:rPr>
              <a:t>.NET</a:t>
            </a:r>
            <a:endParaRPr lang="pt-BR" dirty="0"/>
          </a:p>
        </p:txBody>
      </p:sp>
      <p:sp>
        <p:nvSpPr>
          <p:cNvPr id="5" name="Text Placeholder 4">
            <a:extLst>
              <a:ext uri="{FF2B5EF4-FFF2-40B4-BE49-F238E27FC236}">
                <a16:creationId xmlns:a16="http://schemas.microsoft.com/office/drawing/2014/main" id="{5524D05A-C000-4E5C-8E2C-FDDA47A3C9EE}"/>
              </a:ext>
            </a:extLst>
          </p:cNvPr>
          <p:cNvSpPr>
            <a:spLocks noGrp="1"/>
          </p:cNvSpPr>
          <p:nvPr>
            <p:ph type="body" idx="1"/>
          </p:nvPr>
        </p:nvSpPr>
        <p:spPr>
          <a:xfrm>
            <a:off x="311699" y="2123450"/>
            <a:ext cx="3960000" cy="2700000"/>
          </a:xfrm>
          <a:solidFill>
            <a:srgbClr val="0070C0"/>
          </a:solidFill>
        </p:spPr>
        <p:txBody>
          <a:bodyPr/>
          <a:lstStyle/>
          <a:p>
            <a:pPr marL="139700" indent="0" algn="ctr">
              <a:buNone/>
            </a:pPr>
            <a:r>
              <a:rPr lang="pt-BR" sz="1800" b="1" dirty="0"/>
              <a:t>.NET Framework</a:t>
            </a:r>
          </a:p>
          <a:p>
            <a:pPr marL="139700" indent="0" algn="ctr">
              <a:buNone/>
            </a:pPr>
            <a:endParaRPr lang="pt-BR" sz="1800" dirty="0"/>
          </a:p>
          <a:p>
            <a:pPr marL="139700" indent="0" algn="ctr">
              <a:buNone/>
            </a:pPr>
            <a:r>
              <a:rPr lang="pt-BR" sz="1800" dirty="0"/>
              <a:t>Aplicações Desktop</a:t>
            </a:r>
          </a:p>
          <a:p>
            <a:pPr marL="139700" indent="0" algn="ctr">
              <a:buNone/>
            </a:pPr>
            <a:r>
              <a:rPr lang="pt-BR" sz="1800" dirty="0"/>
              <a:t>Somente Windows</a:t>
            </a:r>
          </a:p>
          <a:p>
            <a:pPr marL="139700" indent="0" algn="ctr">
              <a:buNone/>
            </a:pPr>
            <a:r>
              <a:rPr lang="pt-BR" sz="1800" dirty="0"/>
              <a:t>Código Estável</a:t>
            </a:r>
          </a:p>
          <a:p>
            <a:pPr marL="139700" indent="0" algn="ctr">
              <a:buNone/>
            </a:pPr>
            <a:r>
              <a:rPr lang="pt-BR" sz="1800" dirty="0"/>
              <a:t>Maior suporte a tecnologias</a:t>
            </a:r>
          </a:p>
          <a:p>
            <a:pPr marL="139700" indent="0" algn="ctr">
              <a:buNone/>
            </a:pPr>
            <a:r>
              <a:rPr lang="pt-BR" sz="1800" dirty="0"/>
              <a:t>Código Proprietário</a:t>
            </a:r>
          </a:p>
          <a:p>
            <a:pPr marL="139700" indent="0" algn="ctr">
              <a:buNone/>
            </a:pPr>
            <a:endParaRPr lang="pt-BR" sz="1800" dirty="0"/>
          </a:p>
          <a:p>
            <a:pPr marL="139700" indent="0" algn="ctr">
              <a:buNone/>
            </a:pPr>
            <a:endParaRPr lang="pt-BR" sz="1800" dirty="0"/>
          </a:p>
        </p:txBody>
      </p:sp>
      <p:sp>
        <p:nvSpPr>
          <p:cNvPr id="6" name="Text Placeholder 5">
            <a:extLst>
              <a:ext uri="{FF2B5EF4-FFF2-40B4-BE49-F238E27FC236}">
                <a16:creationId xmlns:a16="http://schemas.microsoft.com/office/drawing/2014/main" id="{C51FC3C5-AD8F-4890-97F2-8BD4861ECAF3}"/>
              </a:ext>
            </a:extLst>
          </p:cNvPr>
          <p:cNvSpPr>
            <a:spLocks noGrp="1"/>
          </p:cNvSpPr>
          <p:nvPr>
            <p:ph type="body" idx="2"/>
          </p:nvPr>
        </p:nvSpPr>
        <p:spPr>
          <a:xfrm>
            <a:off x="4928818" y="2123450"/>
            <a:ext cx="3960000" cy="2700000"/>
          </a:xfrm>
          <a:solidFill>
            <a:schemeClr val="accent3"/>
          </a:solidFill>
        </p:spPr>
        <p:txBody>
          <a:bodyPr/>
          <a:lstStyle/>
          <a:p>
            <a:pPr marL="139700" indent="0" algn="ctr">
              <a:buNone/>
            </a:pPr>
            <a:r>
              <a:rPr lang="pt-BR" sz="1800" b="1" dirty="0"/>
              <a:t>.NET Core</a:t>
            </a:r>
          </a:p>
          <a:p>
            <a:pPr marL="139700" indent="0" algn="ctr">
              <a:buNone/>
            </a:pPr>
            <a:endParaRPr lang="pt-BR" sz="1800" dirty="0"/>
          </a:p>
          <a:p>
            <a:pPr marL="139700" indent="0" algn="ctr">
              <a:buNone/>
            </a:pPr>
            <a:r>
              <a:rPr lang="pt-BR" sz="1800" dirty="0"/>
              <a:t>Aplicações Console</a:t>
            </a:r>
          </a:p>
          <a:p>
            <a:pPr marL="139700" indent="0" algn="ctr">
              <a:buNone/>
            </a:pPr>
            <a:r>
              <a:rPr lang="pt-BR" sz="1800" dirty="0"/>
              <a:t>Multiplataforma</a:t>
            </a:r>
          </a:p>
          <a:p>
            <a:pPr marL="139700" indent="0" algn="ctr">
              <a:buNone/>
            </a:pPr>
            <a:r>
              <a:rPr lang="pt-BR" sz="1800" dirty="0"/>
              <a:t>Em desenvolvimento</a:t>
            </a:r>
          </a:p>
          <a:p>
            <a:pPr marL="139700" indent="0" algn="ctr">
              <a:buNone/>
            </a:pPr>
            <a:r>
              <a:rPr lang="pt-BR" sz="1800" dirty="0"/>
              <a:t>Suporte parcial as tecnologias</a:t>
            </a:r>
          </a:p>
          <a:p>
            <a:pPr marL="139700" indent="0" algn="ctr">
              <a:buNone/>
            </a:pPr>
            <a:r>
              <a:rPr lang="pt-BR" sz="1800" dirty="0"/>
              <a:t>Open </a:t>
            </a:r>
            <a:r>
              <a:rPr lang="pt-BR" sz="1800" dirty="0" err="1"/>
              <a:t>Source</a:t>
            </a:r>
            <a:endParaRPr lang="pt-BR" sz="1800" dirty="0"/>
          </a:p>
          <a:p>
            <a:pPr marL="139700" indent="0" algn="ctr">
              <a:buNone/>
            </a:pPr>
            <a:endParaRPr lang="pt-BR" sz="1800" dirty="0"/>
          </a:p>
        </p:txBody>
      </p:sp>
      <p:sp>
        <p:nvSpPr>
          <p:cNvPr id="7" name="Rectangle 6">
            <a:extLst>
              <a:ext uri="{FF2B5EF4-FFF2-40B4-BE49-F238E27FC236}">
                <a16:creationId xmlns:a16="http://schemas.microsoft.com/office/drawing/2014/main" id="{FB9AAD67-D8F6-40E2-9A75-A011CF6FB506}"/>
              </a:ext>
            </a:extLst>
          </p:cNvPr>
          <p:cNvSpPr/>
          <p:nvPr/>
        </p:nvSpPr>
        <p:spPr>
          <a:xfrm>
            <a:off x="311699" y="1017725"/>
            <a:ext cx="8577119" cy="738664"/>
          </a:xfrm>
          <a:prstGeom prst="rect">
            <a:avLst/>
          </a:prstGeom>
        </p:spPr>
        <p:txBody>
          <a:bodyPr wrap="square">
            <a:spAutoFit/>
          </a:bodyPr>
          <a:lstStyle/>
          <a:p>
            <a:r>
              <a:rPr lang="pt-BR" dirty="0">
                <a:solidFill>
                  <a:schemeClr val="bg1"/>
                </a:solidFill>
                <a:latin typeface="+mn-lt"/>
              </a:rPr>
              <a:t>.NET é uma plataforma de desenvolvimento de aplicações, gratuita e open-</a:t>
            </a:r>
            <a:r>
              <a:rPr lang="pt-BR" dirty="0" err="1">
                <a:solidFill>
                  <a:schemeClr val="bg1"/>
                </a:solidFill>
                <a:latin typeface="+mn-lt"/>
              </a:rPr>
              <a:t>source</a:t>
            </a:r>
            <a:r>
              <a:rPr lang="pt-BR" dirty="0">
                <a:solidFill>
                  <a:schemeClr val="bg1"/>
                </a:solidFill>
                <a:latin typeface="+mn-lt"/>
              </a:rPr>
              <a:t> que permite o uso de diversas linguagens, editores e bibliotecas para o desenvolvimento para web, mobile, desktop, jogos e IOT.</a:t>
            </a:r>
          </a:p>
        </p:txBody>
      </p:sp>
      <p:grpSp>
        <p:nvGrpSpPr>
          <p:cNvPr id="11" name="Group 10">
            <a:extLst>
              <a:ext uri="{FF2B5EF4-FFF2-40B4-BE49-F238E27FC236}">
                <a16:creationId xmlns:a16="http://schemas.microsoft.com/office/drawing/2014/main" id="{ACCCED2C-1A2A-412E-A181-CEABA2BE84C8}"/>
              </a:ext>
            </a:extLst>
          </p:cNvPr>
          <p:cNvGrpSpPr/>
          <p:nvPr/>
        </p:nvGrpSpPr>
        <p:grpSpPr>
          <a:xfrm>
            <a:off x="3921150" y="2669125"/>
            <a:ext cx="1301700" cy="1301700"/>
            <a:chOff x="3921150" y="2669125"/>
            <a:chExt cx="1301700" cy="1301700"/>
          </a:xfrm>
        </p:grpSpPr>
        <p:sp>
          <p:nvSpPr>
            <p:cNvPr id="9" name="Google Shape;134;p23">
              <a:extLst>
                <a:ext uri="{FF2B5EF4-FFF2-40B4-BE49-F238E27FC236}">
                  <a16:creationId xmlns:a16="http://schemas.microsoft.com/office/drawing/2014/main" id="{C3DFA803-7C26-4885-AF50-B426AA8AE9DA}"/>
                </a:ext>
              </a:extLst>
            </p:cNvPr>
            <p:cNvSpPr/>
            <p:nvPr/>
          </p:nvSpPr>
          <p:spPr>
            <a:xfrm>
              <a:off x="3921150" y="2669125"/>
              <a:ext cx="1301700" cy="13017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5;p23">
              <a:extLst>
                <a:ext uri="{FF2B5EF4-FFF2-40B4-BE49-F238E27FC236}">
                  <a16:creationId xmlns:a16="http://schemas.microsoft.com/office/drawing/2014/main" id="{D302D3C4-D246-4223-8F7F-511807305149}"/>
                </a:ext>
              </a:extLst>
            </p:cNvPr>
            <p:cNvSpPr txBox="1"/>
            <p:nvPr/>
          </p:nvSpPr>
          <p:spPr>
            <a:xfrm>
              <a:off x="4120800" y="2956825"/>
              <a:ext cx="902400" cy="72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4E1887"/>
                  </a:solidFill>
                </a:rPr>
                <a:t>VS</a:t>
              </a:r>
              <a:endParaRPr sz="3600" b="1" dirty="0">
                <a:solidFill>
                  <a:srgbClr val="4E1887"/>
                </a:solidFill>
              </a:endParaRPr>
            </a:p>
          </p:txBody>
        </p:sp>
      </p:grpSp>
    </p:spTree>
    <p:extLst>
      <p:ext uri="{BB962C8B-B14F-4D97-AF65-F5344CB8AC3E}">
        <p14:creationId xmlns:p14="http://schemas.microsoft.com/office/powerpoint/2010/main" val="4938506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0E625-97F3-4AF6-92F4-8FFEBBF519B3}"/>
              </a:ext>
            </a:extLst>
          </p:cNvPr>
          <p:cNvSpPr>
            <a:spLocks noGrp="1"/>
          </p:cNvSpPr>
          <p:nvPr>
            <p:ph type="title"/>
          </p:nvPr>
        </p:nvSpPr>
        <p:spPr/>
        <p:txBody>
          <a:bodyPr/>
          <a:lstStyle/>
          <a:p>
            <a:r>
              <a:rPr lang="pt-BR" dirty="0"/>
              <a:t>Visual Studio</a:t>
            </a:r>
          </a:p>
        </p:txBody>
      </p:sp>
      <p:sp>
        <p:nvSpPr>
          <p:cNvPr id="3" name="Text Placeholder 2">
            <a:extLst>
              <a:ext uri="{FF2B5EF4-FFF2-40B4-BE49-F238E27FC236}">
                <a16:creationId xmlns:a16="http://schemas.microsoft.com/office/drawing/2014/main" id="{92F29742-BB86-481E-B36B-DD174E0493FD}"/>
              </a:ext>
            </a:extLst>
          </p:cNvPr>
          <p:cNvSpPr>
            <a:spLocks noGrp="1"/>
          </p:cNvSpPr>
          <p:nvPr>
            <p:ph type="body" idx="1"/>
          </p:nvPr>
        </p:nvSpPr>
        <p:spPr>
          <a:xfrm>
            <a:off x="311700" y="1028901"/>
            <a:ext cx="3999900" cy="3680750"/>
          </a:xfrm>
          <a:solidFill>
            <a:schemeClr val="accent6">
              <a:lumMod val="75000"/>
            </a:schemeClr>
          </a:solidFill>
        </p:spPr>
        <p:txBody>
          <a:bodyPr rIns="432000"/>
          <a:lstStyle/>
          <a:p>
            <a:pPr marL="139700" indent="0">
              <a:buNone/>
            </a:pPr>
            <a:r>
              <a:rPr lang="pt-BR" sz="1600" b="1" dirty="0"/>
              <a:t>Microsoft Visual Studio 2019</a:t>
            </a:r>
          </a:p>
          <a:p>
            <a:pPr marL="139700" indent="0">
              <a:buNone/>
            </a:pPr>
            <a:endParaRPr lang="pt-BR" sz="1600" dirty="0"/>
          </a:p>
          <a:p>
            <a:pPr marL="139700" indent="0">
              <a:buNone/>
            </a:pPr>
            <a:r>
              <a:rPr lang="pt-BR" dirty="0"/>
              <a:t>Ambiente de desenvolvimento integrado (IDE) dedicado ao .NET Framework, com suporte a diversas linguagens de programação como o Visual Basic (VB), C, C++, C# (C Sharp) e F# (F Sharp), permitindo o desenvolvimento de uma grande variedade de aplicações como websites, aplicativos web, serviços web e aplicativos móveis.</a:t>
            </a:r>
          </a:p>
          <a:p>
            <a:pPr marL="139700" indent="0">
              <a:buNone/>
            </a:pPr>
            <a:endParaRPr lang="pt-BR" sz="1600" dirty="0"/>
          </a:p>
        </p:txBody>
      </p:sp>
      <p:sp>
        <p:nvSpPr>
          <p:cNvPr id="4" name="Text Placeholder 3">
            <a:extLst>
              <a:ext uri="{FF2B5EF4-FFF2-40B4-BE49-F238E27FC236}">
                <a16:creationId xmlns:a16="http://schemas.microsoft.com/office/drawing/2014/main" id="{7B1B178D-6521-4384-BE28-E3BB09F2579F}"/>
              </a:ext>
            </a:extLst>
          </p:cNvPr>
          <p:cNvSpPr>
            <a:spLocks noGrp="1"/>
          </p:cNvSpPr>
          <p:nvPr>
            <p:ph type="body" idx="2"/>
          </p:nvPr>
        </p:nvSpPr>
        <p:spPr>
          <a:xfrm>
            <a:off x="4832400" y="1028901"/>
            <a:ext cx="3999900" cy="3680750"/>
          </a:xfrm>
          <a:solidFill>
            <a:schemeClr val="accent3">
              <a:lumMod val="60000"/>
              <a:lumOff val="40000"/>
            </a:schemeClr>
          </a:solidFill>
        </p:spPr>
        <p:txBody>
          <a:bodyPr lIns="360000"/>
          <a:lstStyle/>
          <a:p>
            <a:pPr marL="139700" indent="0">
              <a:buNone/>
            </a:pPr>
            <a:r>
              <a:rPr lang="pt-BR" sz="1600" b="1" dirty="0"/>
              <a:t>Microsoft Visual Studio </a:t>
            </a:r>
            <a:r>
              <a:rPr lang="pt-BR" sz="1600" b="1" dirty="0" err="1"/>
              <a:t>Code</a:t>
            </a:r>
            <a:endParaRPr lang="pt-BR" sz="1600" b="1" dirty="0"/>
          </a:p>
          <a:p>
            <a:pPr marL="139700" indent="0">
              <a:buNone/>
            </a:pPr>
            <a:endParaRPr lang="pt-BR" sz="1600" dirty="0"/>
          </a:p>
          <a:p>
            <a:pPr marL="139700" indent="0">
              <a:buNone/>
            </a:pPr>
            <a:r>
              <a:rPr lang="pt-BR" dirty="0"/>
              <a:t>Editor de código fonte leve mas poderoso, multiplataforma e com suporte a diversas linguagens de programação como </a:t>
            </a:r>
            <a:r>
              <a:rPr lang="pt-BR" dirty="0" err="1"/>
              <a:t>JavaScript</a:t>
            </a:r>
            <a:r>
              <a:rPr lang="pt-BR" dirty="0"/>
              <a:t>, </a:t>
            </a:r>
            <a:r>
              <a:rPr lang="pt-BR" dirty="0" err="1"/>
              <a:t>TypeScript</a:t>
            </a:r>
            <a:r>
              <a:rPr lang="pt-BR" dirty="0"/>
              <a:t>, Node.JS, </a:t>
            </a:r>
            <a:r>
              <a:rPr lang="en-US" dirty="0"/>
              <a:t>C++, C#, Java, Python, PHP, Go, </a:t>
            </a:r>
            <a:r>
              <a:rPr lang="en-US" dirty="0" err="1"/>
              <a:t>etc</a:t>
            </a:r>
            <a:r>
              <a:rPr lang="en-US" dirty="0"/>
              <a:t>…</a:t>
            </a:r>
            <a:endParaRPr lang="pt-BR" dirty="0"/>
          </a:p>
        </p:txBody>
      </p:sp>
      <p:grpSp>
        <p:nvGrpSpPr>
          <p:cNvPr id="7" name="Group 6">
            <a:extLst>
              <a:ext uri="{FF2B5EF4-FFF2-40B4-BE49-F238E27FC236}">
                <a16:creationId xmlns:a16="http://schemas.microsoft.com/office/drawing/2014/main" id="{6919AB33-376D-49A1-B3BD-220317D11072}"/>
              </a:ext>
            </a:extLst>
          </p:cNvPr>
          <p:cNvGrpSpPr/>
          <p:nvPr/>
        </p:nvGrpSpPr>
        <p:grpSpPr>
          <a:xfrm>
            <a:off x="3921150" y="2218426"/>
            <a:ext cx="1301700" cy="1301700"/>
            <a:chOff x="3921150" y="2669125"/>
            <a:chExt cx="1301700" cy="1301700"/>
          </a:xfrm>
        </p:grpSpPr>
        <p:sp>
          <p:nvSpPr>
            <p:cNvPr id="8" name="Google Shape;134;p23">
              <a:extLst>
                <a:ext uri="{FF2B5EF4-FFF2-40B4-BE49-F238E27FC236}">
                  <a16:creationId xmlns:a16="http://schemas.microsoft.com/office/drawing/2014/main" id="{F28F6026-0098-4359-90F9-4BCEEE5E9CCB}"/>
                </a:ext>
              </a:extLst>
            </p:cNvPr>
            <p:cNvSpPr/>
            <p:nvPr/>
          </p:nvSpPr>
          <p:spPr>
            <a:xfrm>
              <a:off x="3921150" y="2669125"/>
              <a:ext cx="1301700" cy="13017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5;p23">
              <a:extLst>
                <a:ext uri="{FF2B5EF4-FFF2-40B4-BE49-F238E27FC236}">
                  <a16:creationId xmlns:a16="http://schemas.microsoft.com/office/drawing/2014/main" id="{316D662F-04EA-4531-9662-E547974CB726}"/>
                </a:ext>
              </a:extLst>
            </p:cNvPr>
            <p:cNvSpPr txBox="1"/>
            <p:nvPr/>
          </p:nvSpPr>
          <p:spPr>
            <a:xfrm>
              <a:off x="4120800" y="2956825"/>
              <a:ext cx="902400" cy="72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4E1887"/>
                  </a:solidFill>
                </a:rPr>
                <a:t>VS</a:t>
              </a:r>
              <a:endParaRPr sz="3600" b="1" dirty="0">
                <a:solidFill>
                  <a:srgbClr val="4E1887"/>
                </a:solidFill>
              </a:endParaRPr>
            </a:p>
          </p:txBody>
        </p:sp>
      </p:grpSp>
    </p:spTree>
    <p:extLst>
      <p:ext uri="{BB962C8B-B14F-4D97-AF65-F5344CB8AC3E}">
        <p14:creationId xmlns:p14="http://schemas.microsoft.com/office/powerpoint/2010/main" val="2562894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3CD454-716E-4CAB-810E-57D5B22430E2}"/>
              </a:ext>
            </a:extLst>
          </p:cNvPr>
          <p:cNvSpPr>
            <a:spLocks noGrp="1"/>
          </p:cNvSpPr>
          <p:nvPr>
            <p:ph type="ctrTitle"/>
          </p:nvPr>
        </p:nvSpPr>
        <p:spPr/>
        <p:txBody>
          <a:bodyPr/>
          <a:lstStyle/>
          <a:p>
            <a:r>
              <a:rPr lang="pt-BR" dirty="0" err="1"/>
              <a:t>Hello</a:t>
            </a:r>
            <a:r>
              <a:rPr lang="pt-BR" dirty="0"/>
              <a:t> World!</a:t>
            </a:r>
          </a:p>
        </p:txBody>
      </p:sp>
    </p:spTree>
    <p:extLst>
      <p:ext uri="{BB962C8B-B14F-4D97-AF65-F5344CB8AC3E}">
        <p14:creationId xmlns:p14="http://schemas.microsoft.com/office/powerpoint/2010/main" val="13014899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A23FD-DB43-4C8F-BF51-9CBCF35DD898}"/>
              </a:ext>
            </a:extLst>
          </p:cNvPr>
          <p:cNvSpPr>
            <a:spLocks noGrp="1"/>
          </p:cNvSpPr>
          <p:nvPr>
            <p:ph type="title"/>
          </p:nvPr>
        </p:nvSpPr>
        <p:spPr/>
        <p:txBody>
          <a:bodyPr/>
          <a:lstStyle/>
          <a:p>
            <a:r>
              <a:rPr lang="pt-BR" dirty="0"/>
              <a:t>E Antes Havia o </a:t>
            </a:r>
            <a:r>
              <a:rPr lang="pt-BR" dirty="0" err="1"/>
              <a:t>Void</a:t>
            </a:r>
            <a:r>
              <a:rPr lang="pt-BR" dirty="0"/>
              <a:t> !</a:t>
            </a:r>
          </a:p>
        </p:txBody>
      </p:sp>
      <p:pic>
        <p:nvPicPr>
          <p:cNvPr id="4" name="Picture 3">
            <a:extLst>
              <a:ext uri="{FF2B5EF4-FFF2-40B4-BE49-F238E27FC236}">
                <a16:creationId xmlns:a16="http://schemas.microsoft.com/office/drawing/2014/main" id="{A1E16278-EDB4-4EBC-9014-C84F33D9A855}"/>
              </a:ext>
            </a:extLst>
          </p:cNvPr>
          <p:cNvPicPr>
            <a:picLocks noChangeAspect="1"/>
          </p:cNvPicPr>
          <p:nvPr/>
        </p:nvPicPr>
        <p:blipFill>
          <a:blip r:embed="rId2"/>
          <a:stretch>
            <a:fillRect/>
          </a:stretch>
        </p:blipFill>
        <p:spPr>
          <a:xfrm>
            <a:off x="311700" y="1078975"/>
            <a:ext cx="5257800" cy="3619500"/>
          </a:xfrm>
          <a:prstGeom prst="rect">
            <a:avLst/>
          </a:prstGeom>
        </p:spPr>
      </p:pic>
      <p:sp>
        <p:nvSpPr>
          <p:cNvPr id="5" name="TextBox 4">
            <a:extLst>
              <a:ext uri="{FF2B5EF4-FFF2-40B4-BE49-F238E27FC236}">
                <a16:creationId xmlns:a16="http://schemas.microsoft.com/office/drawing/2014/main" id="{EAFD5E4A-1DCC-4249-89E9-F6CAD8E54AA2}"/>
              </a:ext>
            </a:extLst>
          </p:cNvPr>
          <p:cNvSpPr txBox="1"/>
          <p:nvPr/>
        </p:nvSpPr>
        <p:spPr>
          <a:xfrm>
            <a:off x="5733143" y="1602254"/>
            <a:ext cx="3099157" cy="1938992"/>
          </a:xfrm>
          <a:prstGeom prst="rect">
            <a:avLst/>
          </a:prstGeom>
          <a:noFill/>
        </p:spPr>
        <p:txBody>
          <a:bodyPr wrap="square" rtlCol="0">
            <a:spAutoFit/>
          </a:bodyPr>
          <a:lstStyle/>
          <a:p>
            <a:r>
              <a:rPr lang="pt-BR" sz="2000" dirty="0">
                <a:solidFill>
                  <a:schemeClr val="bg1"/>
                </a:solidFill>
                <a:latin typeface="+mn-lt"/>
              </a:rPr>
              <a:t>Para essa primeira etapa do nosso curso vamos utilizar o Visual Studio </a:t>
            </a:r>
            <a:r>
              <a:rPr lang="pt-BR" sz="2000" dirty="0" err="1">
                <a:solidFill>
                  <a:schemeClr val="bg1"/>
                </a:solidFill>
                <a:latin typeface="+mn-lt"/>
              </a:rPr>
              <a:t>Code</a:t>
            </a:r>
            <a:r>
              <a:rPr lang="pt-BR" sz="2000" dirty="0">
                <a:solidFill>
                  <a:schemeClr val="bg1"/>
                </a:solidFill>
                <a:latin typeface="+mn-lt"/>
              </a:rPr>
              <a:t> para criar e manipular os nossos programas.</a:t>
            </a:r>
          </a:p>
        </p:txBody>
      </p:sp>
    </p:spTree>
    <p:extLst>
      <p:ext uri="{BB962C8B-B14F-4D97-AF65-F5344CB8AC3E}">
        <p14:creationId xmlns:p14="http://schemas.microsoft.com/office/powerpoint/2010/main" val="430217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D0665-3BD8-4DC5-940E-93D2A792702A}"/>
              </a:ext>
            </a:extLst>
          </p:cNvPr>
          <p:cNvSpPr>
            <a:spLocks noGrp="1"/>
          </p:cNvSpPr>
          <p:nvPr>
            <p:ph type="title"/>
          </p:nvPr>
        </p:nvSpPr>
        <p:spPr/>
        <p:txBody>
          <a:bodyPr/>
          <a:lstStyle/>
          <a:p>
            <a:r>
              <a:rPr lang="pt-BR" dirty="0"/>
              <a:t>Fiat Lux!</a:t>
            </a:r>
          </a:p>
        </p:txBody>
      </p:sp>
      <p:sp>
        <p:nvSpPr>
          <p:cNvPr id="3" name="Text Placeholder 2">
            <a:extLst>
              <a:ext uri="{FF2B5EF4-FFF2-40B4-BE49-F238E27FC236}">
                <a16:creationId xmlns:a16="http://schemas.microsoft.com/office/drawing/2014/main" id="{8C103477-9C4D-4A28-9D96-056FE599BC4D}"/>
              </a:ext>
            </a:extLst>
          </p:cNvPr>
          <p:cNvSpPr>
            <a:spLocks noGrp="1"/>
          </p:cNvSpPr>
          <p:nvPr>
            <p:ph type="body" idx="1"/>
          </p:nvPr>
        </p:nvSpPr>
        <p:spPr>
          <a:xfrm>
            <a:off x="311700" y="1757915"/>
            <a:ext cx="3999900" cy="2810959"/>
          </a:xfrm>
        </p:spPr>
        <p:txBody>
          <a:bodyPr/>
          <a:lstStyle/>
          <a:p>
            <a:pPr marL="139700" indent="0">
              <a:buClr>
                <a:schemeClr val="bg1"/>
              </a:buClr>
              <a:buNone/>
            </a:pPr>
            <a:r>
              <a:rPr lang="pt-BR" dirty="0"/>
              <a:t>Abrir o VS </a:t>
            </a:r>
            <a:r>
              <a:rPr lang="pt-BR" dirty="0" err="1"/>
              <a:t>Code</a:t>
            </a:r>
            <a:r>
              <a:rPr lang="pt-BR" dirty="0"/>
              <a:t> e selecionar o diretório de projetos.</a:t>
            </a:r>
          </a:p>
          <a:p>
            <a:pPr marL="482600" indent="-342900">
              <a:buClr>
                <a:schemeClr val="bg1"/>
              </a:buClr>
              <a:buFont typeface="+mj-lt"/>
              <a:buAutoNum type="arabicPeriod"/>
            </a:pPr>
            <a:r>
              <a:rPr lang="pt-BR" dirty="0"/>
              <a:t>Clique em File &gt; Open Folder.</a:t>
            </a:r>
          </a:p>
          <a:p>
            <a:pPr marL="482600" indent="-342900">
              <a:buClr>
                <a:schemeClr val="bg1"/>
              </a:buClr>
              <a:buFont typeface="+mj-lt"/>
              <a:buAutoNum type="arabicPeriod"/>
            </a:pPr>
            <a:r>
              <a:rPr lang="pt-BR" dirty="0"/>
              <a:t>Selecione a pasta desejada.</a:t>
            </a:r>
          </a:p>
          <a:p>
            <a:pPr marL="482600" indent="-342900">
              <a:buClr>
                <a:schemeClr val="bg1"/>
              </a:buClr>
              <a:buFont typeface="+mj-lt"/>
              <a:buAutoNum type="arabicPeriod"/>
            </a:pPr>
            <a:r>
              <a:rPr lang="pt-BR" dirty="0"/>
              <a:t>Clique em </a:t>
            </a:r>
            <a:r>
              <a:rPr lang="pt-BR" dirty="0" err="1"/>
              <a:t>Select</a:t>
            </a:r>
            <a:r>
              <a:rPr lang="pt-BR" dirty="0"/>
              <a:t> Folder.</a:t>
            </a:r>
          </a:p>
          <a:p>
            <a:pPr marL="139700" indent="0">
              <a:buNone/>
            </a:pPr>
            <a:endParaRPr lang="pt-BR" dirty="0"/>
          </a:p>
          <a:p>
            <a:pPr marL="139700" indent="0">
              <a:buNone/>
            </a:pPr>
            <a:r>
              <a:rPr lang="pt-BR" dirty="0"/>
              <a:t>Criar uma nova aplicação console.</a:t>
            </a:r>
          </a:p>
          <a:p>
            <a:pPr marL="482600" indent="-342900">
              <a:buClr>
                <a:schemeClr val="bg1"/>
              </a:buClr>
              <a:buFont typeface="+mj-lt"/>
              <a:buAutoNum type="arabicPeriod"/>
            </a:pPr>
            <a:r>
              <a:rPr lang="pt-BR" dirty="0"/>
              <a:t>Clique em </a:t>
            </a:r>
            <a:r>
              <a:rPr lang="pt-BR" dirty="0" err="1"/>
              <a:t>View</a:t>
            </a:r>
            <a:r>
              <a:rPr lang="pt-BR" dirty="0"/>
              <a:t> &gt; Terminal</a:t>
            </a:r>
          </a:p>
          <a:p>
            <a:pPr marL="482600" indent="-342900">
              <a:buClr>
                <a:schemeClr val="bg1"/>
              </a:buClr>
              <a:buFont typeface="+mj-lt"/>
              <a:buAutoNum type="arabicPeriod"/>
            </a:pPr>
            <a:r>
              <a:rPr lang="pt-BR" dirty="0"/>
              <a:t>Selecione o </a:t>
            </a:r>
            <a:r>
              <a:rPr lang="pt-BR" dirty="0" err="1"/>
              <a:t>prompt</a:t>
            </a:r>
            <a:r>
              <a:rPr lang="pt-BR" dirty="0"/>
              <a:t> e digite</a:t>
            </a:r>
          </a:p>
          <a:p>
            <a:pPr marL="482600" indent="-342900">
              <a:buClr>
                <a:schemeClr val="bg1"/>
              </a:buClr>
              <a:buFont typeface="+mj-lt"/>
              <a:buAutoNum type="arabicPeriod"/>
            </a:pPr>
            <a:r>
              <a:rPr lang="en-US" dirty="0"/>
              <a:t>dotnet new console -o HelloWorld</a:t>
            </a:r>
          </a:p>
          <a:p>
            <a:endParaRPr lang="pt-BR" dirty="0"/>
          </a:p>
        </p:txBody>
      </p:sp>
      <p:sp>
        <p:nvSpPr>
          <p:cNvPr id="5" name="Rectangle 4">
            <a:extLst>
              <a:ext uri="{FF2B5EF4-FFF2-40B4-BE49-F238E27FC236}">
                <a16:creationId xmlns:a16="http://schemas.microsoft.com/office/drawing/2014/main" id="{18CF57CB-49F2-4252-9BC1-6D7F59E97ED0}"/>
              </a:ext>
            </a:extLst>
          </p:cNvPr>
          <p:cNvSpPr/>
          <p:nvPr/>
        </p:nvSpPr>
        <p:spPr>
          <a:xfrm>
            <a:off x="311699" y="1017725"/>
            <a:ext cx="8520599" cy="584775"/>
          </a:xfrm>
          <a:prstGeom prst="rect">
            <a:avLst/>
          </a:prstGeom>
        </p:spPr>
        <p:txBody>
          <a:bodyPr wrap="square">
            <a:spAutoFit/>
          </a:bodyPr>
          <a:lstStyle/>
          <a:p>
            <a:r>
              <a:rPr lang="pt-BR" sz="1600" dirty="0">
                <a:solidFill>
                  <a:schemeClr val="bg1"/>
                </a:solidFill>
                <a:latin typeface="+mn-lt"/>
              </a:rPr>
              <a:t>Antes de começarmos com o C# vamos aprender como se cria uma nova aplicação com o VS </a:t>
            </a:r>
            <a:r>
              <a:rPr lang="pt-BR" sz="1600" dirty="0" err="1">
                <a:solidFill>
                  <a:schemeClr val="bg1"/>
                </a:solidFill>
                <a:latin typeface="+mn-lt"/>
              </a:rPr>
              <a:t>Code</a:t>
            </a:r>
            <a:r>
              <a:rPr lang="pt-BR" sz="1600" dirty="0">
                <a:solidFill>
                  <a:schemeClr val="bg1"/>
                </a:solidFill>
                <a:latin typeface="+mn-lt"/>
              </a:rPr>
              <a:t>.</a:t>
            </a:r>
          </a:p>
        </p:txBody>
      </p:sp>
      <p:pic>
        <p:nvPicPr>
          <p:cNvPr id="7" name="Picture 6">
            <a:extLst>
              <a:ext uri="{FF2B5EF4-FFF2-40B4-BE49-F238E27FC236}">
                <a16:creationId xmlns:a16="http://schemas.microsoft.com/office/drawing/2014/main" id="{99922FDE-B74C-4822-947C-0CE1AA0BBD0A}"/>
              </a:ext>
            </a:extLst>
          </p:cNvPr>
          <p:cNvPicPr>
            <a:picLocks noChangeAspect="1"/>
          </p:cNvPicPr>
          <p:nvPr/>
        </p:nvPicPr>
        <p:blipFill>
          <a:blip r:embed="rId2"/>
          <a:stretch>
            <a:fillRect/>
          </a:stretch>
        </p:blipFill>
        <p:spPr>
          <a:xfrm>
            <a:off x="4571998" y="1903058"/>
            <a:ext cx="4429125" cy="1728788"/>
          </a:xfrm>
          <a:prstGeom prst="rect">
            <a:avLst/>
          </a:prstGeom>
        </p:spPr>
      </p:pic>
    </p:spTree>
    <p:extLst>
      <p:ext uri="{BB962C8B-B14F-4D97-AF65-F5344CB8AC3E}">
        <p14:creationId xmlns:p14="http://schemas.microsoft.com/office/powerpoint/2010/main" val="28342193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388AF-225B-4AA3-8B72-092F9FAA94F4}"/>
              </a:ext>
            </a:extLst>
          </p:cNvPr>
          <p:cNvSpPr>
            <a:spLocks noGrp="1"/>
          </p:cNvSpPr>
          <p:nvPr>
            <p:ph type="title"/>
          </p:nvPr>
        </p:nvSpPr>
        <p:spPr/>
        <p:txBody>
          <a:bodyPr/>
          <a:lstStyle/>
          <a:p>
            <a:r>
              <a:rPr lang="pt-BR" dirty="0"/>
              <a:t>E Criou-se o </a:t>
            </a:r>
            <a:r>
              <a:rPr lang="pt-BR" dirty="0" err="1"/>
              <a:t>Main</a:t>
            </a:r>
            <a:r>
              <a:rPr lang="pt-BR" dirty="0"/>
              <a:t>(</a:t>
            </a:r>
            <a:r>
              <a:rPr lang="pt-BR" dirty="0" err="1"/>
              <a:t>string</a:t>
            </a:r>
            <a:r>
              <a:rPr lang="pt-BR" dirty="0"/>
              <a:t>[] </a:t>
            </a:r>
            <a:r>
              <a:rPr lang="pt-BR" dirty="0" err="1"/>
              <a:t>args</a:t>
            </a:r>
            <a:r>
              <a:rPr lang="pt-BR" dirty="0"/>
              <a:t>) ...</a:t>
            </a:r>
          </a:p>
        </p:txBody>
      </p:sp>
      <p:pic>
        <p:nvPicPr>
          <p:cNvPr id="5" name="Picture 4">
            <a:extLst>
              <a:ext uri="{FF2B5EF4-FFF2-40B4-BE49-F238E27FC236}">
                <a16:creationId xmlns:a16="http://schemas.microsoft.com/office/drawing/2014/main" id="{ED85BE33-B950-4136-98D0-1DEA7CE4617F}"/>
              </a:ext>
            </a:extLst>
          </p:cNvPr>
          <p:cNvPicPr>
            <a:picLocks noChangeAspect="1"/>
          </p:cNvPicPr>
          <p:nvPr/>
        </p:nvPicPr>
        <p:blipFill>
          <a:blip r:embed="rId2"/>
          <a:stretch>
            <a:fillRect/>
          </a:stretch>
        </p:blipFill>
        <p:spPr>
          <a:xfrm>
            <a:off x="3574500" y="1078975"/>
            <a:ext cx="5257800" cy="3619500"/>
          </a:xfrm>
          <a:prstGeom prst="rect">
            <a:avLst/>
          </a:prstGeom>
        </p:spPr>
      </p:pic>
      <p:sp>
        <p:nvSpPr>
          <p:cNvPr id="6" name="TextBox 5">
            <a:extLst>
              <a:ext uri="{FF2B5EF4-FFF2-40B4-BE49-F238E27FC236}">
                <a16:creationId xmlns:a16="http://schemas.microsoft.com/office/drawing/2014/main" id="{C422444E-91DA-4D1E-88C4-0A878C4B739E}"/>
              </a:ext>
            </a:extLst>
          </p:cNvPr>
          <p:cNvSpPr txBox="1"/>
          <p:nvPr/>
        </p:nvSpPr>
        <p:spPr>
          <a:xfrm>
            <a:off x="311700" y="1919229"/>
            <a:ext cx="3099157" cy="1938992"/>
          </a:xfrm>
          <a:prstGeom prst="rect">
            <a:avLst/>
          </a:prstGeom>
          <a:noFill/>
        </p:spPr>
        <p:txBody>
          <a:bodyPr wrap="square" rtlCol="0">
            <a:spAutoFit/>
          </a:bodyPr>
          <a:lstStyle/>
          <a:p>
            <a:r>
              <a:rPr lang="pt-BR" sz="2000" dirty="0">
                <a:solidFill>
                  <a:schemeClr val="bg1"/>
                </a:solidFill>
                <a:latin typeface="+mn-lt"/>
              </a:rPr>
              <a:t>Ao fim do processo, teremos um projeto criado para a nossa aplicação. Usaremos esse espaço para criar o nosso código.</a:t>
            </a:r>
          </a:p>
        </p:txBody>
      </p:sp>
    </p:spTree>
    <p:extLst>
      <p:ext uri="{BB962C8B-B14F-4D97-AF65-F5344CB8AC3E}">
        <p14:creationId xmlns:p14="http://schemas.microsoft.com/office/powerpoint/2010/main" val="24090499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7884C-8FA4-4BE1-866E-0D7F521A5B10}"/>
              </a:ext>
            </a:extLst>
          </p:cNvPr>
          <p:cNvSpPr>
            <a:spLocks noGrp="1"/>
          </p:cNvSpPr>
          <p:nvPr>
            <p:ph type="title"/>
          </p:nvPr>
        </p:nvSpPr>
        <p:spPr/>
        <p:txBody>
          <a:bodyPr/>
          <a:lstStyle/>
          <a:p>
            <a:r>
              <a:rPr lang="pt-BR" dirty="0"/>
              <a:t>A Estrutura Básica de um Código C#</a:t>
            </a:r>
          </a:p>
        </p:txBody>
      </p:sp>
      <p:sp>
        <p:nvSpPr>
          <p:cNvPr id="4" name="Google Shape;142;p24">
            <a:extLst>
              <a:ext uri="{FF2B5EF4-FFF2-40B4-BE49-F238E27FC236}">
                <a16:creationId xmlns:a16="http://schemas.microsoft.com/office/drawing/2014/main" id="{6ECC33A9-4EB7-48FD-A9B7-F19479713F40}"/>
              </a:ext>
            </a:extLst>
          </p:cNvPr>
          <p:cNvSpPr txBox="1">
            <a:spLocks noGrp="1"/>
          </p:cNvSpPr>
          <p:nvPr>
            <p:ph type="body" idx="1"/>
          </p:nvPr>
        </p:nvSpPr>
        <p:spPr>
          <a:xfrm>
            <a:off x="311975" y="1174284"/>
            <a:ext cx="4260300" cy="1012800"/>
          </a:xfrm>
          <a:prstGeom prst="rect">
            <a:avLst/>
          </a:prstGeom>
          <a:noFill/>
          <a:ln>
            <a:noFill/>
          </a:ln>
        </p:spPr>
        <p:txBody>
          <a:bodyPr spcFirstLastPara="1" wrap="square" lIns="91425" tIns="91425" rIns="91425" bIns="91425" anchor="t" anchorCtr="0">
            <a:noAutofit/>
          </a:bodyPr>
          <a:lstStyle/>
          <a:p>
            <a:pPr marL="0" lvl="0" indent="0">
              <a:lnSpc>
                <a:spcPct val="100000"/>
              </a:lnSpc>
              <a:buNone/>
            </a:pPr>
            <a:r>
              <a:rPr lang="pt-BR" sz="1400" dirty="0"/>
              <a:t>A diretiva</a:t>
            </a:r>
            <a:r>
              <a:rPr lang="pt-BR" sz="1400" b="1" dirty="0"/>
              <a:t> </a:t>
            </a:r>
            <a:r>
              <a:rPr lang="en" sz="1400" b="1" dirty="0"/>
              <a:t>using </a:t>
            </a:r>
            <a:r>
              <a:rPr lang="pt-BR" sz="1400" dirty="0"/>
              <a:t>cria um alias para um </a:t>
            </a:r>
            <a:r>
              <a:rPr lang="pt-BR" sz="1400" dirty="0" err="1"/>
              <a:t>namespace</a:t>
            </a:r>
            <a:r>
              <a:rPr lang="pt-BR" sz="1400" dirty="0"/>
              <a:t> ou importa tipos definidos em outros </a:t>
            </a:r>
            <a:r>
              <a:rPr lang="pt-BR" sz="1400" dirty="0" err="1"/>
              <a:t>namespaces</a:t>
            </a:r>
            <a:r>
              <a:rPr lang="pt-BR" sz="1400" dirty="0"/>
              <a:t>.</a:t>
            </a:r>
            <a:endParaRPr sz="1400" dirty="0"/>
          </a:p>
        </p:txBody>
      </p:sp>
      <p:sp>
        <p:nvSpPr>
          <p:cNvPr id="5" name="Google Shape;143;p24">
            <a:extLst>
              <a:ext uri="{FF2B5EF4-FFF2-40B4-BE49-F238E27FC236}">
                <a16:creationId xmlns:a16="http://schemas.microsoft.com/office/drawing/2014/main" id="{6189AC39-49B3-4A46-96BF-01042EA4D061}"/>
              </a:ext>
            </a:extLst>
          </p:cNvPr>
          <p:cNvSpPr txBox="1">
            <a:spLocks/>
          </p:cNvSpPr>
          <p:nvPr/>
        </p:nvSpPr>
        <p:spPr>
          <a:xfrm>
            <a:off x="311150" y="3199884"/>
            <a:ext cx="4260850" cy="10128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mn-lt"/>
                <a:ea typeface="Arial"/>
                <a:cs typeface="Arial"/>
                <a:sym typeface="Arial"/>
              </a:defRPr>
            </a:lvl1pPr>
            <a:lvl2pPr marL="914400" marR="0" lvl="1"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eaLnBrk="1" hangingPunct="1">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100000"/>
              </a:lnSpc>
              <a:buFont typeface="Arial"/>
              <a:buNone/>
            </a:pPr>
            <a:r>
              <a:rPr lang="pt-BR" sz="1400" dirty="0">
                <a:solidFill>
                  <a:schemeClr val="bg1"/>
                </a:solidFill>
              </a:rPr>
              <a:t>O método </a:t>
            </a:r>
            <a:r>
              <a:rPr lang="pt-BR" sz="1400" b="1" dirty="0" err="1">
                <a:solidFill>
                  <a:schemeClr val="bg1"/>
                </a:solidFill>
              </a:rPr>
              <a:t>Main</a:t>
            </a:r>
            <a:r>
              <a:rPr lang="pt-BR" sz="1400" b="1" dirty="0">
                <a:solidFill>
                  <a:schemeClr val="bg1"/>
                </a:solidFill>
              </a:rPr>
              <a:t>()</a:t>
            </a:r>
            <a:r>
              <a:rPr lang="pt-BR" sz="1400" dirty="0">
                <a:solidFill>
                  <a:schemeClr val="bg1"/>
                </a:solidFill>
              </a:rPr>
              <a:t> define o ponto de entrada do programa, isto é, o ponto por onde o SO deve iniciar o processamento da aplicação.</a:t>
            </a:r>
          </a:p>
        </p:txBody>
      </p:sp>
      <p:sp>
        <p:nvSpPr>
          <p:cNvPr id="6" name="Google Shape;145;p24">
            <a:extLst>
              <a:ext uri="{FF2B5EF4-FFF2-40B4-BE49-F238E27FC236}">
                <a16:creationId xmlns:a16="http://schemas.microsoft.com/office/drawing/2014/main" id="{DEA2F87A-655B-4864-AE8F-78EAAD320914}"/>
              </a:ext>
            </a:extLst>
          </p:cNvPr>
          <p:cNvSpPr txBox="1">
            <a:spLocks/>
          </p:cNvSpPr>
          <p:nvPr/>
        </p:nvSpPr>
        <p:spPr>
          <a:xfrm>
            <a:off x="311700" y="2187084"/>
            <a:ext cx="4260850" cy="11945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mn-lt"/>
                <a:ea typeface="Arial"/>
                <a:cs typeface="Arial"/>
                <a:sym typeface="Arial"/>
              </a:defRPr>
            </a:lvl1pPr>
            <a:lvl2pPr marL="914400" marR="0" lvl="1"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eaLnBrk="1" hangingPunct="1">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100000"/>
              </a:lnSpc>
              <a:buFont typeface="Arial"/>
              <a:buNone/>
            </a:pPr>
            <a:r>
              <a:rPr lang="pt-BR" sz="1400" dirty="0">
                <a:solidFill>
                  <a:schemeClr val="bg1"/>
                </a:solidFill>
              </a:rPr>
              <a:t>Um</a:t>
            </a:r>
            <a:r>
              <a:rPr lang="pt-BR" sz="1400" b="1" dirty="0">
                <a:solidFill>
                  <a:schemeClr val="bg1"/>
                </a:solidFill>
              </a:rPr>
              <a:t> </a:t>
            </a:r>
            <a:r>
              <a:rPr lang="pt-BR" sz="1400" b="1" dirty="0" err="1">
                <a:solidFill>
                  <a:schemeClr val="bg1"/>
                </a:solidFill>
              </a:rPr>
              <a:t>namespace</a:t>
            </a:r>
            <a:r>
              <a:rPr lang="pt-BR" sz="1400" dirty="0">
                <a:solidFill>
                  <a:schemeClr val="bg1"/>
                </a:solidFill>
              </a:rPr>
              <a:t> é o  jeito do .NET de organizar suas </a:t>
            </a:r>
            <a:r>
              <a:rPr lang="pt-BR" sz="1400" b="1" dirty="0">
                <a:solidFill>
                  <a:schemeClr val="bg1"/>
                </a:solidFill>
              </a:rPr>
              <a:t>classes </a:t>
            </a:r>
            <a:r>
              <a:rPr lang="pt-BR" sz="1400" dirty="0">
                <a:solidFill>
                  <a:schemeClr val="bg1"/>
                </a:solidFill>
              </a:rPr>
              <a:t>(junção de um monte de códigos relacionados).</a:t>
            </a:r>
          </a:p>
        </p:txBody>
      </p:sp>
      <p:pic>
        <p:nvPicPr>
          <p:cNvPr id="7" name="Google Shape;144;p24">
            <a:extLst>
              <a:ext uri="{FF2B5EF4-FFF2-40B4-BE49-F238E27FC236}">
                <a16:creationId xmlns:a16="http://schemas.microsoft.com/office/drawing/2014/main" id="{FCAC5C9B-631A-4140-B298-CF227BCEE19D}"/>
              </a:ext>
            </a:extLst>
          </p:cNvPr>
          <p:cNvPicPr preferRelativeResize="0"/>
          <p:nvPr/>
        </p:nvPicPr>
        <p:blipFill rotWithShape="1">
          <a:blip r:embed="rId2">
            <a:alphaModFix/>
          </a:blip>
          <a:srcRect b="2305"/>
          <a:stretch/>
        </p:blipFill>
        <p:spPr>
          <a:xfrm>
            <a:off x="4724400" y="1170125"/>
            <a:ext cx="4107900" cy="3456900"/>
          </a:xfrm>
          <a:prstGeom prst="rect">
            <a:avLst/>
          </a:prstGeom>
          <a:noFill/>
          <a:ln>
            <a:noFill/>
          </a:ln>
        </p:spPr>
      </p:pic>
    </p:spTree>
    <p:extLst>
      <p:ext uri="{BB962C8B-B14F-4D97-AF65-F5344CB8AC3E}">
        <p14:creationId xmlns:p14="http://schemas.microsoft.com/office/powerpoint/2010/main" val="11817694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C4789-0206-49BE-9B91-68EC4B3E3B08}"/>
              </a:ext>
            </a:extLst>
          </p:cNvPr>
          <p:cNvSpPr>
            <a:spLocks noGrp="1"/>
          </p:cNvSpPr>
          <p:nvPr>
            <p:ph type="title"/>
          </p:nvPr>
        </p:nvSpPr>
        <p:spPr/>
        <p:txBody>
          <a:bodyPr/>
          <a:lstStyle/>
          <a:p>
            <a:r>
              <a:rPr lang="pt-BR" dirty="0"/>
              <a:t>Aprendendo a Falar e Escutar</a:t>
            </a:r>
          </a:p>
        </p:txBody>
      </p:sp>
      <p:sp>
        <p:nvSpPr>
          <p:cNvPr id="3" name="Text Placeholder 2">
            <a:extLst>
              <a:ext uri="{FF2B5EF4-FFF2-40B4-BE49-F238E27FC236}">
                <a16:creationId xmlns:a16="http://schemas.microsoft.com/office/drawing/2014/main" id="{957E38E2-0A10-4335-A176-4164770E25E5}"/>
              </a:ext>
            </a:extLst>
          </p:cNvPr>
          <p:cNvSpPr>
            <a:spLocks noGrp="1"/>
          </p:cNvSpPr>
          <p:nvPr>
            <p:ph type="body" idx="1"/>
          </p:nvPr>
        </p:nvSpPr>
        <p:spPr>
          <a:xfrm>
            <a:off x="311700" y="1788670"/>
            <a:ext cx="3999900" cy="2032642"/>
          </a:xfrm>
        </p:spPr>
        <p:txBody>
          <a:bodyPr/>
          <a:lstStyle/>
          <a:p>
            <a:pPr marL="114300" indent="0">
              <a:buNone/>
            </a:pPr>
            <a:r>
              <a:rPr lang="pt-BR" dirty="0"/>
              <a:t>Existem diversos comandos para exibir informações para os usuários em uma aplicação C#, contudo, para início, vamos usar o comando,</a:t>
            </a:r>
          </a:p>
          <a:p>
            <a:pPr marL="114300" indent="0">
              <a:buNone/>
            </a:pPr>
            <a:endParaRPr lang="pt-BR" b="1" dirty="0"/>
          </a:p>
          <a:p>
            <a:pPr marL="114300" indent="0" algn="ctr">
              <a:buNone/>
            </a:pPr>
            <a:r>
              <a:rPr lang="pt-BR" b="1" dirty="0" err="1"/>
              <a:t>System.Console.WriteLine</a:t>
            </a:r>
            <a:r>
              <a:rPr lang="pt-BR" b="1" dirty="0"/>
              <a:t>()</a:t>
            </a:r>
            <a:endParaRPr lang="pt-BR" dirty="0"/>
          </a:p>
        </p:txBody>
      </p:sp>
      <p:sp>
        <p:nvSpPr>
          <p:cNvPr id="4" name="Text Placeholder 3">
            <a:extLst>
              <a:ext uri="{FF2B5EF4-FFF2-40B4-BE49-F238E27FC236}">
                <a16:creationId xmlns:a16="http://schemas.microsoft.com/office/drawing/2014/main" id="{90E9CB6D-4FDF-4BBE-98B4-198E3C47E7DC}"/>
              </a:ext>
            </a:extLst>
          </p:cNvPr>
          <p:cNvSpPr>
            <a:spLocks noGrp="1"/>
          </p:cNvSpPr>
          <p:nvPr>
            <p:ph type="body" idx="2"/>
          </p:nvPr>
        </p:nvSpPr>
        <p:spPr>
          <a:xfrm>
            <a:off x="4832400" y="1788669"/>
            <a:ext cx="3999900" cy="2032642"/>
          </a:xfrm>
        </p:spPr>
        <p:txBody>
          <a:bodyPr/>
          <a:lstStyle/>
          <a:p>
            <a:r>
              <a:rPr lang="pt-BR" dirty="0"/>
              <a:t>Da mesma maneira, também existem muitos comandos para coletar a entrada de um usuário no C#. Para iniciar vamos trabalhar com o,</a:t>
            </a:r>
          </a:p>
          <a:p>
            <a:endParaRPr lang="pt-BR" dirty="0"/>
          </a:p>
          <a:p>
            <a:pPr algn="ctr"/>
            <a:r>
              <a:rPr lang="pt-BR" b="1" dirty="0" err="1"/>
              <a:t>System.Console.ReadLine</a:t>
            </a:r>
            <a:r>
              <a:rPr lang="pt-BR" b="1" dirty="0"/>
              <a:t>()</a:t>
            </a:r>
          </a:p>
        </p:txBody>
      </p:sp>
      <p:sp>
        <p:nvSpPr>
          <p:cNvPr id="5" name="Rectangle 4">
            <a:extLst>
              <a:ext uri="{FF2B5EF4-FFF2-40B4-BE49-F238E27FC236}">
                <a16:creationId xmlns:a16="http://schemas.microsoft.com/office/drawing/2014/main" id="{5F0C71C8-812B-4F2F-8090-577EC4555E79}"/>
              </a:ext>
            </a:extLst>
          </p:cNvPr>
          <p:cNvSpPr/>
          <p:nvPr/>
        </p:nvSpPr>
        <p:spPr>
          <a:xfrm>
            <a:off x="311699" y="1110809"/>
            <a:ext cx="8520599" cy="584775"/>
          </a:xfrm>
          <a:prstGeom prst="rect">
            <a:avLst/>
          </a:prstGeom>
        </p:spPr>
        <p:txBody>
          <a:bodyPr wrap="square">
            <a:spAutoFit/>
          </a:bodyPr>
          <a:lstStyle/>
          <a:p>
            <a:pPr marL="114300" indent="0">
              <a:buNone/>
            </a:pPr>
            <a:r>
              <a:rPr lang="pt-BR" sz="1600" dirty="0">
                <a:solidFill>
                  <a:schemeClr val="bg1"/>
                </a:solidFill>
                <a:latin typeface="+mn-lt"/>
              </a:rPr>
              <a:t>Agora que já temos nosso programa criado, vamos ensiná-lo a escutar o que nós temos a dizer e a responder aos nossos comandos.</a:t>
            </a:r>
          </a:p>
        </p:txBody>
      </p:sp>
      <p:sp>
        <p:nvSpPr>
          <p:cNvPr id="6" name="Rectangle 5">
            <a:extLst>
              <a:ext uri="{FF2B5EF4-FFF2-40B4-BE49-F238E27FC236}">
                <a16:creationId xmlns:a16="http://schemas.microsoft.com/office/drawing/2014/main" id="{CC28A045-414E-48C6-8281-9068960962AE}"/>
              </a:ext>
            </a:extLst>
          </p:cNvPr>
          <p:cNvSpPr/>
          <p:nvPr/>
        </p:nvSpPr>
        <p:spPr>
          <a:xfrm>
            <a:off x="311699" y="3914395"/>
            <a:ext cx="8520599" cy="584775"/>
          </a:xfrm>
          <a:prstGeom prst="rect">
            <a:avLst/>
          </a:prstGeom>
        </p:spPr>
        <p:txBody>
          <a:bodyPr wrap="square">
            <a:spAutoFit/>
          </a:bodyPr>
          <a:lstStyle/>
          <a:p>
            <a:pPr marL="114300" indent="0">
              <a:buNone/>
            </a:pPr>
            <a:r>
              <a:rPr lang="pt-BR" sz="1600" dirty="0">
                <a:solidFill>
                  <a:schemeClr val="bg1"/>
                </a:solidFill>
                <a:latin typeface="+mn-lt"/>
              </a:rPr>
              <a:t>Por enquanto não se preocupem com os detalhes dos comandos, eles ficarão mais claros na medida que avançarmos pelo conteúdo.</a:t>
            </a:r>
          </a:p>
        </p:txBody>
      </p:sp>
    </p:spTree>
    <p:extLst>
      <p:ext uri="{BB962C8B-B14F-4D97-AF65-F5344CB8AC3E}">
        <p14:creationId xmlns:p14="http://schemas.microsoft.com/office/powerpoint/2010/main" val="4188024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p:txBody>
          <a:bodyPr/>
          <a:lstStyle/>
          <a:p>
            <a:pPr lvl="0"/>
            <a:r>
              <a:rPr lang="pt-BR" dirty="0">
                <a:sym typeface="Montserrat"/>
              </a:rPr>
              <a:t>Lógica, Inferências e Premissas...</a:t>
            </a:r>
          </a:p>
        </p:txBody>
      </p:sp>
      <p:sp>
        <p:nvSpPr>
          <p:cNvPr id="2" name="Text Placeholder 1">
            <a:extLst>
              <a:ext uri="{FF2B5EF4-FFF2-40B4-BE49-F238E27FC236}">
                <a16:creationId xmlns:a16="http://schemas.microsoft.com/office/drawing/2014/main" id="{E7333CB9-36A5-4C23-B17B-5B6F0A98ABBF}"/>
              </a:ext>
            </a:extLst>
          </p:cNvPr>
          <p:cNvSpPr>
            <a:spLocks noGrp="1"/>
          </p:cNvSpPr>
          <p:nvPr>
            <p:ph type="body" idx="1"/>
          </p:nvPr>
        </p:nvSpPr>
        <p:spPr/>
        <p:txBody>
          <a:bodyPr/>
          <a:lstStyle/>
          <a:p>
            <a:r>
              <a:rPr lang="pt-BR" b="1" dirty="0"/>
              <a:t>Lógica</a:t>
            </a:r>
            <a:r>
              <a:rPr lang="pt-BR" dirty="0"/>
              <a:t>: É o estudo sistemático do raciocínio, do pensamento dedutivo através de inferências.</a:t>
            </a:r>
          </a:p>
          <a:p>
            <a:endParaRPr lang="pt-BR" dirty="0"/>
          </a:p>
          <a:p>
            <a:r>
              <a:rPr lang="pt-BR" b="1" dirty="0"/>
              <a:t>Inferência</a:t>
            </a:r>
            <a:r>
              <a:rPr lang="pt-BR" dirty="0"/>
              <a:t>: É o nome dado a cada passo no raciocínio lógico, indo de premissas até conclusões lógicas. </a:t>
            </a:r>
          </a:p>
          <a:p>
            <a:endParaRPr lang="pt-BR" dirty="0"/>
          </a:p>
          <a:p>
            <a:r>
              <a:rPr lang="pt-BR" b="1" dirty="0"/>
              <a:t>Premissas</a:t>
            </a:r>
            <a:r>
              <a:rPr lang="pt-BR" dirty="0"/>
              <a:t>: São proposições que servem como base para um raciocínio lógico.</a:t>
            </a:r>
          </a:p>
        </p:txBody>
      </p:sp>
    </p:spTree>
    <p:extLst>
      <p:ext uri="{BB962C8B-B14F-4D97-AF65-F5344CB8AC3E}">
        <p14:creationId xmlns:p14="http://schemas.microsoft.com/office/powerpoint/2010/main" val="1363743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86463-576C-4FEF-AFDB-CF5BA5B1EB28}"/>
              </a:ext>
            </a:extLst>
          </p:cNvPr>
          <p:cNvSpPr>
            <a:spLocks noGrp="1"/>
          </p:cNvSpPr>
          <p:nvPr>
            <p:ph type="title"/>
          </p:nvPr>
        </p:nvSpPr>
        <p:spPr/>
        <p:txBody>
          <a:bodyPr/>
          <a:lstStyle/>
          <a:p>
            <a:r>
              <a:rPr lang="pt-BR" dirty="0"/>
              <a:t>Lembrar é Viver</a:t>
            </a:r>
          </a:p>
        </p:txBody>
      </p:sp>
      <p:sp>
        <p:nvSpPr>
          <p:cNvPr id="5" name="Text Placeholder 4">
            <a:extLst>
              <a:ext uri="{FF2B5EF4-FFF2-40B4-BE49-F238E27FC236}">
                <a16:creationId xmlns:a16="http://schemas.microsoft.com/office/drawing/2014/main" id="{47906C64-A762-4746-882E-BEE7094225EE}"/>
              </a:ext>
            </a:extLst>
          </p:cNvPr>
          <p:cNvSpPr>
            <a:spLocks noGrp="1"/>
          </p:cNvSpPr>
          <p:nvPr>
            <p:ph type="body" idx="1"/>
          </p:nvPr>
        </p:nvSpPr>
        <p:spPr/>
        <p:txBody>
          <a:bodyPr/>
          <a:lstStyle/>
          <a:p>
            <a:r>
              <a:rPr lang="pt-BR" dirty="0"/>
              <a:t>Agora já sabemos como fazer para o nosso programa exibir e receber informações, podemos começar a interagir com eles, contudo, isso não é muito útil se a aplicação não conseguir se lembrar do que os usuários “disseram”.</a:t>
            </a:r>
          </a:p>
          <a:p>
            <a:endParaRPr lang="pt-BR" dirty="0"/>
          </a:p>
          <a:p>
            <a:r>
              <a:rPr lang="pt-BR" dirty="0"/>
              <a:t>Para resolver esse problema vamos falar um pouco sobre as variáveis.</a:t>
            </a:r>
          </a:p>
        </p:txBody>
      </p:sp>
    </p:spTree>
    <p:extLst>
      <p:ext uri="{BB962C8B-B14F-4D97-AF65-F5344CB8AC3E}">
        <p14:creationId xmlns:p14="http://schemas.microsoft.com/office/powerpoint/2010/main" val="34919298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CF75E-EAA7-4F9B-A975-B377A623F72B}"/>
              </a:ext>
            </a:extLst>
          </p:cNvPr>
          <p:cNvSpPr>
            <a:spLocks noGrp="1"/>
          </p:cNvSpPr>
          <p:nvPr>
            <p:ph type="title"/>
          </p:nvPr>
        </p:nvSpPr>
        <p:spPr/>
        <p:txBody>
          <a:bodyPr/>
          <a:lstStyle/>
          <a:p>
            <a:r>
              <a:rPr lang="pt-BR" dirty="0"/>
              <a:t>Variáveis e seus tipos</a:t>
            </a:r>
          </a:p>
        </p:txBody>
      </p:sp>
      <p:sp>
        <p:nvSpPr>
          <p:cNvPr id="4" name="Text Placeholder 3">
            <a:extLst>
              <a:ext uri="{FF2B5EF4-FFF2-40B4-BE49-F238E27FC236}">
                <a16:creationId xmlns:a16="http://schemas.microsoft.com/office/drawing/2014/main" id="{B97D9C26-20DA-43F0-8F53-3541C60451E1}"/>
              </a:ext>
            </a:extLst>
          </p:cNvPr>
          <p:cNvSpPr>
            <a:spLocks noGrp="1"/>
          </p:cNvSpPr>
          <p:nvPr>
            <p:ph type="body" idx="1"/>
          </p:nvPr>
        </p:nvSpPr>
        <p:spPr/>
        <p:txBody>
          <a:bodyPr/>
          <a:lstStyle/>
          <a:p>
            <a:r>
              <a:rPr lang="pt-BR" dirty="0"/>
              <a:t>Variáveis são “locais” onde nós podemos armazenar informações para que elas sejam processadas mais tarde.</a:t>
            </a:r>
          </a:p>
          <a:p>
            <a:endParaRPr lang="pt-BR" dirty="0"/>
          </a:p>
          <a:p>
            <a:r>
              <a:rPr lang="pt-BR" dirty="0"/>
              <a:t>Toda variável tem obrigatoriamente duas partes:</a:t>
            </a:r>
          </a:p>
          <a:p>
            <a:r>
              <a:rPr lang="pt-BR" b="1" dirty="0"/>
              <a:t>Tipo</a:t>
            </a:r>
            <a:r>
              <a:rPr lang="pt-BR" dirty="0"/>
              <a:t> – Utilizado para determinar o tipo de valor armazenado na variável.</a:t>
            </a:r>
          </a:p>
          <a:p>
            <a:r>
              <a:rPr lang="pt-BR" b="1" dirty="0"/>
              <a:t>Nome</a:t>
            </a:r>
            <a:r>
              <a:rPr lang="pt-BR" dirty="0"/>
              <a:t> – Utilizado para identificar a variável dentro de um programa.</a:t>
            </a:r>
          </a:p>
        </p:txBody>
      </p:sp>
      <p:sp>
        <p:nvSpPr>
          <p:cNvPr id="5" name="Text Placeholder 4">
            <a:extLst>
              <a:ext uri="{FF2B5EF4-FFF2-40B4-BE49-F238E27FC236}">
                <a16:creationId xmlns:a16="http://schemas.microsoft.com/office/drawing/2014/main" id="{C52DFC7C-15A3-4F79-8171-97E0633661AC}"/>
              </a:ext>
            </a:extLst>
          </p:cNvPr>
          <p:cNvSpPr>
            <a:spLocks noGrp="1"/>
          </p:cNvSpPr>
          <p:nvPr>
            <p:ph type="body" idx="2"/>
          </p:nvPr>
        </p:nvSpPr>
        <p:spPr/>
        <p:txBody>
          <a:bodyPr anchor="ctr" anchorCtr="0"/>
          <a:lstStyle/>
          <a:p>
            <a:r>
              <a:rPr lang="pt-BR" sz="2000" dirty="0" err="1">
                <a:solidFill>
                  <a:srgbClr val="569CD6"/>
                </a:solidFill>
                <a:latin typeface="Consolas" panose="020B0609020204030204" pitchFamily="49" charset="0"/>
              </a:rPr>
              <a:t>string</a:t>
            </a:r>
            <a:r>
              <a:rPr lang="pt-BR" sz="2000" dirty="0">
                <a:solidFill>
                  <a:srgbClr val="D4D4D4"/>
                </a:solidFill>
                <a:latin typeface="Consolas" panose="020B0609020204030204" pitchFamily="49" charset="0"/>
              </a:rPr>
              <a:t> </a:t>
            </a:r>
            <a:r>
              <a:rPr lang="pt-BR" sz="2000" dirty="0">
                <a:solidFill>
                  <a:srgbClr val="9CDCFE"/>
                </a:solidFill>
                <a:latin typeface="Consolas" panose="020B0609020204030204" pitchFamily="49" charset="0"/>
              </a:rPr>
              <a:t>nome</a:t>
            </a:r>
            <a:r>
              <a:rPr lang="pt-BR" sz="2000" dirty="0">
                <a:solidFill>
                  <a:srgbClr val="D4D4D4"/>
                </a:solidFill>
                <a:latin typeface="Consolas" panose="020B0609020204030204" pitchFamily="49" charset="0"/>
              </a:rPr>
              <a:t> = </a:t>
            </a:r>
            <a:r>
              <a:rPr lang="pt-BR" sz="2000" dirty="0">
                <a:solidFill>
                  <a:srgbClr val="CE9178"/>
                </a:solidFill>
                <a:latin typeface="Consolas" panose="020B0609020204030204" pitchFamily="49" charset="0"/>
              </a:rPr>
              <a:t>""</a:t>
            </a:r>
            <a:r>
              <a:rPr lang="pt-BR" sz="2000" dirty="0">
                <a:solidFill>
                  <a:srgbClr val="D4D4D4"/>
                </a:solidFill>
                <a:latin typeface="Consolas" panose="020B0609020204030204" pitchFamily="49" charset="0"/>
              </a:rPr>
              <a:t>;</a:t>
            </a:r>
          </a:p>
          <a:p>
            <a:r>
              <a:rPr lang="pt-BR" sz="2000" dirty="0" err="1">
                <a:solidFill>
                  <a:srgbClr val="569CD6"/>
                </a:solidFill>
                <a:latin typeface="Consolas" panose="020B0609020204030204" pitchFamily="49" charset="0"/>
              </a:rPr>
              <a:t>int</a:t>
            </a:r>
            <a:r>
              <a:rPr lang="pt-BR" sz="2000" dirty="0">
                <a:solidFill>
                  <a:srgbClr val="D4D4D4"/>
                </a:solidFill>
                <a:latin typeface="Consolas" panose="020B0609020204030204" pitchFamily="49" charset="0"/>
              </a:rPr>
              <a:t> </a:t>
            </a:r>
            <a:r>
              <a:rPr lang="pt-BR" sz="2000" dirty="0">
                <a:solidFill>
                  <a:srgbClr val="9CDCFE"/>
                </a:solidFill>
                <a:latin typeface="Consolas" panose="020B0609020204030204" pitchFamily="49" charset="0"/>
              </a:rPr>
              <a:t>idade</a:t>
            </a:r>
            <a:r>
              <a:rPr lang="pt-BR" sz="2000" dirty="0">
                <a:solidFill>
                  <a:srgbClr val="D4D4D4"/>
                </a:solidFill>
                <a:latin typeface="Consolas" panose="020B0609020204030204" pitchFamily="49" charset="0"/>
              </a:rPr>
              <a:t> = </a:t>
            </a:r>
            <a:r>
              <a:rPr lang="pt-BR" sz="2000" dirty="0">
                <a:solidFill>
                  <a:srgbClr val="B5CEA8"/>
                </a:solidFill>
                <a:latin typeface="Consolas" panose="020B0609020204030204" pitchFamily="49" charset="0"/>
              </a:rPr>
              <a:t>0</a:t>
            </a:r>
            <a:r>
              <a:rPr lang="pt-BR" sz="2000" dirty="0">
                <a:solidFill>
                  <a:srgbClr val="D4D4D4"/>
                </a:solidFill>
                <a:latin typeface="Consolas" panose="020B0609020204030204" pitchFamily="49" charset="0"/>
              </a:rPr>
              <a:t>;</a:t>
            </a:r>
          </a:p>
          <a:p>
            <a:r>
              <a:rPr lang="pt-BR" sz="2000" dirty="0" err="1">
                <a:solidFill>
                  <a:srgbClr val="569CD6"/>
                </a:solidFill>
                <a:latin typeface="Consolas" panose="020B0609020204030204" pitchFamily="49" charset="0"/>
              </a:rPr>
              <a:t>string</a:t>
            </a:r>
            <a:r>
              <a:rPr lang="pt-BR" sz="2000" dirty="0">
                <a:solidFill>
                  <a:srgbClr val="D4D4D4"/>
                </a:solidFill>
                <a:latin typeface="Consolas" panose="020B0609020204030204" pitchFamily="49" charset="0"/>
              </a:rPr>
              <a:t> </a:t>
            </a:r>
            <a:r>
              <a:rPr lang="pt-BR" sz="2000" dirty="0">
                <a:solidFill>
                  <a:srgbClr val="9CDCFE"/>
                </a:solidFill>
                <a:latin typeface="Consolas" panose="020B0609020204030204" pitchFamily="49" charset="0"/>
              </a:rPr>
              <a:t>telefone</a:t>
            </a:r>
            <a:r>
              <a:rPr lang="pt-BR" sz="2000" dirty="0">
                <a:solidFill>
                  <a:srgbClr val="D4D4D4"/>
                </a:solidFill>
                <a:latin typeface="Consolas" panose="020B0609020204030204" pitchFamily="49" charset="0"/>
              </a:rPr>
              <a:t> = </a:t>
            </a:r>
            <a:r>
              <a:rPr lang="pt-BR" sz="2000" dirty="0">
                <a:solidFill>
                  <a:srgbClr val="CE9178"/>
                </a:solidFill>
                <a:latin typeface="Consolas" panose="020B0609020204030204" pitchFamily="49" charset="0"/>
              </a:rPr>
              <a:t>""</a:t>
            </a:r>
            <a:r>
              <a:rPr lang="pt-BR" sz="2000"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10761811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9B0739A-D7E1-4633-97E0-7C4A63F59882}"/>
              </a:ext>
            </a:extLst>
          </p:cNvPr>
          <p:cNvSpPr>
            <a:spLocks noGrp="1"/>
          </p:cNvSpPr>
          <p:nvPr>
            <p:ph type="title"/>
          </p:nvPr>
        </p:nvSpPr>
        <p:spPr/>
        <p:txBody>
          <a:bodyPr/>
          <a:lstStyle/>
          <a:p>
            <a:r>
              <a:rPr lang="pt-BR" dirty="0"/>
              <a:t>Como Criar Nomes de Variáveis</a:t>
            </a:r>
          </a:p>
        </p:txBody>
      </p:sp>
      <p:sp>
        <p:nvSpPr>
          <p:cNvPr id="6" name="Text Placeholder 5">
            <a:extLst>
              <a:ext uri="{FF2B5EF4-FFF2-40B4-BE49-F238E27FC236}">
                <a16:creationId xmlns:a16="http://schemas.microsoft.com/office/drawing/2014/main" id="{159483E3-CE64-45FE-A8E3-86FD86638C38}"/>
              </a:ext>
            </a:extLst>
          </p:cNvPr>
          <p:cNvSpPr>
            <a:spLocks noGrp="1"/>
          </p:cNvSpPr>
          <p:nvPr>
            <p:ph type="body" idx="1"/>
          </p:nvPr>
        </p:nvSpPr>
        <p:spPr/>
        <p:txBody>
          <a:bodyPr/>
          <a:lstStyle/>
          <a:p>
            <a:pPr>
              <a:buClr>
                <a:schemeClr val="bg1"/>
              </a:buClr>
              <a:buFont typeface="Arial" panose="020B0604020202020204" pitchFamily="34" charset="0"/>
              <a:buChar char="•"/>
            </a:pPr>
            <a:r>
              <a:rPr lang="pt-BR" sz="1600" dirty="0"/>
              <a:t>Todo nome pode conter letras e pode conter números, e alguns caracteres especiais;</a:t>
            </a:r>
          </a:p>
          <a:p>
            <a:pPr>
              <a:buClr>
                <a:schemeClr val="bg1"/>
              </a:buClr>
              <a:buFont typeface="Arial" panose="020B0604020202020204" pitchFamily="34" charset="0"/>
              <a:buChar char="•"/>
            </a:pPr>
            <a:endParaRPr lang="pt-BR" sz="1600" dirty="0"/>
          </a:p>
          <a:p>
            <a:pPr>
              <a:buClr>
                <a:schemeClr val="bg1"/>
              </a:buClr>
              <a:buFont typeface="Arial" panose="020B0604020202020204" pitchFamily="34" charset="0"/>
              <a:buChar char="•"/>
            </a:pPr>
            <a:r>
              <a:rPr lang="pt-BR" sz="1600" dirty="0"/>
              <a:t>Toda variável deve começar com uma letra;</a:t>
            </a:r>
          </a:p>
          <a:p>
            <a:pPr>
              <a:buClr>
                <a:schemeClr val="bg1"/>
              </a:buClr>
              <a:buFont typeface="Arial" panose="020B0604020202020204" pitchFamily="34" charset="0"/>
              <a:buChar char="•"/>
            </a:pPr>
            <a:endParaRPr lang="pt-BR" sz="1600" dirty="0"/>
          </a:p>
          <a:p>
            <a:pPr>
              <a:buClr>
                <a:schemeClr val="bg1"/>
              </a:buClr>
              <a:buFont typeface="Arial" panose="020B0604020202020204" pitchFamily="34" charset="0"/>
              <a:buChar char="•"/>
            </a:pPr>
            <a:r>
              <a:rPr lang="pt-BR" sz="1600" dirty="0"/>
              <a:t>No C#, maiúsculas e minúsculas são consideradas caracteres diferentes;</a:t>
            </a:r>
          </a:p>
          <a:p>
            <a:pPr>
              <a:buClr>
                <a:schemeClr val="bg1"/>
              </a:buClr>
              <a:buFont typeface="Arial" panose="020B0604020202020204" pitchFamily="34" charset="0"/>
              <a:buChar char="•"/>
            </a:pPr>
            <a:endParaRPr lang="pt-BR" sz="1600" dirty="0"/>
          </a:p>
          <a:p>
            <a:pPr>
              <a:buClr>
                <a:schemeClr val="bg1"/>
              </a:buClr>
              <a:buFont typeface="Arial" panose="020B0604020202020204" pitchFamily="34" charset="0"/>
              <a:buChar char="•"/>
            </a:pPr>
            <a:r>
              <a:rPr lang="pt-BR" sz="1600" dirty="0"/>
              <a:t>Escolha nomes que significam alguma coisa e indiquem a função da variável no programa. Por exemplo: nome, telefone, endereço.</a:t>
            </a:r>
          </a:p>
          <a:p>
            <a:pPr>
              <a:buClr>
                <a:schemeClr val="bg1"/>
              </a:buClr>
              <a:buFont typeface="Arial" panose="020B0604020202020204" pitchFamily="34" charset="0"/>
              <a:buChar char="•"/>
            </a:pPr>
            <a:endParaRPr lang="pt-BR" sz="1600" dirty="0"/>
          </a:p>
          <a:p>
            <a:pPr>
              <a:buClr>
                <a:schemeClr val="bg1"/>
              </a:buClr>
              <a:buFont typeface="Arial" panose="020B0604020202020204" pitchFamily="34" charset="0"/>
              <a:buChar char="•"/>
            </a:pPr>
            <a:r>
              <a:rPr lang="pt-BR" sz="1600" dirty="0"/>
              <a:t>Caso no nome da variável seja composto, use o </a:t>
            </a:r>
            <a:r>
              <a:rPr lang="pt-BR" sz="1600" dirty="0" err="1"/>
              <a:t>camelCase</a:t>
            </a:r>
            <a:r>
              <a:rPr lang="pt-BR" sz="1600" dirty="0"/>
              <a:t> para separá-las.</a:t>
            </a:r>
          </a:p>
        </p:txBody>
      </p:sp>
    </p:spTree>
    <p:extLst>
      <p:ext uri="{BB962C8B-B14F-4D97-AF65-F5344CB8AC3E}">
        <p14:creationId xmlns:p14="http://schemas.microsoft.com/office/powerpoint/2010/main" val="8823027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2CDB2-2ADB-4329-BD83-6408DE1A9472}"/>
              </a:ext>
            </a:extLst>
          </p:cNvPr>
          <p:cNvSpPr>
            <a:spLocks noGrp="1"/>
          </p:cNvSpPr>
          <p:nvPr>
            <p:ph type="title"/>
          </p:nvPr>
        </p:nvSpPr>
        <p:spPr/>
        <p:txBody>
          <a:bodyPr/>
          <a:lstStyle/>
          <a:p>
            <a:r>
              <a:rPr lang="pt-BR" dirty="0"/>
              <a:t>Tipo de Variáveis</a:t>
            </a:r>
          </a:p>
        </p:txBody>
      </p:sp>
      <p:sp>
        <p:nvSpPr>
          <p:cNvPr id="3" name="Text Placeholder 2">
            <a:extLst>
              <a:ext uri="{FF2B5EF4-FFF2-40B4-BE49-F238E27FC236}">
                <a16:creationId xmlns:a16="http://schemas.microsoft.com/office/drawing/2014/main" id="{22FA946D-46DF-41E9-85B4-F9A68BCAFBD1}"/>
              </a:ext>
            </a:extLst>
          </p:cNvPr>
          <p:cNvSpPr>
            <a:spLocks noGrp="1"/>
          </p:cNvSpPr>
          <p:nvPr>
            <p:ph type="body" idx="1"/>
          </p:nvPr>
        </p:nvSpPr>
        <p:spPr/>
        <p:txBody>
          <a:bodyPr/>
          <a:lstStyle/>
          <a:p>
            <a:pPr marL="114300" indent="0">
              <a:buNone/>
            </a:pPr>
            <a:r>
              <a:rPr lang="pt-BR" dirty="0"/>
              <a:t>No C# os tipos das variáveis podem ser internos ou personalizados. Os tipos internos:</a:t>
            </a:r>
          </a:p>
          <a:p>
            <a:pPr>
              <a:buClr>
                <a:schemeClr val="bg1"/>
              </a:buClr>
            </a:pPr>
            <a:r>
              <a:rPr lang="pt-BR" dirty="0"/>
              <a:t>Os tipos internos são um conjunto padrão de tipos fornecidos pelo C# para representar números inteiros, valores de ponto flutuante, expressões boolianas, caracteres de texto, valores decimais e outros tipos de dados.</a:t>
            </a:r>
          </a:p>
          <a:p>
            <a:pPr>
              <a:buClr>
                <a:schemeClr val="bg1"/>
              </a:buClr>
            </a:pPr>
            <a:r>
              <a:rPr lang="pt-BR" dirty="0"/>
              <a:t>Já os tipos personalizados, são tipos criados pelos usuários através de estruturas especiais como Classes, Interfaces, </a:t>
            </a:r>
            <a:r>
              <a:rPr lang="pt-BR" dirty="0" err="1"/>
              <a:t>Structs</a:t>
            </a:r>
            <a:r>
              <a:rPr lang="pt-BR" dirty="0"/>
              <a:t> e </a:t>
            </a:r>
            <a:r>
              <a:rPr lang="pt-BR" dirty="0" err="1"/>
              <a:t>Enums</a:t>
            </a:r>
            <a:r>
              <a:rPr lang="pt-BR" dirty="0"/>
              <a:t>. </a:t>
            </a:r>
          </a:p>
        </p:txBody>
      </p:sp>
    </p:spTree>
    <p:extLst>
      <p:ext uri="{BB962C8B-B14F-4D97-AF65-F5344CB8AC3E}">
        <p14:creationId xmlns:p14="http://schemas.microsoft.com/office/powerpoint/2010/main" val="2969522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E94A0-5078-457C-9263-DD3FCF895732}"/>
              </a:ext>
            </a:extLst>
          </p:cNvPr>
          <p:cNvSpPr>
            <a:spLocks noGrp="1"/>
          </p:cNvSpPr>
          <p:nvPr>
            <p:ph type="title"/>
          </p:nvPr>
        </p:nvSpPr>
        <p:spPr>
          <a:xfrm>
            <a:off x="311700" y="270853"/>
            <a:ext cx="8520600" cy="572700"/>
          </a:xfrm>
        </p:spPr>
        <p:txBody>
          <a:bodyPr/>
          <a:lstStyle/>
          <a:p>
            <a:r>
              <a:rPr lang="pt-BR" dirty="0"/>
              <a:t>Tipos de Variáveis Internos</a:t>
            </a:r>
          </a:p>
        </p:txBody>
      </p:sp>
      <p:graphicFrame>
        <p:nvGraphicFramePr>
          <p:cNvPr id="4" name="Table 3">
            <a:extLst>
              <a:ext uri="{FF2B5EF4-FFF2-40B4-BE49-F238E27FC236}">
                <a16:creationId xmlns:a16="http://schemas.microsoft.com/office/drawing/2014/main" id="{C516918D-57FF-412F-B7B0-8AF29461C017}"/>
              </a:ext>
            </a:extLst>
          </p:cNvPr>
          <p:cNvGraphicFramePr>
            <a:graphicFrameLocks noGrp="1"/>
          </p:cNvGraphicFramePr>
          <p:nvPr>
            <p:extLst>
              <p:ext uri="{D42A27DB-BD31-4B8C-83A1-F6EECF244321}">
                <p14:modId xmlns:p14="http://schemas.microsoft.com/office/powerpoint/2010/main" val="1835302521"/>
              </p:ext>
            </p:extLst>
          </p:nvPr>
        </p:nvGraphicFramePr>
        <p:xfrm>
          <a:off x="485872" y="1017725"/>
          <a:ext cx="5969628" cy="3914304"/>
        </p:xfrm>
        <a:graphic>
          <a:graphicData uri="http://schemas.openxmlformats.org/drawingml/2006/table">
            <a:tbl>
              <a:tblPr firstRow="1"/>
              <a:tblGrid>
                <a:gridCol w="1482079">
                  <a:extLst>
                    <a:ext uri="{9D8B030D-6E8A-4147-A177-3AD203B41FA5}">
                      <a16:colId xmlns:a16="http://schemas.microsoft.com/office/drawing/2014/main" val="752083115"/>
                    </a:ext>
                  </a:extLst>
                </a:gridCol>
                <a:gridCol w="4487549">
                  <a:extLst>
                    <a:ext uri="{9D8B030D-6E8A-4147-A177-3AD203B41FA5}">
                      <a16:colId xmlns:a16="http://schemas.microsoft.com/office/drawing/2014/main" val="2893756178"/>
                    </a:ext>
                  </a:extLst>
                </a:gridCol>
              </a:tblGrid>
              <a:tr h="209761">
                <a:tc>
                  <a:txBody>
                    <a:bodyPr/>
                    <a:lstStyle/>
                    <a:p>
                      <a:r>
                        <a:rPr lang="pt-BR" sz="1600" b="1" dirty="0"/>
                        <a:t>Tipo</a:t>
                      </a:r>
                    </a:p>
                  </a:txBody>
                  <a:tcPr marL="64056" marR="64056" marT="32028" marB="32028" anchor="ctr">
                    <a:solidFill>
                      <a:schemeClr val="bg2">
                        <a:lumMod val="50000"/>
                      </a:schemeClr>
                    </a:solidFill>
                  </a:tcPr>
                </a:tc>
                <a:tc>
                  <a:txBody>
                    <a:bodyPr/>
                    <a:lstStyle/>
                    <a:p>
                      <a:r>
                        <a:rPr lang="pt-BR" sz="1600" b="1" dirty="0"/>
                        <a:t>Valores</a:t>
                      </a:r>
                    </a:p>
                  </a:txBody>
                  <a:tcPr marL="64056" marR="64056" marT="32028" marB="32028" anchor="ctr">
                    <a:solidFill>
                      <a:schemeClr val="bg2">
                        <a:lumMod val="50000"/>
                      </a:schemeClr>
                    </a:solidFill>
                  </a:tcPr>
                </a:tc>
                <a:extLst>
                  <a:ext uri="{0D108BD9-81ED-4DB2-BD59-A6C34878D82A}">
                    <a16:rowId xmlns:a16="http://schemas.microsoft.com/office/drawing/2014/main" val="2710721457"/>
                  </a:ext>
                </a:extLst>
              </a:tr>
              <a:tr h="268835">
                <a:tc>
                  <a:txBody>
                    <a:bodyPr/>
                    <a:lstStyle/>
                    <a:p>
                      <a:r>
                        <a:rPr lang="pt-BR" sz="1400" b="1" dirty="0" err="1"/>
                        <a:t>bool</a:t>
                      </a:r>
                      <a:endParaRPr lang="pt-BR" sz="1400" b="1" dirty="0"/>
                    </a:p>
                  </a:txBody>
                  <a:tcPr marL="64056" marR="64056" marT="32028" marB="32028" anchor="ctr"/>
                </a:tc>
                <a:tc>
                  <a:txBody>
                    <a:bodyPr/>
                    <a:lstStyle/>
                    <a:p>
                      <a:pPr algn="l"/>
                      <a:r>
                        <a:rPr lang="pt-BR" sz="1200" dirty="0" err="1"/>
                        <a:t>True</a:t>
                      </a:r>
                      <a:r>
                        <a:rPr lang="pt-BR" sz="1200" dirty="0"/>
                        <a:t>, False</a:t>
                      </a:r>
                    </a:p>
                  </a:txBody>
                  <a:tcPr marL="64056" marR="64056" marT="32028" marB="32028" anchor="ctr"/>
                </a:tc>
                <a:extLst>
                  <a:ext uri="{0D108BD9-81ED-4DB2-BD59-A6C34878D82A}">
                    <a16:rowId xmlns:a16="http://schemas.microsoft.com/office/drawing/2014/main" val="123327709"/>
                  </a:ext>
                </a:extLst>
              </a:tr>
              <a:tr h="268835">
                <a:tc>
                  <a:txBody>
                    <a:bodyPr/>
                    <a:lstStyle/>
                    <a:p>
                      <a:r>
                        <a:rPr lang="pt-BR" sz="1400" b="1" dirty="0"/>
                        <a:t>byte</a:t>
                      </a:r>
                    </a:p>
                  </a:txBody>
                  <a:tcPr marL="64056" marR="64056" marT="32028" marB="32028" anchor="ctr"/>
                </a:tc>
                <a:tc>
                  <a:txBody>
                    <a:bodyPr/>
                    <a:lstStyle/>
                    <a:p>
                      <a:r>
                        <a:rPr lang="pt-BR" sz="1200" dirty="0"/>
                        <a:t>0 a 255</a:t>
                      </a:r>
                    </a:p>
                  </a:txBody>
                  <a:tcPr marL="64056" marR="64056" marT="32028" marB="32028" anchor="ctr"/>
                </a:tc>
                <a:extLst>
                  <a:ext uri="{0D108BD9-81ED-4DB2-BD59-A6C34878D82A}">
                    <a16:rowId xmlns:a16="http://schemas.microsoft.com/office/drawing/2014/main" val="1793010920"/>
                  </a:ext>
                </a:extLst>
              </a:tr>
              <a:tr h="268835">
                <a:tc>
                  <a:txBody>
                    <a:bodyPr/>
                    <a:lstStyle/>
                    <a:p>
                      <a:r>
                        <a:rPr lang="pt-BR" sz="1400" b="1" dirty="0" err="1"/>
                        <a:t>sbyte</a:t>
                      </a:r>
                      <a:endParaRPr lang="pt-BR" sz="1400" b="1" dirty="0"/>
                    </a:p>
                  </a:txBody>
                  <a:tcPr marL="64056" marR="64056" marT="32028" marB="32028" anchor="ctr"/>
                </a:tc>
                <a:tc>
                  <a:txBody>
                    <a:bodyPr/>
                    <a:lstStyle/>
                    <a:p>
                      <a:r>
                        <a:rPr lang="pt-BR" sz="1200" dirty="0"/>
                        <a:t>-128 a 127</a:t>
                      </a:r>
                    </a:p>
                  </a:txBody>
                  <a:tcPr marL="64056" marR="64056" marT="32028" marB="32028" anchor="ctr"/>
                </a:tc>
                <a:extLst>
                  <a:ext uri="{0D108BD9-81ED-4DB2-BD59-A6C34878D82A}">
                    <a16:rowId xmlns:a16="http://schemas.microsoft.com/office/drawing/2014/main" val="3678847294"/>
                  </a:ext>
                </a:extLst>
              </a:tr>
              <a:tr h="268835">
                <a:tc>
                  <a:txBody>
                    <a:bodyPr/>
                    <a:lstStyle/>
                    <a:p>
                      <a:r>
                        <a:rPr lang="pt-BR" sz="1400" b="1" dirty="0"/>
                        <a:t>char</a:t>
                      </a:r>
                    </a:p>
                  </a:txBody>
                  <a:tcPr marL="64056" marR="64056" marT="32028" marB="32028" anchor="ctr"/>
                </a:tc>
                <a:tc>
                  <a:txBody>
                    <a:bodyPr/>
                    <a:lstStyle/>
                    <a:p>
                      <a:r>
                        <a:rPr lang="pl-PL" sz="1200" dirty="0"/>
                        <a:t>U+0000 a U+FFFF</a:t>
                      </a:r>
                      <a:endParaRPr lang="pt-BR" sz="1200" dirty="0"/>
                    </a:p>
                  </a:txBody>
                  <a:tcPr marL="64056" marR="64056" marT="32028" marB="32028" anchor="ctr"/>
                </a:tc>
                <a:extLst>
                  <a:ext uri="{0D108BD9-81ED-4DB2-BD59-A6C34878D82A}">
                    <a16:rowId xmlns:a16="http://schemas.microsoft.com/office/drawing/2014/main" val="969661742"/>
                  </a:ext>
                </a:extLst>
              </a:tr>
              <a:tr h="268835">
                <a:tc>
                  <a:txBody>
                    <a:bodyPr/>
                    <a:lstStyle/>
                    <a:p>
                      <a:r>
                        <a:rPr lang="pt-BR" sz="1400" b="1" dirty="0"/>
                        <a:t>decimal</a:t>
                      </a:r>
                    </a:p>
                  </a:txBody>
                  <a:tcPr marL="64056" marR="64056" marT="32028" marB="32028" anchor="ctr"/>
                </a:tc>
                <a:tc>
                  <a:txBody>
                    <a:bodyPr/>
                    <a:lstStyle/>
                    <a:p>
                      <a:r>
                        <a:rPr lang="pt-BR" sz="1200" dirty="0"/>
                        <a:t>±1,0 x 10</a:t>
                      </a:r>
                      <a:r>
                        <a:rPr lang="pt-BR" sz="1200" baseline="30000" dirty="0"/>
                        <a:t>-28</a:t>
                      </a:r>
                      <a:r>
                        <a:rPr lang="pt-BR" sz="1200" dirty="0"/>
                        <a:t> a ±7,9228 x 10</a:t>
                      </a:r>
                      <a:r>
                        <a:rPr lang="pt-BR" sz="1200" baseline="30000" dirty="0"/>
                        <a:t>28</a:t>
                      </a:r>
                    </a:p>
                  </a:txBody>
                  <a:tcPr marL="64056" marR="64056" marT="32028" marB="32028" anchor="ctr"/>
                </a:tc>
                <a:extLst>
                  <a:ext uri="{0D108BD9-81ED-4DB2-BD59-A6C34878D82A}">
                    <a16:rowId xmlns:a16="http://schemas.microsoft.com/office/drawing/2014/main" val="3018882578"/>
                  </a:ext>
                </a:extLst>
              </a:tr>
              <a:tr h="268835">
                <a:tc>
                  <a:txBody>
                    <a:bodyPr/>
                    <a:lstStyle/>
                    <a:p>
                      <a:r>
                        <a:rPr lang="pt-BR" sz="1400" b="1" dirty="0" err="1"/>
                        <a:t>double</a:t>
                      </a:r>
                      <a:endParaRPr lang="pt-BR" sz="1400" b="1" dirty="0"/>
                    </a:p>
                  </a:txBody>
                  <a:tcPr marL="64056" marR="64056" marT="32028" marB="32028" anchor="ctr"/>
                </a:tc>
                <a:tc>
                  <a:txBody>
                    <a:bodyPr/>
                    <a:lstStyle/>
                    <a:p>
                      <a:r>
                        <a:rPr lang="pt-BR" sz="1200" dirty="0"/>
                        <a:t>±5.0 × 10</a:t>
                      </a:r>
                      <a:r>
                        <a:rPr lang="pt-BR" sz="1200" baseline="30000" dirty="0"/>
                        <a:t>−324</a:t>
                      </a:r>
                      <a:r>
                        <a:rPr lang="pt-BR" sz="1200" dirty="0"/>
                        <a:t> a ±1.7 × 10</a:t>
                      </a:r>
                      <a:r>
                        <a:rPr lang="pt-BR" sz="1200" baseline="30000" dirty="0"/>
                        <a:t>308</a:t>
                      </a:r>
                    </a:p>
                  </a:txBody>
                  <a:tcPr marL="64056" marR="64056" marT="32028" marB="32028" anchor="ctr"/>
                </a:tc>
                <a:extLst>
                  <a:ext uri="{0D108BD9-81ED-4DB2-BD59-A6C34878D82A}">
                    <a16:rowId xmlns:a16="http://schemas.microsoft.com/office/drawing/2014/main" val="1583638602"/>
                  </a:ext>
                </a:extLst>
              </a:tr>
              <a:tr h="268835">
                <a:tc>
                  <a:txBody>
                    <a:bodyPr/>
                    <a:lstStyle/>
                    <a:p>
                      <a:r>
                        <a:rPr lang="pt-BR" sz="1400" b="1" dirty="0" err="1"/>
                        <a:t>float</a:t>
                      </a:r>
                      <a:endParaRPr lang="pt-BR" sz="1400" b="1" dirty="0"/>
                    </a:p>
                  </a:txBody>
                  <a:tcPr marL="64056" marR="64056" marT="32028" marB="32028" anchor="ctr"/>
                </a:tc>
                <a:tc>
                  <a:txBody>
                    <a:bodyPr/>
                    <a:lstStyle/>
                    <a:p>
                      <a:r>
                        <a:rPr lang="pt-BR" sz="1200" dirty="0"/>
                        <a:t>±1,5 x 10</a:t>
                      </a:r>
                      <a:r>
                        <a:rPr lang="pt-BR" sz="1200" baseline="30000" dirty="0"/>
                        <a:t>−45</a:t>
                      </a:r>
                      <a:r>
                        <a:rPr lang="pt-BR" sz="1200" dirty="0"/>
                        <a:t> a ±3,4 x 10</a:t>
                      </a:r>
                      <a:r>
                        <a:rPr lang="pt-BR" sz="1200" baseline="30000" dirty="0"/>
                        <a:t>38</a:t>
                      </a:r>
                    </a:p>
                  </a:txBody>
                  <a:tcPr marL="64056" marR="64056" marT="32028" marB="32028" anchor="ctr"/>
                </a:tc>
                <a:extLst>
                  <a:ext uri="{0D108BD9-81ED-4DB2-BD59-A6C34878D82A}">
                    <a16:rowId xmlns:a16="http://schemas.microsoft.com/office/drawing/2014/main" val="128890479"/>
                  </a:ext>
                </a:extLst>
              </a:tr>
              <a:tr h="268835">
                <a:tc>
                  <a:txBody>
                    <a:bodyPr/>
                    <a:lstStyle/>
                    <a:p>
                      <a:r>
                        <a:rPr lang="pt-BR" sz="1400" b="1" dirty="0" err="1"/>
                        <a:t>int</a:t>
                      </a:r>
                      <a:endParaRPr lang="pt-BR" sz="1400" b="1" dirty="0"/>
                    </a:p>
                  </a:txBody>
                  <a:tcPr marL="64056" marR="64056" marT="32028" marB="32028" anchor="ctr"/>
                </a:tc>
                <a:tc>
                  <a:txBody>
                    <a:bodyPr/>
                    <a:lstStyle/>
                    <a:p>
                      <a:r>
                        <a:rPr lang="pt-BR" sz="1200" dirty="0"/>
                        <a:t>-2.147.483.648 a 2.147.483.647</a:t>
                      </a:r>
                    </a:p>
                  </a:txBody>
                  <a:tcPr marL="64056" marR="64056" marT="32028" marB="32028" anchor="ctr"/>
                </a:tc>
                <a:extLst>
                  <a:ext uri="{0D108BD9-81ED-4DB2-BD59-A6C34878D82A}">
                    <a16:rowId xmlns:a16="http://schemas.microsoft.com/office/drawing/2014/main" val="1888047565"/>
                  </a:ext>
                </a:extLst>
              </a:tr>
              <a:tr h="268835">
                <a:tc>
                  <a:txBody>
                    <a:bodyPr/>
                    <a:lstStyle/>
                    <a:p>
                      <a:r>
                        <a:rPr lang="pt-BR" sz="1400" b="1" dirty="0" err="1"/>
                        <a:t>uint</a:t>
                      </a:r>
                      <a:endParaRPr lang="pt-BR" sz="1400" b="1" dirty="0"/>
                    </a:p>
                  </a:txBody>
                  <a:tcPr marL="64056" marR="64056" marT="32028" marB="32028" anchor="ctr"/>
                </a:tc>
                <a:tc>
                  <a:txBody>
                    <a:bodyPr/>
                    <a:lstStyle/>
                    <a:p>
                      <a:r>
                        <a:rPr lang="pt-BR" sz="1200" dirty="0"/>
                        <a:t>0 a 4.294.967.295</a:t>
                      </a:r>
                    </a:p>
                  </a:txBody>
                  <a:tcPr marL="64056" marR="64056" marT="32028" marB="32028" anchor="ctr"/>
                </a:tc>
                <a:extLst>
                  <a:ext uri="{0D108BD9-81ED-4DB2-BD59-A6C34878D82A}">
                    <a16:rowId xmlns:a16="http://schemas.microsoft.com/office/drawing/2014/main" val="2913142857"/>
                  </a:ext>
                </a:extLst>
              </a:tr>
              <a:tr h="268835">
                <a:tc>
                  <a:txBody>
                    <a:bodyPr/>
                    <a:lstStyle/>
                    <a:p>
                      <a:r>
                        <a:rPr lang="pt-BR" sz="1400" b="1" dirty="0" err="1"/>
                        <a:t>long</a:t>
                      </a:r>
                      <a:endParaRPr lang="pt-BR" sz="1400" b="1" dirty="0"/>
                    </a:p>
                  </a:txBody>
                  <a:tcPr marL="64056" marR="64056" marT="32028" marB="32028" anchor="ctr"/>
                </a:tc>
                <a:tc>
                  <a:txBody>
                    <a:bodyPr/>
                    <a:lstStyle/>
                    <a:p>
                      <a:r>
                        <a:rPr lang="pt-BR" sz="1200" dirty="0"/>
                        <a:t>-9.223.372.036.854.775.808 a 9.223.372.036.854.775.807</a:t>
                      </a:r>
                    </a:p>
                  </a:txBody>
                  <a:tcPr marL="64056" marR="64056" marT="32028" marB="32028" anchor="ctr"/>
                </a:tc>
                <a:extLst>
                  <a:ext uri="{0D108BD9-81ED-4DB2-BD59-A6C34878D82A}">
                    <a16:rowId xmlns:a16="http://schemas.microsoft.com/office/drawing/2014/main" val="405498974"/>
                  </a:ext>
                </a:extLst>
              </a:tr>
              <a:tr h="268835">
                <a:tc>
                  <a:txBody>
                    <a:bodyPr/>
                    <a:lstStyle/>
                    <a:p>
                      <a:r>
                        <a:rPr lang="pt-BR" sz="1400" b="1" dirty="0" err="1"/>
                        <a:t>ulong</a:t>
                      </a:r>
                      <a:endParaRPr lang="pt-BR" sz="1400" b="1" dirty="0"/>
                    </a:p>
                  </a:txBody>
                  <a:tcPr marL="64056" marR="64056" marT="32028" marB="32028" anchor="ctr"/>
                </a:tc>
                <a:tc>
                  <a:txBody>
                    <a:bodyPr/>
                    <a:lstStyle/>
                    <a:p>
                      <a:r>
                        <a:rPr lang="pt-BR" sz="1200" dirty="0"/>
                        <a:t>0 a 18.446.744.073.709.551.615</a:t>
                      </a:r>
                    </a:p>
                  </a:txBody>
                  <a:tcPr marL="64056" marR="64056" marT="32028" marB="32028" anchor="ctr"/>
                </a:tc>
                <a:extLst>
                  <a:ext uri="{0D108BD9-81ED-4DB2-BD59-A6C34878D82A}">
                    <a16:rowId xmlns:a16="http://schemas.microsoft.com/office/drawing/2014/main" val="3931206768"/>
                  </a:ext>
                </a:extLst>
              </a:tr>
              <a:tr h="268835">
                <a:tc>
                  <a:txBody>
                    <a:bodyPr/>
                    <a:lstStyle/>
                    <a:p>
                      <a:r>
                        <a:rPr lang="pt-BR" sz="1400" b="1" dirty="0"/>
                        <a:t>short</a:t>
                      </a:r>
                    </a:p>
                  </a:txBody>
                  <a:tcPr marL="64056" marR="64056" marT="32028" marB="32028" anchor="ctr"/>
                </a:tc>
                <a:tc>
                  <a:txBody>
                    <a:bodyPr/>
                    <a:lstStyle/>
                    <a:p>
                      <a:r>
                        <a:rPr lang="pt-BR" sz="1200" dirty="0"/>
                        <a:t>-32.768 a 32.767</a:t>
                      </a:r>
                    </a:p>
                  </a:txBody>
                  <a:tcPr marL="64056" marR="64056" marT="32028" marB="32028" anchor="ctr"/>
                </a:tc>
                <a:extLst>
                  <a:ext uri="{0D108BD9-81ED-4DB2-BD59-A6C34878D82A}">
                    <a16:rowId xmlns:a16="http://schemas.microsoft.com/office/drawing/2014/main" val="1140978547"/>
                  </a:ext>
                </a:extLst>
              </a:tr>
              <a:tr h="268835">
                <a:tc>
                  <a:txBody>
                    <a:bodyPr/>
                    <a:lstStyle/>
                    <a:p>
                      <a:r>
                        <a:rPr lang="pt-BR" sz="1400" b="1" dirty="0" err="1"/>
                        <a:t>ushort</a:t>
                      </a:r>
                      <a:endParaRPr lang="pt-BR" sz="1400" b="1" dirty="0"/>
                    </a:p>
                  </a:txBody>
                  <a:tcPr marL="64056" marR="64056" marT="32028" marB="32028" anchor="ctr"/>
                </a:tc>
                <a:tc>
                  <a:txBody>
                    <a:bodyPr/>
                    <a:lstStyle/>
                    <a:p>
                      <a:r>
                        <a:rPr lang="pt-BR" sz="1200" dirty="0"/>
                        <a:t>0 a 65.535</a:t>
                      </a:r>
                    </a:p>
                  </a:txBody>
                  <a:tcPr marL="64056" marR="64056" marT="32028" marB="32028" anchor="ctr"/>
                </a:tc>
                <a:extLst>
                  <a:ext uri="{0D108BD9-81ED-4DB2-BD59-A6C34878D82A}">
                    <a16:rowId xmlns:a16="http://schemas.microsoft.com/office/drawing/2014/main" val="1631030819"/>
                  </a:ext>
                </a:extLst>
              </a:tr>
            </a:tbl>
          </a:graphicData>
        </a:graphic>
      </p:graphicFrame>
      <p:graphicFrame>
        <p:nvGraphicFramePr>
          <p:cNvPr id="3" name="Table 2">
            <a:extLst>
              <a:ext uri="{FF2B5EF4-FFF2-40B4-BE49-F238E27FC236}">
                <a16:creationId xmlns:a16="http://schemas.microsoft.com/office/drawing/2014/main" id="{4FAA6090-38C8-42A0-8CE0-2B25C97D3D5F}"/>
              </a:ext>
            </a:extLst>
          </p:cNvPr>
          <p:cNvGraphicFramePr>
            <a:graphicFrameLocks noGrp="1"/>
          </p:cNvGraphicFramePr>
          <p:nvPr>
            <p:extLst>
              <p:ext uri="{D42A27DB-BD31-4B8C-83A1-F6EECF244321}">
                <p14:modId xmlns:p14="http://schemas.microsoft.com/office/powerpoint/2010/main" val="1903422171"/>
              </p:ext>
            </p:extLst>
          </p:nvPr>
        </p:nvGraphicFramePr>
        <p:xfrm>
          <a:off x="6633029" y="2418617"/>
          <a:ext cx="2199271" cy="1112520"/>
        </p:xfrm>
        <a:graphic>
          <a:graphicData uri="http://schemas.openxmlformats.org/drawingml/2006/table">
            <a:tbl>
              <a:tblPr firstRow="1" bandRow="1"/>
              <a:tblGrid>
                <a:gridCol w="2199271">
                  <a:extLst>
                    <a:ext uri="{9D8B030D-6E8A-4147-A177-3AD203B41FA5}">
                      <a16:colId xmlns:a16="http://schemas.microsoft.com/office/drawing/2014/main" val="556262335"/>
                    </a:ext>
                  </a:extLst>
                </a:gridCol>
              </a:tblGrid>
              <a:tr h="370840">
                <a:tc>
                  <a:txBody>
                    <a:bodyPr/>
                    <a:lstStyle/>
                    <a:p>
                      <a:pPr algn="ctr"/>
                      <a:r>
                        <a:rPr lang="pt-BR" sz="1600" b="1" dirty="0"/>
                        <a:t>Tipo</a:t>
                      </a:r>
                    </a:p>
                  </a:txBody>
                  <a:tcPr anchor="ctr">
                    <a:solidFill>
                      <a:schemeClr val="bg2">
                        <a:lumMod val="50000"/>
                      </a:schemeClr>
                    </a:solidFill>
                  </a:tcPr>
                </a:tc>
                <a:extLst>
                  <a:ext uri="{0D108BD9-81ED-4DB2-BD59-A6C34878D82A}">
                    <a16:rowId xmlns:a16="http://schemas.microsoft.com/office/drawing/2014/main" val="3358306885"/>
                  </a:ext>
                </a:extLst>
              </a:tr>
              <a:tr h="370840">
                <a:tc>
                  <a:txBody>
                    <a:bodyPr/>
                    <a:lstStyle/>
                    <a:p>
                      <a:pPr algn="ctr"/>
                      <a:r>
                        <a:rPr lang="pt-BR" sz="1400" b="1" dirty="0" err="1"/>
                        <a:t>String</a:t>
                      </a:r>
                      <a:endParaRPr lang="pt-BR" sz="1400" b="1" dirty="0"/>
                    </a:p>
                  </a:txBody>
                  <a:tcPr anchor="ctr"/>
                </a:tc>
                <a:extLst>
                  <a:ext uri="{0D108BD9-81ED-4DB2-BD59-A6C34878D82A}">
                    <a16:rowId xmlns:a16="http://schemas.microsoft.com/office/drawing/2014/main" val="3404945190"/>
                  </a:ext>
                </a:extLst>
              </a:tr>
              <a:tr h="370840">
                <a:tc>
                  <a:txBody>
                    <a:bodyPr/>
                    <a:lstStyle/>
                    <a:p>
                      <a:pPr algn="ctr"/>
                      <a:r>
                        <a:rPr lang="pt-BR" sz="1400" b="1" dirty="0" err="1"/>
                        <a:t>Object</a:t>
                      </a:r>
                      <a:endParaRPr lang="pt-BR" sz="1400" b="1" dirty="0"/>
                    </a:p>
                  </a:txBody>
                  <a:tcPr anchor="ctr"/>
                </a:tc>
                <a:extLst>
                  <a:ext uri="{0D108BD9-81ED-4DB2-BD59-A6C34878D82A}">
                    <a16:rowId xmlns:a16="http://schemas.microsoft.com/office/drawing/2014/main" val="1863683936"/>
                  </a:ext>
                </a:extLst>
              </a:tr>
            </a:tbl>
          </a:graphicData>
        </a:graphic>
      </p:graphicFrame>
    </p:spTree>
    <p:extLst>
      <p:ext uri="{BB962C8B-B14F-4D97-AF65-F5344CB8AC3E}">
        <p14:creationId xmlns:p14="http://schemas.microsoft.com/office/powerpoint/2010/main" val="1613472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F436-1AE3-4717-BC36-746161AF646B}"/>
              </a:ext>
            </a:extLst>
          </p:cNvPr>
          <p:cNvSpPr>
            <a:spLocks noGrp="1"/>
          </p:cNvSpPr>
          <p:nvPr>
            <p:ph type="title"/>
          </p:nvPr>
        </p:nvSpPr>
        <p:spPr/>
        <p:txBody>
          <a:bodyPr/>
          <a:lstStyle/>
          <a:p>
            <a:r>
              <a:rPr lang="pt-BR" dirty="0"/>
              <a:t>Operadores aritméticos</a:t>
            </a:r>
          </a:p>
        </p:txBody>
      </p:sp>
      <p:graphicFrame>
        <p:nvGraphicFramePr>
          <p:cNvPr id="5" name="Google Shape;158;p26">
            <a:extLst>
              <a:ext uri="{FF2B5EF4-FFF2-40B4-BE49-F238E27FC236}">
                <a16:creationId xmlns:a16="http://schemas.microsoft.com/office/drawing/2014/main" id="{C7E3765E-C705-452E-8367-7C220CEB50F9}"/>
              </a:ext>
            </a:extLst>
          </p:cNvPr>
          <p:cNvGraphicFramePr/>
          <p:nvPr>
            <p:extLst>
              <p:ext uri="{D42A27DB-BD31-4B8C-83A1-F6EECF244321}">
                <p14:modId xmlns:p14="http://schemas.microsoft.com/office/powerpoint/2010/main" val="2150407278"/>
              </p:ext>
            </p:extLst>
          </p:nvPr>
        </p:nvGraphicFramePr>
        <p:xfrm>
          <a:off x="529593" y="1296173"/>
          <a:ext cx="8084814" cy="3283075"/>
        </p:xfrm>
        <a:graphic>
          <a:graphicData uri="http://schemas.openxmlformats.org/drawingml/2006/table">
            <a:tbl>
              <a:tblPr firstRow="1"/>
              <a:tblGrid>
                <a:gridCol w="1124725">
                  <a:extLst>
                    <a:ext uri="{9D8B030D-6E8A-4147-A177-3AD203B41FA5}">
                      <a16:colId xmlns:a16="http://schemas.microsoft.com/office/drawing/2014/main" val="20000"/>
                    </a:ext>
                  </a:extLst>
                </a:gridCol>
                <a:gridCol w="5610261">
                  <a:extLst>
                    <a:ext uri="{9D8B030D-6E8A-4147-A177-3AD203B41FA5}">
                      <a16:colId xmlns:a16="http://schemas.microsoft.com/office/drawing/2014/main" val="20001"/>
                    </a:ext>
                  </a:extLst>
                </a:gridCol>
                <a:gridCol w="1349828">
                  <a:extLst>
                    <a:ext uri="{9D8B030D-6E8A-4147-A177-3AD203B41FA5}">
                      <a16:colId xmlns:a16="http://schemas.microsoft.com/office/drawing/2014/main" val="20002"/>
                    </a:ext>
                  </a:extLst>
                </a:gridCol>
              </a:tblGrid>
              <a:tr h="360175">
                <a:tc>
                  <a:txBody>
                    <a:bodyPr/>
                    <a:lstStyle/>
                    <a:p>
                      <a:pPr marL="0" lvl="0" indent="0" algn="ctr" rtl="0">
                        <a:spcBef>
                          <a:spcPts val="0"/>
                        </a:spcBef>
                        <a:spcAft>
                          <a:spcPts val="0"/>
                        </a:spcAft>
                        <a:buNone/>
                      </a:pPr>
                      <a:r>
                        <a:rPr lang="en" b="1" dirty="0"/>
                        <a:t>Operador</a:t>
                      </a:r>
                      <a:endParaRPr b="1" dirty="0">
                        <a:solidFill>
                          <a:schemeClr val="bg1"/>
                        </a:solidFill>
                      </a:endParaRPr>
                    </a:p>
                  </a:txBody>
                  <a:tcPr marL="91425" marR="91425" marT="91425" marB="91425" anchor="ctr">
                    <a:solidFill>
                      <a:schemeClr val="bg2">
                        <a:lumMod val="50000"/>
                      </a:schemeClr>
                    </a:solidFill>
                  </a:tcPr>
                </a:tc>
                <a:tc>
                  <a:txBody>
                    <a:bodyPr/>
                    <a:lstStyle/>
                    <a:p>
                      <a:pPr marL="0" lvl="0" indent="0" algn="l" rtl="0">
                        <a:spcBef>
                          <a:spcPts val="0"/>
                        </a:spcBef>
                        <a:spcAft>
                          <a:spcPts val="0"/>
                        </a:spcAft>
                        <a:buNone/>
                      </a:pPr>
                      <a:r>
                        <a:rPr lang="en" b="1" dirty="0"/>
                        <a:t>Descrição</a:t>
                      </a:r>
                      <a:endParaRPr b="1" dirty="0">
                        <a:solidFill>
                          <a:schemeClr val="bg1"/>
                        </a:solidFill>
                      </a:endParaRPr>
                    </a:p>
                  </a:txBody>
                  <a:tcPr marL="91425" marR="91425" marT="91425" marB="91425" anchor="ctr">
                    <a:solidFill>
                      <a:schemeClr val="bg2">
                        <a:lumMod val="50000"/>
                      </a:schemeClr>
                    </a:solidFill>
                  </a:tcPr>
                </a:tc>
                <a:tc>
                  <a:txBody>
                    <a:bodyPr/>
                    <a:lstStyle/>
                    <a:p>
                      <a:pPr marL="0" lvl="0" indent="0" algn="l" rtl="0">
                        <a:spcBef>
                          <a:spcPts val="0"/>
                        </a:spcBef>
                        <a:spcAft>
                          <a:spcPts val="0"/>
                        </a:spcAft>
                        <a:buNone/>
                      </a:pPr>
                      <a:r>
                        <a:rPr lang="en" b="1" dirty="0"/>
                        <a:t>Exemplo</a:t>
                      </a:r>
                      <a:endParaRPr b="1" dirty="0">
                        <a:solidFill>
                          <a:schemeClr val="bg1"/>
                        </a:solidFill>
                      </a:endParaRPr>
                    </a:p>
                  </a:txBody>
                  <a:tcPr marL="91425" marR="91425" marT="91425" marB="91425" anchor="ctr">
                    <a:solidFill>
                      <a:schemeClr val="bg2">
                        <a:lumMod val="50000"/>
                      </a:schemeClr>
                    </a:solidFill>
                  </a:tcPr>
                </a:tc>
                <a:extLst>
                  <a:ext uri="{0D108BD9-81ED-4DB2-BD59-A6C34878D82A}">
                    <a16:rowId xmlns:a16="http://schemas.microsoft.com/office/drawing/2014/main" val="10000"/>
                  </a:ext>
                </a:extLst>
              </a:tr>
              <a:tr h="526300">
                <a:tc>
                  <a:txBody>
                    <a:bodyPr/>
                    <a:lstStyle/>
                    <a:p>
                      <a:pPr marL="0" lvl="0" indent="0" algn="ctr" rtl="0">
                        <a:spcBef>
                          <a:spcPts val="0"/>
                        </a:spcBef>
                        <a:spcAft>
                          <a:spcPts val="0"/>
                        </a:spcAft>
                        <a:buNone/>
                      </a:pPr>
                      <a:r>
                        <a:rPr lang="en" sz="2400" b="1" dirty="0"/>
                        <a:t>+</a:t>
                      </a:r>
                      <a:endParaRPr sz="2400" b="1" dirty="0">
                        <a:solidFill>
                          <a:schemeClr val="bg1"/>
                        </a:solidFill>
                      </a:endParaRPr>
                    </a:p>
                  </a:txBody>
                  <a:tcPr marL="91425" marR="91425" marT="91425" marB="91425" anchor="ctr"/>
                </a:tc>
                <a:tc>
                  <a:txBody>
                    <a:bodyPr/>
                    <a:lstStyle/>
                    <a:p>
                      <a:pPr marL="0" lvl="0" indent="0" algn="l" rtl="0">
                        <a:spcBef>
                          <a:spcPts val="0"/>
                        </a:spcBef>
                        <a:spcAft>
                          <a:spcPts val="1600"/>
                        </a:spcAft>
                        <a:buNone/>
                      </a:pPr>
                      <a:r>
                        <a:rPr lang="en" sz="1400" dirty="0"/>
                        <a:t>Usado para somar números ou concatena</a:t>
                      </a:r>
                      <a:r>
                        <a:rPr lang="pt-BR" sz="1400" dirty="0"/>
                        <a:t>r</a:t>
                      </a:r>
                      <a:r>
                        <a:rPr lang="en" sz="1400" dirty="0"/>
                        <a:t> strings</a:t>
                      </a:r>
                      <a:endParaRPr sz="1400" b="1" i="0" dirty="0">
                        <a:solidFill>
                          <a:schemeClr val="bg1"/>
                        </a:solidFill>
                        <a:latin typeface="+mn-lt"/>
                      </a:endParaRPr>
                    </a:p>
                  </a:txBody>
                  <a:tcPr marL="91425" marR="91425" marT="91425" marB="91425" anchor="ctr"/>
                </a:tc>
                <a:tc>
                  <a:txBody>
                    <a:bodyPr/>
                    <a:lstStyle/>
                    <a:p>
                      <a:pPr marL="0" lvl="0" indent="0" algn="l" rtl="0">
                        <a:spcBef>
                          <a:spcPts val="0"/>
                        </a:spcBef>
                        <a:spcAft>
                          <a:spcPts val="0"/>
                        </a:spcAft>
                        <a:buNone/>
                      </a:pPr>
                      <a:r>
                        <a:rPr lang="en" dirty="0"/>
                        <a:t>2 + 1</a:t>
                      </a:r>
                      <a:endParaRPr b="1" dirty="0">
                        <a:solidFill>
                          <a:schemeClr val="bg1"/>
                        </a:solidFill>
                      </a:endParaRPr>
                    </a:p>
                  </a:txBody>
                  <a:tcPr marL="91425" marR="91425" marT="91425" marB="91425" anchor="ctr"/>
                </a:tc>
                <a:extLst>
                  <a:ext uri="{0D108BD9-81ED-4DB2-BD59-A6C34878D82A}">
                    <a16:rowId xmlns:a16="http://schemas.microsoft.com/office/drawing/2014/main" val="10001"/>
                  </a:ext>
                </a:extLst>
              </a:tr>
              <a:tr h="526300">
                <a:tc>
                  <a:txBody>
                    <a:bodyPr/>
                    <a:lstStyle/>
                    <a:p>
                      <a:pPr marL="0" lvl="0" indent="0" algn="ctr" rtl="0">
                        <a:spcBef>
                          <a:spcPts val="0"/>
                        </a:spcBef>
                        <a:spcAft>
                          <a:spcPts val="0"/>
                        </a:spcAft>
                        <a:buNone/>
                      </a:pPr>
                      <a:r>
                        <a:rPr lang="en" sz="2400" b="1"/>
                        <a:t>-</a:t>
                      </a:r>
                      <a:endParaRPr sz="2400" b="1">
                        <a:solidFill>
                          <a:schemeClr val="bg1"/>
                        </a:solidFill>
                      </a:endParaRPr>
                    </a:p>
                  </a:txBody>
                  <a:tcPr marL="91425" marR="91425" marT="91425" marB="91425" anchor="ctr"/>
                </a:tc>
                <a:tc>
                  <a:txBody>
                    <a:bodyPr/>
                    <a:lstStyle/>
                    <a:p>
                      <a:pPr marL="0" lvl="0" indent="0" algn="l" rtl="0">
                        <a:spcBef>
                          <a:spcPts val="0"/>
                        </a:spcBef>
                        <a:spcAft>
                          <a:spcPts val="1600"/>
                        </a:spcAft>
                        <a:buNone/>
                      </a:pPr>
                      <a:r>
                        <a:rPr lang="en" sz="1400" dirty="0"/>
                        <a:t>Usado para subtrair números</a:t>
                      </a:r>
                      <a:endParaRPr sz="1400" dirty="0">
                        <a:solidFill>
                          <a:schemeClr val="bg1"/>
                        </a:solidFill>
                        <a:latin typeface="+mn-lt"/>
                      </a:endParaRPr>
                    </a:p>
                  </a:txBody>
                  <a:tcPr marL="91425" marR="91425" marT="91425" marB="91425" anchor="ctr"/>
                </a:tc>
                <a:tc>
                  <a:txBody>
                    <a:bodyPr/>
                    <a:lstStyle/>
                    <a:p>
                      <a:pPr marL="0" lvl="0" indent="0" algn="l" rtl="0">
                        <a:spcBef>
                          <a:spcPts val="0"/>
                        </a:spcBef>
                        <a:spcAft>
                          <a:spcPts val="0"/>
                        </a:spcAft>
                        <a:buNone/>
                      </a:pPr>
                      <a:r>
                        <a:rPr lang="en"/>
                        <a:t>2 - 1</a:t>
                      </a:r>
                      <a:endParaRPr b="1">
                        <a:solidFill>
                          <a:schemeClr val="bg1"/>
                        </a:solidFill>
                      </a:endParaRPr>
                    </a:p>
                  </a:txBody>
                  <a:tcPr marL="91425" marR="91425" marT="91425" marB="91425" anchor="ctr"/>
                </a:tc>
                <a:extLst>
                  <a:ext uri="{0D108BD9-81ED-4DB2-BD59-A6C34878D82A}">
                    <a16:rowId xmlns:a16="http://schemas.microsoft.com/office/drawing/2014/main" val="10002"/>
                  </a:ext>
                </a:extLst>
              </a:tr>
              <a:tr h="526300">
                <a:tc>
                  <a:txBody>
                    <a:bodyPr/>
                    <a:lstStyle/>
                    <a:p>
                      <a:pPr marL="0" lvl="0" indent="0" algn="ctr" rtl="0">
                        <a:spcBef>
                          <a:spcPts val="0"/>
                        </a:spcBef>
                        <a:spcAft>
                          <a:spcPts val="0"/>
                        </a:spcAft>
                        <a:buNone/>
                      </a:pPr>
                      <a:r>
                        <a:rPr lang="en" sz="2400" b="1" dirty="0"/>
                        <a:t>*</a:t>
                      </a:r>
                      <a:endParaRPr sz="2400" b="1" dirty="0">
                        <a:solidFill>
                          <a:schemeClr val="bg1"/>
                        </a:solidFill>
                      </a:endParaRPr>
                    </a:p>
                  </a:txBody>
                  <a:tcPr marL="91425" marR="91425" marT="91425" marB="91425" anchor="ctr"/>
                </a:tc>
                <a:tc>
                  <a:txBody>
                    <a:bodyPr/>
                    <a:lstStyle/>
                    <a:p>
                      <a:pPr marL="0" lvl="0" indent="0" algn="l" rtl="0">
                        <a:spcBef>
                          <a:spcPts val="0"/>
                        </a:spcBef>
                        <a:spcAft>
                          <a:spcPts val="1600"/>
                        </a:spcAft>
                        <a:buNone/>
                      </a:pPr>
                      <a:r>
                        <a:rPr lang="en" sz="1400" dirty="0"/>
                        <a:t>Usado para multiplicar números</a:t>
                      </a:r>
                      <a:endParaRPr sz="1400" dirty="0">
                        <a:solidFill>
                          <a:schemeClr val="bg1"/>
                        </a:solidFill>
                        <a:latin typeface="+mn-lt"/>
                      </a:endParaRPr>
                    </a:p>
                  </a:txBody>
                  <a:tcPr marL="91425" marR="91425" marT="91425" marB="91425" anchor="ctr"/>
                </a:tc>
                <a:tc>
                  <a:txBody>
                    <a:bodyPr/>
                    <a:lstStyle/>
                    <a:p>
                      <a:pPr marL="0" lvl="0" indent="0" algn="l" rtl="0">
                        <a:spcBef>
                          <a:spcPts val="0"/>
                        </a:spcBef>
                        <a:spcAft>
                          <a:spcPts val="0"/>
                        </a:spcAft>
                        <a:buNone/>
                      </a:pPr>
                      <a:r>
                        <a:rPr lang="en"/>
                        <a:t>2 * 2</a:t>
                      </a:r>
                      <a:endParaRPr b="1">
                        <a:solidFill>
                          <a:schemeClr val="bg1"/>
                        </a:solidFill>
                      </a:endParaRPr>
                    </a:p>
                  </a:txBody>
                  <a:tcPr marL="91425" marR="91425" marT="91425" marB="91425" anchor="ctr"/>
                </a:tc>
                <a:extLst>
                  <a:ext uri="{0D108BD9-81ED-4DB2-BD59-A6C34878D82A}">
                    <a16:rowId xmlns:a16="http://schemas.microsoft.com/office/drawing/2014/main" val="10003"/>
                  </a:ext>
                </a:extLst>
              </a:tr>
              <a:tr h="526300">
                <a:tc>
                  <a:txBody>
                    <a:bodyPr/>
                    <a:lstStyle/>
                    <a:p>
                      <a:pPr marL="0" lvl="0" indent="0" algn="ctr" rtl="0">
                        <a:spcBef>
                          <a:spcPts val="0"/>
                        </a:spcBef>
                        <a:spcAft>
                          <a:spcPts val="0"/>
                        </a:spcAft>
                        <a:buNone/>
                      </a:pPr>
                      <a:r>
                        <a:rPr lang="en" sz="2400" b="1" dirty="0"/>
                        <a:t>/</a:t>
                      </a:r>
                      <a:endParaRPr sz="2400" b="1" dirty="0">
                        <a:solidFill>
                          <a:schemeClr val="bg1"/>
                        </a:solidFill>
                      </a:endParaRPr>
                    </a:p>
                  </a:txBody>
                  <a:tcPr marL="91425" marR="91425" marT="91425" marB="91425" anchor="ctr"/>
                </a:tc>
                <a:tc>
                  <a:txBody>
                    <a:bodyPr/>
                    <a:lstStyle/>
                    <a:p>
                      <a:pPr marL="0" lvl="0" indent="0" algn="l" rtl="0">
                        <a:spcBef>
                          <a:spcPts val="0"/>
                        </a:spcBef>
                        <a:spcAft>
                          <a:spcPts val="1600"/>
                        </a:spcAft>
                        <a:buNone/>
                      </a:pPr>
                      <a:r>
                        <a:rPr lang="en" sz="1400" dirty="0"/>
                        <a:t>Usado para dividir números e retornar o quociente.</a:t>
                      </a:r>
                      <a:endParaRPr sz="1400" dirty="0">
                        <a:solidFill>
                          <a:schemeClr val="bg1"/>
                        </a:solidFill>
                        <a:latin typeface="+mn-lt"/>
                      </a:endParaRPr>
                    </a:p>
                  </a:txBody>
                  <a:tcPr marL="91425" marR="91425" marT="91425" marB="91425" anchor="ctr"/>
                </a:tc>
                <a:tc>
                  <a:txBody>
                    <a:bodyPr/>
                    <a:lstStyle/>
                    <a:p>
                      <a:pPr marL="0" lvl="0" indent="0" algn="l" rtl="0">
                        <a:spcBef>
                          <a:spcPts val="0"/>
                        </a:spcBef>
                        <a:spcAft>
                          <a:spcPts val="0"/>
                        </a:spcAft>
                        <a:buNone/>
                      </a:pPr>
                      <a:r>
                        <a:rPr lang="en"/>
                        <a:t>6 / 3 (é 2)</a:t>
                      </a:r>
                      <a:endParaRPr b="1">
                        <a:solidFill>
                          <a:schemeClr val="bg1"/>
                        </a:solidFill>
                      </a:endParaRPr>
                    </a:p>
                  </a:txBody>
                  <a:tcPr marL="91425" marR="91425" marT="91425" marB="91425" anchor="ctr"/>
                </a:tc>
                <a:extLst>
                  <a:ext uri="{0D108BD9-81ED-4DB2-BD59-A6C34878D82A}">
                    <a16:rowId xmlns:a16="http://schemas.microsoft.com/office/drawing/2014/main" val="10004"/>
                  </a:ext>
                </a:extLst>
              </a:tr>
              <a:tr h="692425">
                <a:tc>
                  <a:txBody>
                    <a:bodyPr/>
                    <a:lstStyle/>
                    <a:p>
                      <a:pPr marL="0" lvl="0" indent="0" algn="ctr" rtl="0">
                        <a:spcBef>
                          <a:spcPts val="0"/>
                        </a:spcBef>
                        <a:spcAft>
                          <a:spcPts val="0"/>
                        </a:spcAft>
                        <a:buNone/>
                      </a:pPr>
                      <a:r>
                        <a:rPr lang="en" sz="2400" b="1" dirty="0"/>
                        <a:t>%</a:t>
                      </a:r>
                      <a:endParaRPr sz="2400" b="1" dirty="0">
                        <a:solidFill>
                          <a:schemeClr val="bg1"/>
                        </a:solidFill>
                      </a:endParaRPr>
                    </a:p>
                  </a:txBody>
                  <a:tcPr marL="91425" marR="91425" marT="91425" marB="91425" anchor="ctr"/>
                </a:tc>
                <a:tc>
                  <a:txBody>
                    <a:bodyPr/>
                    <a:lstStyle/>
                    <a:p>
                      <a:pPr marL="0" lvl="0" indent="0" algn="l" rtl="0">
                        <a:spcBef>
                          <a:spcPts val="0"/>
                        </a:spcBef>
                        <a:spcAft>
                          <a:spcPts val="1600"/>
                        </a:spcAft>
                        <a:buNone/>
                      </a:pPr>
                      <a:r>
                        <a:rPr lang="en" sz="1400" dirty="0"/>
                        <a:t>Este operador se chama “módulo”. Ele funciona quase como a divisão, mas retorna o resto dela.</a:t>
                      </a:r>
                      <a:endParaRPr sz="1400" dirty="0">
                        <a:solidFill>
                          <a:schemeClr val="bg1"/>
                        </a:solidFill>
                        <a:latin typeface="+mn-lt"/>
                      </a:endParaRPr>
                    </a:p>
                  </a:txBody>
                  <a:tcPr marL="91425" marR="91425" marT="91425" marB="91425" anchor="ctr"/>
                </a:tc>
                <a:tc>
                  <a:txBody>
                    <a:bodyPr/>
                    <a:lstStyle/>
                    <a:p>
                      <a:pPr marL="0" lvl="0" indent="0" algn="l" rtl="0">
                        <a:spcBef>
                          <a:spcPts val="0"/>
                        </a:spcBef>
                        <a:spcAft>
                          <a:spcPts val="0"/>
                        </a:spcAft>
                        <a:buNone/>
                      </a:pPr>
                      <a:r>
                        <a:rPr lang="en" dirty="0"/>
                        <a:t>6 % 3 (é 0)</a:t>
                      </a:r>
                      <a:endParaRPr b="1" dirty="0">
                        <a:solidFill>
                          <a:schemeClr val="bg1"/>
                        </a:solidFill>
                      </a:endParaRPr>
                    </a:p>
                  </a:txBody>
                  <a:tcPr marL="91425" marR="91425" marT="91425" marB="91425"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97527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55427-2740-4FD9-98EE-289CEEF28F5A}"/>
              </a:ext>
            </a:extLst>
          </p:cNvPr>
          <p:cNvSpPr>
            <a:spLocks noGrp="1"/>
          </p:cNvSpPr>
          <p:nvPr>
            <p:ph type="title"/>
          </p:nvPr>
        </p:nvSpPr>
        <p:spPr>
          <a:xfrm>
            <a:off x="311700" y="445025"/>
            <a:ext cx="8520600" cy="572700"/>
          </a:xfrm>
        </p:spPr>
        <p:txBody>
          <a:bodyPr/>
          <a:lstStyle/>
          <a:p>
            <a:r>
              <a:rPr lang="pt-BR" dirty="0"/>
              <a:t>Operadores atribuição</a:t>
            </a:r>
          </a:p>
        </p:txBody>
      </p:sp>
      <p:graphicFrame>
        <p:nvGraphicFramePr>
          <p:cNvPr id="4" name="Google Shape;164;p27">
            <a:extLst>
              <a:ext uri="{FF2B5EF4-FFF2-40B4-BE49-F238E27FC236}">
                <a16:creationId xmlns:a16="http://schemas.microsoft.com/office/drawing/2014/main" id="{B19F58E2-954C-45F5-B6D6-504DD6F9C4DD}"/>
              </a:ext>
            </a:extLst>
          </p:cNvPr>
          <p:cNvGraphicFramePr/>
          <p:nvPr>
            <p:extLst>
              <p:ext uri="{D42A27DB-BD31-4B8C-83A1-F6EECF244321}">
                <p14:modId xmlns:p14="http://schemas.microsoft.com/office/powerpoint/2010/main" val="1405036064"/>
              </p:ext>
            </p:extLst>
          </p:nvPr>
        </p:nvGraphicFramePr>
        <p:xfrm>
          <a:off x="493486" y="1098876"/>
          <a:ext cx="8338815" cy="3687870"/>
        </p:xfrm>
        <a:graphic>
          <a:graphicData uri="http://schemas.openxmlformats.org/drawingml/2006/table">
            <a:tbl>
              <a:tblPr/>
              <a:tblGrid>
                <a:gridCol w="1136720">
                  <a:extLst>
                    <a:ext uri="{9D8B030D-6E8A-4147-A177-3AD203B41FA5}">
                      <a16:colId xmlns:a16="http://schemas.microsoft.com/office/drawing/2014/main" val="20000"/>
                    </a:ext>
                  </a:extLst>
                </a:gridCol>
                <a:gridCol w="5905755">
                  <a:extLst>
                    <a:ext uri="{9D8B030D-6E8A-4147-A177-3AD203B41FA5}">
                      <a16:colId xmlns:a16="http://schemas.microsoft.com/office/drawing/2014/main" val="20001"/>
                    </a:ext>
                  </a:extLst>
                </a:gridCol>
                <a:gridCol w="1296340">
                  <a:extLst>
                    <a:ext uri="{9D8B030D-6E8A-4147-A177-3AD203B41FA5}">
                      <a16:colId xmlns:a16="http://schemas.microsoft.com/office/drawing/2014/main" val="20002"/>
                    </a:ext>
                  </a:extLst>
                </a:gridCol>
              </a:tblGrid>
              <a:tr h="387058">
                <a:tc>
                  <a:txBody>
                    <a:bodyPr/>
                    <a:lstStyle/>
                    <a:p>
                      <a:pPr marL="0" lvl="0" indent="0" algn="ctr" rtl="0">
                        <a:spcBef>
                          <a:spcPts val="0"/>
                        </a:spcBef>
                        <a:spcAft>
                          <a:spcPts val="0"/>
                        </a:spcAft>
                        <a:buNone/>
                      </a:pPr>
                      <a:r>
                        <a:rPr lang="en" b="1" dirty="0"/>
                        <a:t>Operador</a:t>
                      </a:r>
                      <a:endParaRPr b="1" dirty="0">
                        <a:solidFill>
                          <a:srgbClr val="FFFFFF"/>
                        </a:solidFill>
                      </a:endParaRPr>
                    </a:p>
                  </a:txBody>
                  <a:tcPr marL="91425" marR="91425" marT="91425" marB="91425" anchor="ctr">
                    <a:solidFill>
                      <a:schemeClr val="bg2">
                        <a:lumMod val="50000"/>
                      </a:schemeClr>
                    </a:solidFill>
                  </a:tcPr>
                </a:tc>
                <a:tc>
                  <a:txBody>
                    <a:bodyPr/>
                    <a:lstStyle/>
                    <a:p>
                      <a:pPr marL="0" lvl="0" indent="0" algn="l" rtl="0">
                        <a:spcBef>
                          <a:spcPts val="0"/>
                        </a:spcBef>
                        <a:spcAft>
                          <a:spcPts val="0"/>
                        </a:spcAft>
                        <a:buNone/>
                      </a:pPr>
                      <a:r>
                        <a:rPr lang="en" b="1" dirty="0"/>
                        <a:t>Descrição</a:t>
                      </a:r>
                      <a:endParaRPr b="1" dirty="0">
                        <a:solidFill>
                          <a:srgbClr val="FFFFFF"/>
                        </a:solidFill>
                      </a:endParaRPr>
                    </a:p>
                  </a:txBody>
                  <a:tcPr marL="91425" marR="91425" marT="91425" marB="91425" anchor="ctr">
                    <a:solidFill>
                      <a:schemeClr val="bg2">
                        <a:lumMod val="50000"/>
                      </a:schemeClr>
                    </a:solidFill>
                  </a:tcPr>
                </a:tc>
                <a:tc>
                  <a:txBody>
                    <a:bodyPr/>
                    <a:lstStyle/>
                    <a:p>
                      <a:pPr marL="0" lvl="0" indent="0" algn="l" rtl="0">
                        <a:spcBef>
                          <a:spcPts val="0"/>
                        </a:spcBef>
                        <a:spcAft>
                          <a:spcPts val="0"/>
                        </a:spcAft>
                        <a:buNone/>
                      </a:pPr>
                      <a:r>
                        <a:rPr lang="en" b="1" dirty="0"/>
                        <a:t>Exemplo</a:t>
                      </a:r>
                      <a:endParaRPr b="1" dirty="0">
                        <a:solidFill>
                          <a:srgbClr val="FFFFFF"/>
                        </a:solidFill>
                      </a:endParaRPr>
                    </a:p>
                  </a:txBody>
                  <a:tcPr marL="91425" marR="91425" marT="91425" marB="91425" anchor="ctr">
                    <a:solidFill>
                      <a:schemeClr val="bg2">
                        <a:lumMod val="50000"/>
                      </a:schemeClr>
                    </a:solidFill>
                  </a:tcPr>
                </a:tc>
                <a:extLst>
                  <a:ext uri="{0D108BD9-81ED-4DB2-BD59-A6C34878D82A}">
                    <a16:rowId xmlns:a16="http://schemas.microsoft.com/office/drawing/2014/main" val="10000"/>
                  </a:ext>
                </a:extLst>
              </a:tr>
              <a:tr h="540000">
                <a:tc>
                  <a:txBody>
                    <a:bodyPr/>
                    <a:lstStyle/>
                    <a:p>
                      <a:pPr marL="0" lvl="0" indent="0" algn="ctr" rtl="0">
                        <a:spcBef>
                          <a:spcPts val="0"/>
                        </a:spcBef>
                        <a:spcAft>
                          <a:spcPts val="0"/>
                        </a:spcAft>
                        <a:buNone/>
                      </a:pPr>
                      <a:r>
                        <a:rPr lang="en" sz="2000" b="1" dirty="0"/>
                        <a:t>=</a:t>
                      </a:r>
                      <a:endParaRPr sz="2000" b="1" dirty="0">
                        <a:solidFill>
                          <a:srgbClr val="666666"/>
                        </a:solidFill>
                      </a:endParaRPr>
                    </a:p>
                  </a:txBody>
                  <a:tcPr marL="91425" marR="91425" marT="91425" marB="91425" anchor="ctr"/>
                </a:tc>
                <a:tc>
                  <a:txBody>
                    <a:bodyPr/>
                    <a:lstStyle/>
                    <a:p>
                      <a:pPr marL="0" lvl="0" indent="0" algn="l" rtl="0">
                        <a:spcBef>
                          <a:spcPts val="0"/>
                        </a:spcBef>
                        <a:spcAft>
                          <a:spcPts val="0"/>
                        </a:spcAft>
                        <a:buNone/>
                      </a:pPr>
                      <a:r>
                        <a:rPr lang="en" sz="1200" dirty="0"/>
                        <a:t>Usado </a:t>
                      </a:r>
                      <a:r>
                        <a:rPr lang="pt-BR" sz="1200" dirty="0"/>
                        <a:t>atribuir </a:t>
                      </a:r>
                      <a:r>
                        <a:rPr lang="en" sz="1200" dirty="0"/>
                        <a:t>um valor </a:t>
                      </a:r>
                      <a:r>
                        <a:rPr lang="pt-BR" sz="1200" dirty="0"/>
                        <a:t>a </a:t>
                      </a:r>
                      <a:r>
                        <a:rPr lang="en" sz="1200" dirty="0"/>
                        <a:t>uma variável.</a:t>
                      </a:r>
                      <a:endParaRPr sz="1200" dirty="0"/>
                    </a:p>
                  </a:txBody>
                  <a:tcPr marL="91425" marR="91425" marT="91425" marB="0" anchor="ctr"/>
                </a:tc>
                <a:tc>
                  <a:txBody>
                    <a:bodyPr/>
                    <a:lstStyle/>
                    <a:p>
                      <a:pPr marL="0" lvl="0" indent="0" algn="l" rtl="0">
                        <a:spcBef>
                          <a:spcPts val="0"/>
                        </a:spcBef>
                        <a:spcAft>
                          <a:spcPts val="0"/>
                        </a:spcAft>
                        <a:buNone/>
                      </a:pPr>
                      <a:r>
                        <a:rPr lang="en" sz="1200" dirty="0"/>
                        <a:t>X = 6 </a:t>
                      </a:r>
                      <a:endParaRPr sz="1200" dirty="0"/>
                    </a:p>
                    <a:p>
                      <a:pPr marL="0" lvl="0" indent="0" algn="l" rtl="0">
                        <a:spcBef>
                          <a:spcPts val="0"/>
                        </a:spcBef>
                        <a:spcAft>
                          <a:spcPts val="0"/>
                        </a:spcAft>
                        <a:buNone/>
                      </a:pPr>
                      <a:r>
                        <a:rPr lang="en" sz="1200" dirty="0"/>
                        <a:t>(X vale 6)</a:t>
                      </a:r>
                      <a:endParaRPr sz="1200" b="1" dirty="0"/>
                    </a:p>
                  </a:txBody>
                  <a:tcPr marL="91425" marR="91425" marT="91425" marB="91425" anchor="ctr"/>
                </a:tc>
                <a:extLst>
                  <a:ext uri="{0D108BD9-81ED-4DB2-BD59-A6C34878D82A}">
                    <a16:rowId xmlns:a16="http://schemas.microsoft.com/office/drawing/2014/main" val="10001"/>
                  </a:ext>
                </a:extLst>
              </a:tr>
              <a:tr h="540000">
                <a:tc>
                  <a:txBody>
                    <a:bodyPr/>
                    <a:lstStyle/>
                    <a:p>
                      <a:pPr marL="0" lvl="0" indent="0" algn="ctr" rtl="0">
                        <a:spcBef>
                          <a:spcPts val="0"/>
                        </a:spcBef>
                        <a:spcAft>
                          <a:spcPts val="0"/>
                        </a:spcAft>
                        <a:buNone/>
                      </a:pPr>
                      <a:r>
                        <a:rPr lang="en" sz="2000" b="1" dirty="0"/>
                        <a:t>+=</a:t>
                      </a:r>
                      <a:endParaRPr sz="2000" b="1" dirty="0">
                        <a:solidFill>
                          <a:srgbClr val="666666"/>
                        </a:solidFill>
                      </a:endParaRPr>
                    </a:p>
                  </a:txBody>
                  <a:tcPr marL="91425" marR="91425" marT="91425" marB="91425" anchor="ctr"/>
                </a:tc>
                <a:tc>
                  <a:txBody>
                    <a:bodyPr/>
                    <a:lstStyle/>
                    <a:p>
                      <a:pPr marL="0" lvl="0" indent="0" algn="l" rtl="0">
                        <a:spcBef>
                          <a:spcPts val="0"/>
                        </a:spcBef>
                        <a:spcAft>
                          <a:spcPts val="0"/>
                        </a:spcAft>
                        <a:buNone/>
                      </a:pPr>
                      <a:r>
                        <a:rPr lang="pt-BR" sz="1200" dirty="0"/>
                        <a:t>S</a:t>
                      </a:r>
                      <a:r>
                        <a:rPr lang="en" sz="1200" dirty="0"/>
                        <a:t>oma um valor à variável, </a:t>
                      </a:r>
                      <a:r>
                        <a:rPr lang="pt-BR" sz="1200" dirty="0"/>
                        <a:t>armazenando o resultado na variável</a:t>
                      </a:r>
                      <a:r>
                        <a:rPr lang="en" sz="1200" dirty="0"/>
                        <a:t>. </a:t>
                      </a:r>
                      <a:endParaRPr sz="1200" dirty="0">
                        <a:solidFill>
                          <a:schemeClr val="dk2"/>
                        </a:solidFill>
                      </a:endParaRPr>
                    </a:p>
                  </a:txBody>
                  <a:tcPr marL="91425" marR="91425" marT="91425" marB="0" anchor="ctr"/>
                </a:tc>
                <a:tc>
                  <a:txBody>
                    <a:bodyPr/>
                    <a:lstStyle/>
                    <a:p>
                      <a:pPr marL="0" lvl="0" indent="0" algn="l" rtl="0">
                        <a:spcBef>
                          <a:spcPts val="0"/>
                        </a:spcBef>
                        <a:spcAft>
                          <a:spcPts val="0"/>
                        </a:spcAft>
                        <a:buNone/>
                      </a:pPr>
                      <a:r>
                        <a:rPr lang="en" sz="1200"/>
                        <a:t>X += 2 </a:t>
                      </a:r>
                      <a:endParaRPr sz="1200"/>
                    </a:p>
                    <a:p>
                      <a:pPr marL="0" lvl="0" indent="0" algn="l" rtl="0">
                        <a:spcBef>
                          <a:spcPts val="0"/>
                        </a:spcBef>
                        <a:spcAft>
                          <a:spcPts val="0"/>
                        </a:spcAft>
                        <a:buNone/>
                      </a:pPr>
                      <a:r>
                        <a:rPr lang="en" sz="1200"/>
                        <a:t>(X vale 8)</a:t>
                      </a:r>
                      <a:endParaRPr sz="1200" b="1"/>
                    </a:p>
                  </a:txBody>
                  <a:tcPr marL="91425" marR="91425" marT="91425" marB="91425" anchor="ctr"/>
                </a:tc>
                <a:extLst>
                  <a:ext uri="{0D108BD9-81ED-4DB2-BD59-A6C34878D82A}">
                    <a16:rowId xmlns:a16="http://schemas.microsoft.com/office/drawing/2014/main" val="10002"/>
                  </a:ext>
                </a:extLst>
              </a:tr>
              <a:tr h="540000">
                <a:tc>
                  <a:txBody>
                    <a:bodyPr/>
                    <a:lstStyle/>
                    <a:p>
                      <a:pPr marL="0" lvl="0" indent="0" algn="ctr" rtl="0">
                        <a:spcBef>
                          <a:spcPts val="0"/>
                        </a:spcBef>
                        <a:spcAft>
                          <a:spcPts val="0"/>
                        </a:spcAft>
                        <a:buNone/>
                      </a:pPr>
                      <a:r>
                        <a:rPr lang="en" sz="2000" b="1" dirty="0"/>
                        <a:t>-=</a:t>
                      </a:r>
                      <a:endParaRPr sz="2000" b="1" dirty="0">
                        <a:solidFill>
                          <a:srgbClr val="666666"/>
                        </a:solidFill>
                      </a:endParaRPr>
                    </a:p>
                  </a:txBody>
                  <a:tcPr marL="91425" marR="91425" marT="91425" marB="91425" anchor="ctr"/>
                </a:tc>
                <a:tc>
                  <a:txBody>
                    <a:bodyPr/>
                    <a:lstStyle/>
                    <a:p>
                      <a:pPr marL="0" lvl="0" indent="0" algn="l" rtl="0">
                        <a:spcBef>
                          <a:spcPts val="0"/>
                        </a:spcBef>
                        <a:spcAft>
                          <a:spcPts val="0"/>
                        </a:spcAft>
                        <a:buClr>
                          <a:schemeClr val="dk1"/>
                        </a:buClr>
                        <a:buSzPts val="1100"/>
                        <a:buFont typeface="Arial"/>
                        <a:buNone/>
                      </a:pPr>
                      <a:r>
                        <a:rPr lang="pt-BR" sz="1200" dirty="0"/>
                        <a:t>S</a:t>
                      </a:r>
                      <a:r>
                        <a:rPr lang="en" sz="1200" dirty="0"/>
                        <a:t>ubtrai um valor da variável, </a:t>
                      </a:r>
                      <a:r>
                        <a:rPr lang="pt-BR" sz="1200" dirty="0"/>
                        <a:t>armazenando o resultado na variável.</a:t>
                      </a:r>
                      <a:endParaRPr sz="1200" dirty="0"/>
                    </a:p>
                  </a:txBody>
                  <a:tcPr marL="91425" marR="91425" marT="91425" marB="0" anchor="ctr"/>
                </a:tc>
                <a:tc>
                  <a:txBody>
                    <a:bodyPr/>
                    <a:lstStyle/>
                    <a:p>
                      <a:pPr marL="0" lvl="0" indent="0" algn="l" rtl="0">
                        <a:spcBef>
                          <a:spcPts val="0"/>
                        </a:spcBef>
                        <a:spcAft>
                          <a:spcPts val="0"/>
                        </a:spcAft>
                        <a:buNone/>
                      </a:pPr>
                      <a:r>
                        <a:rPr lang="en" sz="1200"/>
                        <a:t>X -= 5 </a:t>
                      </a:r>
                      <a:endParaRPr sz="1200"/>
                    </a:p>
                    <a:p>
                      <a:pPr marL="0" lvl="0" indent="0" algn="l" rtl="0">
                        <a:spcBef>
                          <a:spcPts val="0"/>
                        </a:spcBef>
                        <a:spcAft>
                          <a:spcPts val="0"/>
                        </a:spcAft>
                        <a:buNone/>
                      </a:pPr>
                      <a:r>
                        <a:rPr lang="en" sz="1200"/>
                        <a:t>(X vale 3)</a:t>
                      </a:r>
                      <a:endParaRPr sz="1200" b="1"/>
                    </a:p>
                  </a:txBody>
                  <a:tcPr marL="91425" marR="91425" marT="91425" marB="91425" anchor="ctr"/>
                </a:tc>
                <a:extLst>
                  <a:ext uri="{0D108BD9-81ED-4DB2-BD59-A6C34878D82A}">
                    <a16:rowId xmlns:a16="http://schemas.microsoft.com/office/drawing/2014/main" val="10003"/>
                  </a:ext>
                </a:extLst>
              </a:tr>
              <a:tr h="540000">
                <a:tc>
                  <a:txBody>
                    <a:bodyPr/>
                    <a:lstStyle/>
                    <a:p>
                      <a:pPr marL="0" lvl="0" indent="0" algn="ctr" rtl="0">
                        <a:spcBef>
                          <a:spcPts val="0"/>
                        </a:spcBef>
                        <a:spcAft>
                          <a:spcPts val="0"/>
                        </a:spcAft>
                        <a:buNone/>
                      </a:pPr>
                      <a:r>
                        <a:rPr lang="en" sz="2000" b="1" dirty="0"/>
                        <a:t>*=</a:t>
                      </a:r>
                      <a:endParaRPr sz="2000" b="1" dirty="0">
                        <a:solidFill>
                          <a:srgbClr val="666666"/>
                        </a:solidFill>
                      </a:endParaRPr>
                    </a:p>
                  </a:txBody>
                  <a:tcPr marL="91425" marR="91425" marT="91425" marB="91425" anchor="ctr"/>
                </a:tc>
                <a:tc>
                  <a:txBody>
                    <a:bodyPr/>
                    <a:lstStyle/>
                    <a:p>
                      <a:pPr marL="0" lvl="0" indent="0" algn="l" rtl="0">
                        <a:spcBef>
                          <a:spcPts val="0"/>
                        </a:spcBef>
                        <a:spcAft>
                          <a:spcPts val="0"/>
                        </a:spcAft>
                        <a:buClr>
                          <a:schemeClr val="dk1"/>
                        </a:buClr>
                        <a:buSzPts val="1100"/>
                        <a:buFont typeface="Arial"/>
                        <a:buNone/>
                      </a:pPr>
                      <a:r>
                        <a:rPr lang="pt-BR" sz="1200" dirty="0"/>
                        <a:t>Multiplica a variável por um valor, armazenando o resultado na variável.</a:t>
                      </a:r>
                      <a:endParaRPr sz="1200" dirty="0"/>
                    </a:p>
                  </a:txBody>
                  <a:tcPr marL="91425" marR="91425" marT="91425" marB="0" anchor="ctr"/>
                </a:tc>
                <a:tc>
                  <a:txBody>
                    <a:bodyPr/>
                    <a:lstStyle/>
                    <a:p>
                      <a:pPr marL="0" lvl="0" indent="0" algn="l" rtl="0">
                        <a:spcBef>
                          <a:spcPts val="0"/>
                        </a:spcBef>
                        <a:spcAft>
                          <a:spcPts val="0"/>
                        </a:spcAft>
                        <a:buNone/>
                      </a:pPr>
                      <a:r>
                        <a:rPr lang="en" sz="1200"/>
                        <a:t>X *= 2</a:t>
                      </a:r>
                      <a:endParaRPr sz="1200"/>
                    </a:p>
                    <a:p>
                      <a:pPr marL="0" lvl="0" indent="0" algn="l" rtl="0">
                        <a:spcBef>
                          <a:spcPts val="0"/>
                        </a:spcBef>
                        <a:spcAft>
                          <a:spcPts val="0"/>
                        </a:spcAft>
                        <a:buNone/>
                      </a:pPr>
                      <a:r>
                        <a:rPr lang="en" sz="1200"/>
                        <a:t>(X vale 6)</a:t>
                      </a:r>
                      <a:endParaRPr sz="1200" b="1"/>
                    </a:p>
                  </a:txBody>
                  <a:tcPr marL="91425" marR="91425" marT="91425" marB="91425" anchor="ctr"/>
                </a:tc>
                <a:extLst>
                  <a:ext uri="{0D108BD9-81ED-4DB2-BD59-A6C34878D82A}">
                    <a16:rowId xmlns:a16="http://schemas.microsoft.com/office/drawing/2014/main" val="10004"/>
                  </a:ext>
                </a:extLst>
              </a:tr>
              <a:tr h="540000">
                <a:tc>
                  <a:txBody>
                    <a:bodyPr/>
                    <a:lstStyle/>
                    <a:p>
                      <a:pPr marL="0" lvl="0" indent="0" algn="ctr" rtl="0">
                        <a:spcBef>
                          <a:spcPts val="0"/>
                        </a:spcBef>
                        <a:spcAft>
                          <a:spcPts val="0"/>
                        </a:spcAft>
                        <a:buNone/>
                      </a:pPr>
                      <a:r>
                        <a:rPr lang="en" sz="2000" b="1" dirty="0"/>
                        <a:t>/=</a:t>
                      </a:r>
                      <a:endParaRPr sz="2000" b="1" dirty="0">
                        <a:solidFill>
                          <a:srgbClr val="666666"/>
                        </a:solidFill>
                      </a:endParaRPr>
                    </a:p>
                  </a:txBody>
                  <a:tcPr marL="91425" marR="91425" marT="91425" marB="91425" anchor="ctr"/>
                </a:tc>
                <a:tc>
                  <a:txBody>
                    <a:bodyPr/>
                    <a:lstStyle/>
                    <a:p>
                      <a:pPr marL="0" lvl="0" indent="0" algn="l" rtl="0">
                        <a:spcBef>
                          <a:spcPts val="0"/>
                        </a:spcBef>
                        <a:spcAft>
                          <a:spcPts val="0"/>
                        </a:spcAft>
                        <a:buNone/>
                      </a:pPr>
                      <a:r>
                        <a:rPr lang="pt-BR" sz="1200" dirty="0"/>
                        <a:t>Divide a variável por um valor, armazenando o resultado na variável.</a:t>
                      </a:r>
                      <a:endParaRPr sz="1200" dirty="0"/>
                    </a:p>
                  </a:txBody>
                  <a:tcPr marL="91425" marR="91425" marT="91425" marB="0" anchor="ctr"/>
                </a:tc>
                <a:tc>
                  <a:txBody>
                    <a:bodyPr/>
                    <a:lstStyle/>
                    <a:p>
                      <a:pPr marL="0" lvl="0" indent="0" algn="l" rtl="0">
                        <a:spcBef>
                          <a:spcPts val="0"/>
                        </a:spcBef>
                        <a:spcAft>
                          <a:spcPts val="0"/>
                        </a:spcAft>
                        <a:buNone/>
                      </a:pPr>
                      <a:r>
                        <a:rPr lang="en" sz="1200" dirty="0"/>
                        <a:t>X /= 3</a:t>
                      </a:r>
                      <a:endParaRPr sz="1200" dirty="0"/>
                    </a:p>
                    <a:p>
                      <a:pPr marL="0" lvl="0" indent="0" algn="l" rtl="0">
                        <a:spcBef>
                          <a:spcPts val="0"/>
                        </a:spcBef>
                        <a:spcAft>
                          <a:spcPts val="0"/>
                        </a:spcAft>
                        <a:buNone/>
                      </a:pPr>
                      <a:r>
                        <a:rPr lang="en" sz="1200" dirty="0"/>
                        <a:t>(X vale 2)</a:t>
                      </a:r>
                      <a:endParaRPr sz="1200" b="1" dirty="0"/>
                    </a:p>
                  </a:txBody>
                  <a:tcPr marL="91425" marR="91425" marT="91425" marB="91425" anchor="ctr"/>
                </a:tc>
                <a:extLst>
                  <a:ext uri="{0D108BD9-81ED-4DB2-BD59-A6C34878D82A}">
                    <a16:rowId xmlns:a16="http://schemas.microsoft.com/office/drawing/2014/main" val="10005"/>
                  </a:ext>
                </a:extLst>
              </a:tr>
              <a:tr h="540000">
                <a:tc>
                  <a:txBody>
                    <a:bodyPr/>
                    <a:lstStyle/>
                    <a:p>
                      <a:pPr marL="0" lvl="0" indent="0" algn="ctr" rtl="0">
                        <a:spcBef>
                          <a:spcPts val="0"/>
                        </a:spcBef>
                        <a:spcAft>
                          <a:spcPts val="0"/>
                        </a:spcAft>
                        <a:buNone/>
                      </a:pPr>
                      <a:r>
                        <a:rPr lang="en" sz="2000" b="1" dirty="0"/>
                        <a:t>%=</a:t>
                      </a:r>
                      <a:endParaRPr sz="2000" b="1" dirty="0">
                        <a:solidFill>
                          <a:srgbClr val="666666"/>
                        </a:solidFill>
                      </a:endParaRPr>
                    </a:p>
                  </a:txBody>
                  <a:tcPr marL="91425" marR="91425" marT="91425" marB="91425" anchor="ctr"/>
                </a:tc>
                <a:tc>
                  <a:txBody>
                    <a:bodyPr/>
                    <a:lstStyle/>
                    <a:p>
                      <a:pPr marL="0" lvl="0" indent="0" algn="l" rtl="0">
                        <a:spcBef>
                          <a:spcPts val="0"/>
                        </a:spcBef>
                        <a:spcAft>
                          <a:spcPts val="0"/>
                        </a:spcAft>
                        <a:buClr>
                          <a:schemeClr val="dk1"/>
                        </a:buClr>
                        <a:buSzPts val="1100"/>
                        <a:buFont typeface="Arial"/>
                        <a:buNone/>
                      </a:pPr>
                      <a:r>
                        <a:rPr lang="pt-BR" sz="1200" dirty="0"/>
                        <a:t>Calcula o resto da divisão por um valor, armazenando o resultado na variável</a:t>
                      </a:r>
                      <a:r>
                        <a:rPr lang="en" sz="1200" dirty="0"/>
                        <a:t>.</a:t>
                      </a:r>
                      <a:endParaRPr sz="1200" dirty="0">
                        <a:solidFill>
                          <a:schemeClr val="dk2"/>
                        </a:solidFill>
                      </a:endParaRPr>
                    </a:p>
                  </a:txBody>
                  <a:tcPr marL="91425" marR="91425" marT="91425" marB="0" anchor="ctr"/>
                </a:tc>
                <a:tc>
                  <a:txBody>
                    <a:bodyPr/>
                    <a:lstStyle/>
                    <a:p>
                      <a:pPr marL="0" lvl="0" indent="0" algn="l" rtl="0">
                        <a:spcBef>
                          <a:spcPts val="0"/>
                        </a:spcBef>
                        <a:spcAft>
                          <a:spcPts val="0"/>
                        </a:spcAft>
                        <a:buNone/>
                      </a:pPr>
                      <a:r>
                        <a:rPr lang="en" sz="1200" dirty="0"/>
                        <a:t>X %= 2</a:t>
                      </a:r>
                      <a:endParaRPr sz="1200" dirty="0"/>
                    </a:p>
                    <a:p>
                      <a:pPr marL="0" lvl="0" indent="0" algn="l" rtl="0">
                        <a:spcBef>
                          <a:spcPts val="0"/>
                        </a:spcBef>
                        <a:spcAft>
                          <a:spcPts val="0"/>
                        </a:spcAft>
                        <a:buNone/>
                      </a:pPr>
                      <a:r>
                        <a:rPr lang="en" sz="1200" dirty="0"/>
                        <a:t>(X vale 0)</a:t>
                      </a:r>
                      <a:endParaRPr sz="1200" b="1" dirty="0"/>
                    </a:p>
                  </a:txBody>
                  <a:tcPr marL="91425" marR="91425" marT="91425" marB="91425"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2500130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46"/>
          <p:cNvSpPr/>
          <p:nvPr/>
        </p:nvSpPr>
        <p:spPr>
          <a:xfrm>
            <a:off x="0" y="1678793"/>
            <a:ext cx="9144000" cy="1561500"/>
          </a:xfrm>
          <a:prstGeom prst="rect">
            <a:avLst/>
          </a:prstGeom>
          <a:gradFill>
            <a:gsLst>
              <a:gs pos="0">
                <a:srgbClr val="000000"/>
              </a:gs>
              <a:gs pos="15000">
                <a:srgbClr val="000000"/>
              </a:gs>
              <a:gs pos="15000">
                <a:srgbClr val="FFD966"/>
              </a:gs>
              <a:gs pos="33000">
                <a:srgbClr val="FFD966"/>
              </a:gs>
              <a:gs pos="33000">
                <a:srgbClr val="000000"/>
              </a:gs>
              <a:gs pos="51000">
                <a:srgbClr val="000000"/>
              </a:gs>
              <a:gs pos="51000">
                <a:srgbClr val="FFD966"/>
              </a:gs>
              <a:gs pos="68000">
                <a:srgbClr val="FFD966"/>
              </a:gs>
              <a:gs pos="68000">
                <a:srgbClr val="000000"/>
              </a:gs>
              <a:gs pos="84000">
                <a:srgbClr val="000000"/>
              </a:gs>
              <a:gs pos="84000">
                <a:srgbClr val="FFD966"/>
              </a:gs>
              <a:gs pos="100000">
                <a:srgbClr val="FFD966"/>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83;p46">
            <a:extLst>
              <a:ext uri="{FF2B5EF4-FFF2-40B4-BE49-F238E27FC236}">
                <a16:creationId xmlns:a16="http://schemas.microsoft.com/office/drawing/2014/main" id="{E644C538-73A7-4D30-AA9E-EDAF78FE57C9}"/>
              </a:ext>
            </a:extLst>
          </p:cNvPr>
          <p:cNvSpPr txBox="1">
            <a:spLocks/>
          </p:cNvSpPr>
          <p:nvPr/>
        </p:nvSpPr>
        <p:spPr>
          <a:xfrm>
            <a:off x="0" y="3556000"/>
            <a:ext cx="9144000"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800"/>
              <a:buFont typeface="Arial"/>
              <a:buNone/>
              <a:defRPr sz="2800" b="1" i="0" u="none" strike="noStrike" cap="none">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lnSpc>
                <a:spcPct val="115000"/>
              </a:lnSpc>
            </a:pPr>
            <a:r>
              <a:rPr lang="pt-BR" sz="1800" dirty="0">
                <a:solidFill>
                  <a:srgbClr val="FFFFFF"/>
                </a:solidFill>
              </a:rPr>
              <a:t>Operadores aritméticos</a:t>
            </a:r>
            <a:endParaRPr lang="pt-BR" sz="1200" dirty="0">
              <a:solidFill>
                <a:srgbClr val="FFFFFF"/>
              </a:solidFill>
            </a:endParaRPr>
          </a:p>
        </p:txBody>
      </p:sp>
    </p:spTree>
    <p:extLst>
      <p:ext uri="{BB962C8B-B14F-4D97-AF65-F5344CB8AC3E}">
        <p14:creationId xmlns:p14="http://schemas.microsoft.com/office/powerpoint/2010/main" val="32707839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29034-3375-4D76-A3A6-2BA26294AE4B}"/>
              </a:ext>
            </a:extLst>
          </p:cNvPr>
          <p:cNvSpPr>
            <a:spLocks noGrp="1"/>
          </p:cNvSpPr>
          <p:nvPr>
            <p:ph type="ctrTitle"/>
          </p:nvPr>
        </p:nvSpPr>
        <p:spPr/>
        <p:txBody>
          <a:bodyPr/>
          <a:lstStyle/>
          <a:p>
            <a:r>
              <a:rPr lang="pt-BR" dirty="0"/>
              <a:t>Decisões!</a:t>
            </a:r>
            <a:br>
              <a:rPr lang="pt-BR" dirty="0"/>
            </a:br>
            <a:r>
              <a:rPr lang="pt-BR" dirty="0"/>
              <a:t>Decisões!</a:t>
            </a:r>
          </a:p>
        </p:txBody>
      </p:sp>
    </p:spTree>
    <p:extLst>
      <p:ext uri="{BB962C8B-B14F-4D97-AF65-F5344CB8AC3E}">
        <p14:creationId xmlns:p14="http://schemas.microsoft.com/office/powerpoint/2010/main" val="35478747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F0CDC-2B0A-4135-B4C3-896139B59415}"/>
              </a:ext>
            </a:extLst>
          </p:cNvPr>
          <p:cNvSpPr>
            <a:spLocks noGrp="1"/>
          </p:cNvSpPr>
          <p:nvPr>
            <p:ph type="title"/>
          </p:nvPr>
        </p:nvSpPr>
        <p:spPr/>
        <p:txBody>
          <a:bodyPr/>
          <a:lstStyle/>
          <a:p>
            <a:r>
              <a:rPr lang="pt-BR" dirty="0"/>
              <a:t>Operadores Relacionais</a:t>
            </a:r>
          </a:p>
        </p:txBody>
      </p:sp>
      <p:graphicFrame>
        <p:nvGraphicFramePr>
          <p:cNvPr id="4" name="Table 3">
            <a:extLst>
              <a:ext uri="{FF2B5EF4-FFF2-40B4-BE49-F238E27FC236}">
                <a16:creationId xmlns:a16="http://schemas.microsoft.com/office/drawing/2014/main" id="{5F45474C-1ED6-4DC5-903D-F2FFBD7A6E74}"/>
              </a:ext>
            </a:extLst>
          </p:cNvPr>
          <p:cNvGraphicFramePr>
            <a:graphicFrameLocks noGrp="1"/>
          </p:cNvGraphicFramePr>
          <p:nvPr>
            <p:extLst>
              <p:ext uri="{D42A27DB-BD31-4B8C-83A1-F6EECF244321}">
                <p14:modId xmlns:p14="http://schemas.microsoft.com/office/powerpoint/2010/main" val="782217124"/>
              </p:ext>
            </p:extLst>
          </p:nvPr>
        </p:nvGraphicFramePr>
        <p:xfrm>
          <a:off x="311150" y="1152525"/>
          <a:ext cx="8520600" cy="3696510"/>
        </p:xfrm>
        <a:graphic>
          <a:graphicData uri="http://schemas.openxmlformats.org/drawingml/2006/table">
            <a:tbl>
              <a:tblPr/>
              <a:tblGrid>
                <a:gridCol w="1082221">
                  <a:extLst>
                    <a:ext uri="{9D8B030D-6E8A-4147-A177-3AD203B41FA5}">
                      <a16:colId xmlns:a16="http://schemas.microsoft.com/office/drawing/2014/main" val="4080900674"/>
                    </a:ext>
                  </a:extLst>
                </a:gridCol>
                <a:gridCol w="6113779">
                  <a:extLst>
                    <a:ext uri="{9D8B030D-6E8A-4147-A177-3AD203B41FA5}">
                      <a16:colId xmlns:a16="http://schemas.microsoft.com/office/drawing/2014/main" val="3505302960"/>
                    </a:ext>
                  </a:extLst>
                </a:gridCol>
                <a:gridCol w="1324600">
                  <a:extLst>
                    <a:ext uri="{9D8B030D-6E8A-4147-A177-3AD203B41FA5}">
                      <a16:colId xmlns:a16="http://schemas.microsoft.com/office/drawing/2014/main" val="646057523"/>
                    </a:ext>
                  </a:extLst>
                </a:gridCol>
              </a:tblGrid>
              <a:tr h="404850">
                <a:tc>
                  <a:txBody>
                    <a:bodyPr/>
                    <a:lstStyle/>
                    <a:p>
                      <a:pPr marL="0" lvl="0" indent="0" algn="ctr" rtl="0">
                        <a:spcBef>
                          <a:spcPts val="0"/>
                        </a:spcBef>
                        <a:spcAft>
                          <a:spcPts val="0"/>
                        </a:spcAft>
                        <a:buNone/>
                      </a:pPr>
                      <a:r>
                        <a:rPr lang="en" b="1" dirty="0"/>
                        <a:t>Operador</a:t>
                      </a:r>
                      <a:endParaRPr b="1" dirty="0">
                        <a:solidFill>
                          <a:srgbClr val="FFFFFF"/>
                        </a:solidFill>
                      </a:endParaRPr>
                    </a:p>
                  </a:txBody>
                  <a:tcPr marL="91425" marR="91425" marT="91425" marB="91425" anchor="ctr">
                    <a:solidFill>
                      <a:schemeClr val="bg2">
                        <a:lumMod val="50000"/>
                      </a:schemeClr>
                    </a:solidFill>
                  </a:tcPr>
                </a:tc>
                <a:tc>
                  <a:txBody>
                    <a:bodyPr/>
                    <a:lstStyle/>
                    <a:p>
                      <a:pPr marL="0" lvl="0" indent="0" algn="l" rtl="0">
                        <a:spcBef>
                          <a:spcPts val="0"/>
                        </a:spcBef>
                        <a:spcAft>
                          <a:spcPts val="0"/>
                        </a:spcAft>
                        <a:buNone/>
                      </a:pPr>
                      <a:r>
                        <a:rPr lang="en" b="1" dirty="0"/>
                        <a:t>Descrição</a:t>
                      </a:r>
                      <a:endParaRPr b="1" dirty="0">
                        <a:solidFill>
                          <a:srgbClr val="FFFFFF"/>
                        </a:solidFill>
                      </a:endParaRPr>
                    </a:p>
                  </a:txBody>
                  <a:tcPr marL="91425" marR="91425" marT="91425" marB="91425" anchor="ctr">
                    <a:solidFill>
                      <a:schemeClr val="bg2">
                        <a:lumMod val="50000"/>
                      </a:schemeClr>
                    </a:solidFill>
                  </a:tcPr>
                </a:tc>
                <a:tc>
                  <a:txBody>
                    <a:bodyPr/>
                    <a:lstStyle/>
                    <a:p>
                      <a:pPr marL="0" lvl="0" indent="0" algn="l" rtl="0">
                        <a:spcBef>
                          <a:spcPts val="0"/>
                        </a:spcBef>
                        <a:spcAft>
                          <a:spcPts val="0"/>
                        </a:spcAft>
                        <a:buNone/>
                      </a:pPr>
                      <a:r>
                        <a:rPr lang="en" b="1" dirty="0"/>
                        <a:t>Exemplo</a:t>
                      </a:r>
                      <a:endParaRPr b="1" dirty="0">
                        <a:solidFill>
                          <a:srgbClr val="FFFFFF"/>
                        </a:solidFill>
                      </a:endParaRPr>
                    </a:p>
                  </a:txBody>
                  <a:tcPr marL="91425" marR="91425" marT="91425" marB="91425" anchor="ctr">
                    <a:solidFill>
                      <a:schemeClr val="bg2">
                        <a:lumMod val="50000"/>
                      </a:schemeClr>
                    </a:solidFill>
                  </a:tcPr>
                </a:tc>
                <a:extLst>
                  <a:ext uri="{0D108BD9-81ED-4DB2-BD59-A6C34878D82A}">
                    <a16:rowId xmlns:a16="http://schemas.microsoft.com/office/drawing/2014/main" val="393782211"/>
                  </a:ext>
                </a:extLst>
              </a:tr>
              <a:tr h="0">
                <a:tc>
                  <a:txBody>
                    <a:bodyPr/>
                    <a:lstStyle/>
                    <a:p>
                      <a:pPr marL="0" lvl="0" indent="0" algn="ctr" rtl="0">
                        <a:spcBef>
                          <a:spcPts val="0"/>
                        </a:spcBef>
                        <a:spcAft>
                          <a:spcPts val="0"/>
                        </a:spcAft>
                        <a:buNone/>
                      </a:pPr>
                      <a:r>
                        <a:rPr lang="en" sz="1800" b="1" dirty="0"/>
                        <a:t>==</a:t>
                      </a:r>
                      <a:endParaRPr sz="1800" b="1" dirty="0">
                        <a:solidFill>
                          <a:srgbClr val="666666"/>
                        </a:solidFill>
                      </a:endParaRPr>
                    </a:p>
                  </a:txBody>
                  <a:tcPr marL="91425" marR="91425" marT="91425" marB="91425" anchor="ctr"/>
                </a:tc>
                <a:tc>
                  <a:txBody>
                    <a:bodyPr/>
                    <a:lstStyle/>
                    <a:p>
                      <a:pPr marL="0" lvl="0" indent="0" algn="l" rtl="0">
                        <a:spcBef>
                          <a:spcPts val="0"/>
                        </a:spcBef>
                        <a:spcAft>
                          <a:spcPts val="0"/>
                        </a:spcAft>
                        <a:buNone/>
                      </a:pPr>
                      <a:r>
                        <a:rPr lang="pt-BR" sz="1200" dirty="0"/>
                        <a:t>Compara</a:t>
                      </a:r>
                      <a:r>
                        <a:rPr lang="en" sz="1200" dirty="0"/>
                        <a:t> se dois valores são iguais e retorna Verdadeiro ou Falso.</a:t>
                      </a:r>
                      <a:endParaRPr sz="1200" dirty="0"/>
                    </a:p>
                    <a:p>
                      <a:pPr marL="0" lvl="0" indent="0" algn="l" rtl="0">
                        <a:spcBef>
                          <a:spcPts val="0"/>
                        </a:spcBef>
                        <a:spcAft>
                          <a:spcPts val="0"/>
                        </a:spcAft>
                        <a:buNone/>
                      </a:pPr>
                      <a:endParaRPr sz="1200" dirty="0">
                        <a:solidFill>
                          <a:schemeClr val="dk2"/>
                        </a:solidFill>
                      </a:endParaRPr>
                    </a:p>
                  </a:txBody>
                  <a:tcPr marL="91425" marR="91425" marT="91425" marB="0" anchor="ctr"/>
                </a:tc>
                <a:tc>
                  <a:txBody>
                    <a:bodyPr/>
                    <a:lstStyle/>
                    <a:p>
                      <a:pPr marL="0" lvl="0" indent="0" algn="l" rtl="0">
                        <a:spcBef>
                          <a:spcPts val="0"/>
                        </a:spcBef>
                        <a:spcAft>
                          <a:spcPts val="0"/>
                        </a:spcAft>
                        <a:buNone/>
                      </a:pPr>
                      <a:r>
                        <a:rPr lang="en" sz="1200"/>
                        <a:t>5 == 6 </a:t>
                      </a:r>
                      <a:endParaRPr sz="1200"/>
                    </a:p>
                    <a:p>
                      <a:pPr marL="0" lvl="0" indent="0" algn="l" rtl="0">
                        <a:spcBef>
                          <a:spcPts val="0"/>
                        </a:spcBef>
                        <a:spcAft>
                          <a:spcPts val="0"/>
                        </a:spcAft>
                        <a:buNone/>
                      </a:pPr>
                      <a:r>
                        <a:rPr lang="en" sz="1200"/>
                        <a:t>(falso)</a:t>
                      </a:r>
                      <a:endParaRPr sz="1200" b="1"/>
                    </a:p>
                  </a:txBody>
                  <a:tcPr marL="91425" marR="91425" marT="91425" marB="91425" anchor="ctr"/>
                </a:tc>
                <a:extLst>
                  <a:ext uri="{0D108BD9-81ED-4DB2-BD59-A6C34878D82A}">
                    <a16:rowId xmlns:a16="http://schemas.microsoft.com/office/drawing/2014/main" val="1616645714"/>
                  </a:ext>
                </a:extLst>
              </a:tr>
              <a:tr h="0">
                <a:tc>
                  <a:txBody>
                    <a:bodyPr/>
                    <a:lstStyle/>
                    <a:p>
                      <a:pPr marL="0" lvl="0" indent="0" algn="ctr" rtl="0">
                        <a:spcBef>
                          <a:spcPts val="0"/>
                        </a:spcBef>
                        <a:spcAft>
                          <a:spcPts val="0"/>
                        </a:spcAft>
                        <a:buNone/>
                      </a:pPr>
                      <a:r>
                        <a:rPr lang="en" sz="1800" b="1" dirty="0"/>
                        <a:t>&gt;</a:t>
                      </a:r>
                      <a:endParaRPr sz="1800" b="1" dirty="0">
                        <a:solidFill>
                          <a:srgbClr val="666666"/>
                        </a:solidFill>
                      </a:endParaRPr>
                    </a:p>
                  </a:txBody>
                  <a:tcPr marL="91425" marR="91425" marT="91425" marB="91425" anchor="ctr"/>
                </a:tc>
                <a:tc>
                  <a:txBody>
                    <a:bodyPr/>
                    <a:lstStyle/>
                    <a:p>
                      <a:pPr marL="0" lvl="0" indent="0" algn="l" rtl="0">
                        <a:spcBef>
                          <a:spcPts val="0"/>
                        </a:spcBef>
                        <a:spcAft>
                          <a:spcPts val="0"/>
                        </a:spcAft>
                        <a:buNone/>
                      </a:pPr>
                      <a:r>
                        <a:rPr lang="pt-BR" sz="1200" dirty="0"/>
                        <a:t>Compara </a:t>
                      </a:r>
                      <a:r>
                        <a:rPr lang="en" sz="1200" dirty="0"/>
                        <a:t>se o valor à esquerda é maior que o à direita e retorna Verdadeiro ou Falso.</a:t>
                      </a:r>
                      <a:endParaRPr sz="1200" dirty="0">
                        <a:solidFill>
                          <a:schemeClr val="dk2"/>
                        </a:solidFill>
                      </a:endParaRPr>
                    </a:p>
                  </a:txBody>
                  <a:tcPr marL="91425" marR="91425" marT="91425" marB="0" anchor="ctr"/>
                </a:tc>
                <a:tc>
                  <a:txBody>
                    <a:bodyPr/>
                    <a:lstStyle/>
                    <a:p>
                      <a:pPr marL="0" lvl="0" indent="0" algn="l" rtl="0">
                        <a:spcBef>
                          <a:spcPts val="0"/>
                        </a:spcBef>
                        <a:spcAft>
                          <a:spcPts val="0"/>
                        </a:spcAft>
                        <a:buNone/>
                      </a:pPr>
                      <a:r>
                        <a:rPr lang="en" sz="1200"/>
                        <a:t>2 &gt; 0 </a:t>
                      </a:r>
                      <a:endParaRPr sz="1200"/>
                    </a:p>
                    <a:p>
                      <a:pPr marL="0" lvl="0" indent="0" algn="l" rtl="0">
                        <a:spcBef>
                          <a:spcPts val="0"/>
                        </a:spcBef>
                        <a:spcAft>
                          <a:spcPts val="0"/>
                        </a:spcAft>
                        <a:buNone/>
                      </a:pPr>
                      <a:r>
                        <a:rPr lang="en" sz="1200"/>
                        <a:t>(verdadeiro)</a:t>
                      </a:r>
                      <a:endParaRPr sz="1200" b="1"/>
                    </a:p>
                  </a:txBody>
                  <a:tcPr marL="91425" marR="91425" marT="91425" marB="91425" anchor="ctr"/>
                </a:tc>
                <a:extLst>
                  <a:ext uri="{0D108BD9-81ED-4DB2-BD59-A6C34878D82A}">
                    <a16:rowId xmlns:a16="http://schemas.microsoft.com/office/drawing/2014/main" val="728784245"/>
                  </a:ext>
                </a:extLst>
              </a:tr>
              <a:tr h="0">
                <a:tc>
                  <a:txBody>
                    <a:bodyPr/>
                    <a:lstStyle/>
                    <a:p>
                      <a:pPr marL="0" lvl="0" indent="0" algn="ctr" rtl="0">
                        <a:spcBef>
                          <a:spcPts val="0"/>
                        </a:spcBef>
                        <a:spcAft>
                          <a:spcPts val="0"/>
                        </a:spcAft>
                        <a:buNone/>
                      </a:pPr>
                      <a:r>
                        <a:rPr lang="en" sz="1800" b="1" dirty="0"/>
                        <a:t>&lt;</a:t>
                      </a:r>
                      <a:endParaRPr sz="1800" b="1" dirty="0">
                        <a:solidFill>
                          <a:srgbClr val="666666"/>
                        </a:solidFill>
                      </a:endParaRPr>
                    </a:p>
                  </a:txBody>
                  <a:tcPr marL="91425" marR="91425" marT="91425" marB="91425" anchor="ctr"/>
                </a:tc>
                <a:tc>
                  <a:txBody>
                    <a:bodyPr/>
                    <a:lstStyle/>
                    <a:p>
                      <a:pPr marL="0" lvl="0" indent="0" algn="l" rtl="0">
                        <a:spcBef>
                          <a:spcPts val="0"/>
                        </a:spcBef>
                        <a:spcAft>
                          <a:spcPts val="0"/>
                        </a:spcAft>
                        <a:buClr>
                          <a:schemeClr val="dk1"/>
                        </a:buClr>
                        <a:buSzPts val="1100"/>
                        <a:buFont typeface="Arial"/>
                        <a:buNone/>
                      </a:pPr>
                      <a:r>
                        <a:rPr lang="pt-BR" sz="1200" dirty="0"/>
                        <a:t>Compara </a:t>
                      </a:r>
                      <a:r>
                        <a:rPr lang="en" sz="1200" dirty="0"/>
                        <a:t>se o valor à esquerda é menor que o à direita e retorna Verdadeiro ou Falso.</a:t>
                      </a:r>
                      <a:endParaRPr sz="1200" dirty="0">
                        <a:solidFill>
                          <a:schemeClr val="dk2"/>
                        </a:solidFill>
                      </a:endParaRPr>
                    </a:p>
                  </a:txBody>
                  <a:tcPr marL="91425" marR="91425" marT="91425" marB="0" anchor="ctr"/>
                </a:tc>
                <a:tc>
                  <a:txBody>
                    <a:bodyPr/>
                    <a:lstStyle/>
                    <a:p>
                      <a:pPr marL="0" lvl="0" indent="0" algn="l" rtl="0">
                        <a:spcBef>
                          <a:spcPts val="0"/>
                        </a:spcBef>
                        <a:spcAft>
                          <a:spcPts val="0"/>
                        </a:spcAft>
                        <a:buNone/>
                      </a:pPr>
                      <a:r>
                        <a:rPr lang="en" sz="1200"/>
                        <a:t>2 &lt; 0 </a:t>
                      </a:r>
                      <a:endParaRPr sz="1200"/>
                    </a:p>
                    <a:p>
                      <a:pPr marL="0" lvl="0" indent="0" algn="l" rtl="0">
                        <a:spcBef>
                          <a:spcPts val="0"/>
                        </a:spcBef>
                        <a:spcAft>
                          <a:spcPts val="0"/>
                        </a:spcAft>
                        <a:buNone/>
                      </a:pPr>
                      <a:r>
                        <a:rPr lang="en" sz="1200"/>
                        <a:t>(falso)</a:t>
                      </a:r>
                      <a:endParaRPr sz="1200" b="1"/>
                    </a:p>
                  </a:txBody>
                  <a:tcPr marL="91425" marR="91425" marT="91425" marB="91425" anchor="ctr"/>
                </a:tc>
                <a:extLst>
                  <a:ext uri="{0D108BD9-81ED-4DB2-BD59-A6C34878D82A}">
                    <a16:rowId xmlns:a16="http://schemas.microsoft.com/office/drawing/2014/main" val="3799502439"/>
                  </a:ext>
                </a:extLst>
              </a:tr>
              <a:tr h="0">
                <a:tc>
                  <a:txBody>
                    <a:bodyPr/>
                    <a:lstStyle/>
                    <a:p>
                      <a:pPr marL="0" lvl="0" indent="0" algn="ctr" rtl="0">
                        <a:spcBef>
                          <a:spcPts val="0"/>
                        </a:spcBef>
                        <a:spcAft>
                          <a:spcPts val="0"/>
                        </a:spcAft>
                        <a:buNone/>
                      </a:pPr>
                      <a:r>
                        <a:rPr lang="en" sz="1800" b="1" dirty="0"/>
                        <a:t>&gt;=</a:t>
                      </a:r>
                      <a:endParaRPr sz="1800" b="1" dirty="0">
                        <a:solidFill>
                          <a:srgbClr val="666666"/>
                        </a:solidFill>
                      </a:endParaRPr>
                    </a:p>
                  </a:txBody>
                  <a:tcPr marL="91425" marR="91425" marT="91425" marB="91425" anchor="ctr"/>
                </a:tc>
                <a:tc>
                  <a:txBody>
                    <a:bodyPr/>
                    <a:lstStyle/>
                    <a:p>
                      <a:pPr marL="0" lvl="0" indent="0" algn="l" rtl="0">
                        <a:spcBef>
                          <a:spcPts val="0"/>
                        </a:spcBef>
                        <a:spcAft>
                          <a:spcPts val="0"/>
                        </a:spcAft>
                        <a:buClr>
                          <a:schemeClr val="dk1"/>
                        </a:buClr>
                        <a:buSzPts val="1100"/>
                        <a:buFont typeface="Arial"/>
                        <a:buNone/>
                      </a:pPr>
                      <a:r>
                        <a:rPr lang="pt-BR" sz="1200" dirty="0"/>
                        <a:t>Compara </a:t>
                      </a:r>
                      <a:r>
                        <a:rPr lang="en" sz="1200" dirty="0"/>
                        <a:t>se o valor à esquerda é maior </a:t>
                      </a:r>
                      <a:r>
                        <a:rPr lang="pt-BR" sz="1200" dirty="0"/>
                        <a:t>OU igual </a:t>
                      </a:r>
                      <a:r>
                        <a:rPr lang="en" sz="1200" dirty="0"/>
                        <a:t>que o à direita e retorna Verdadeiro ou Falso.</a:t>
                      </a:r>
                      <a:endParaRPr sz="1200" dirty="0">
                        <a:solidFill>
                          <a:schemeClr val="dk2"/>
                        </a:solidFill>
                      </a:endParaRPr>
                    </a:p>
                  </a:txBody>
                  <a:tcPr marL="91425" marR="91425" marT="91425" marB="0" anchor="ctr"/>
                </a:tc>
                <a:tc>
                  <a:txBody>
                    <a:bodyPr/>
                    <a:lstStyle/>
                    <a:p>
                      <a:pPr marL="0" lvl="0" indent="0" algn="l" rtl="0">
                        <a:spcBef>
                          <a:spcPts val="0"/>
                        </a:spcBef>
                        <a:spcAft>
                          <a:spcPts val="0"/>
                        </a:spcAft>
                        <a:buNone/>
                      </a:pPr>
                      <a:r>
                        <a:rPr lang="en" sz="1200"/>
                        <a:t>1 &gt;= 1</a:t>
                      </a:r>
                      <a:endParaRPr sz="1200"/>
                    </a:p>
                    <a:p>
                      <a:pPr marL="0" lvl="0" indent="0" algn="l" rtl="0">
                        <a:spcBef>
                          <a:spcPts val="0"/>
                        </a:spcBef>
                        <a:spcAft>
                          <a:spcPts val="0"/>
                        </a:spcAft>
                        <a:buNone/>
                      </a:pPr>
                      <a:r>
                        <a:rPr lang="en" sz="1200"/>
                        <a:t>(verdadeiro)</a:t>
                      </a:r>
                      <a:endParaRPr sz="1200" b="1"/>
                    </a:p>
                  </a:txBody>
                  <a:tcPr marL="91425" marR="91425" marT="91425" marB="91425" anchor="ctr"/>
                </a:tc>
                <a:extLst>
                  <a:ext uri="{0D108BD9-81ED-4DB2-BD59-A6C34878D82A}">
                    <a16:rowId xmlns:a16="http://schemas.microsoft.com/office/drawing/2014/main" val="3645064881"/>
                  </a:ext>
                </a:extLst>
              </a:tr>
              <a:tr h="0">
                <a:tc>
                  <a:txBody>
                    <a:bodyPr/>
                    <a:lstStyle/>
                    <a:p>
                      <a:pPr marL="0" lvl="0" indent="0" algn="ctr" rtl="0">
                        <a:spcBef>
                          <a:spcPts val="0"/>
                        </a:spcBef>
                        <a:spcAft>
                          <a:spcPts val="0"/>
                        </a:spcAft>
                        <a:buNone/>
                      </a:pPr>
                      <a:r>
                        <a:rPr lang="en" sz="1800" b="1" dirty="0"/>
                        <a:t>&lt;=</a:t>
                      </a:r>
                      <a:endParaRPr sz="1800" b="1" dirty="0">
                        <a:solidFill>
                          <a:srgbClr val="666666"/>
                        </a:solidFill>
                      </a:endParaRPr>
                    </a:p>
                  </a:txBody>
                  <a:tcPr marL="91425" marR="91425" marT="91425" marB="91425" anchor="ctr"/>
                </a:tc>
                <a:tc>
                  <a:txBody>
                    <a:bodyPr/>
                    <a:lstStyle/>
                    <a:p>
                      <a:pPr marL="0" lvl="0" indent="0" algn="l" rtl="0">
                        <a:spcBef>
                          <a:spcPts val="0"/>
                        </a:spcBef>
                        <a:spcAft>
                          <a:spcPts val="0"/>
                        </a:spcAft>
                        <a:buClr>
                          <a:schemeClr val="dk1"/>
                        </a:buClr>
                        <a:buSzPts val="1100"/>
                        <a:buFont typeface="Arial"/>
                        <a:buNone/>
                      </a:pPr>
                      <a:r>
                        <a:rPr lang="pt-BR" sz="1200" dirty="0"/>
                        <a:t>Compara </a:t>
                      </a:r>
                      <a:r>
                        <a:rPr lang="en" sz="1200" dirty="0"/>
                        <a:t>se o valor à esquerda é menor </a:t>
                      </a:r>
                      <a:r>
                        <a:rPr lang="pt-BR" sz="1200" dirty="0"/>
                        <a:t>OU igual </a:t>
                      </a:r>
                      <a:r>
                        <a:rPr lang="en" sz="1200" dirty="0"/>
                        <a:t>que o à direita e retorna Verdadeiro ou Falso.</a:t>
                      </a:r>
                      <a:endParaRPr sz="1200" dirty="0">
                        <a:solidFill>
                          <a:schemeClr val="dk2"/>
                        </a:solidFill>
                      </a:endParaRPr>
                    </a:p>
                  </a:txBody>
                  <a:tcPr marL="91425" marR="91425" marT="91425" marB="0" anchor="ctr"/>
                </a:tc>
                <a:tc>
                  <a:txBody>
                    <a:bodyPr/>
                    <a:lstStyle/>
                    <a:p>
                      <a:pPr marL="0" lvl="0" indent="0" algn="l" rtl="0">
                        <a:spcBef>
                          <a:spcPts val="0"/>
                        </a:spcBef>
                        <a:spcAft>
                          <a:spcPts val="0"/>
                        </a:spcAft>
                        <a:buNone/>
                      </a:pPr>
                      <a:r>
                        <a:rPr lang="en" sz="1200"/>
                        <a:t>2 &lt;= 5</a:t>
                      </a:r>
                      <a:endParaRPr sz="1200"/>
                    </a:p>
                    <a:p>
                      <a:pPr marL="0" lvl="0" indent="0" algn="l" rtl="0">
                        <a:spcBef>
                          <a:spcPts val="0"/>
                        </a:spcBef>
                        <a:spcAft>
                          <a:spcPts val="0"/>
                        </a:spcAft>
                        <a:buNone/>
                      </a:pPr>
                      <a:r>
                        <a:rPr lang="en" sz="1200"/>
                        <a:t>(verdadeiro)</a:t>
                      </a:r>
                      <a:endParaRPr sz="1200" b="1"/>
                    </a:p>
                  </a:txBody>
                  <a:tcPr marL="91425" marR="91425" marT="91425" marB="91425" anchor="ctr"/>
                </a:tc>
                <a:extLst>
                  <a:ext uri="{0D108BD9-81ED-4DB2-BD59-A6C34878D82A}">
                    <a16:rowId xmlns:a16="http://schemas.microsoft.com/office/drawing/2014/main" val="1186243388"/>
                  </a:ext>
                </a:extLst>
              </a:tr>
              <a:tr h="0">
                <a:tc>
                  <a:txBody>
                    <a:bodyPr/>
                    <a:lstStyle/>
                    <a:p>
                      <a:pPr marL="0" lvl="0" indent="0" algn="ctr" rtl="0">
                        <a:spcBef>
                          <a:spcPts val="0"/>
                        </a:spcBef>
                        <a:spcAft>
                          <a:spcPts val="0"/>
                        </a:spcAft>
                        <a:buNone/>
                      </a:pPr>
                      <a:r>
                        <a:rPr lang="en" sz="1800" b="1" dirty="0"/>
                        <a:t>!=</a:t>
                      </a:r>
                      <a:endParaRPr sz="1800" b="1" dirty="0">
                        <a:solidFill>
                          <a:srgbClr val="666666"/>
                        </a:solidFill>
                      </a:endParaRPr>
                    </a:p>
                  </a:txBody>
                  <a:tcPr marL="91425" marR="91425" marT="91425" marB="91425" anchor="ctr"/>
                </a:tc>
                <a:tc>
                  <a:txBody>
                    <a:bodyPr/>
                    <a:lstStyle/>
                    <a:p>
                      <a:pPr marL="0" lvl="0" indent="0" algn="l" rtl="0">
                        <a:spcBef>
                          <a:spcPts val="0"/>
                        </a:spcBef>
                        <a:spcAft>
                          <a:spcPts val="0"/>
                        </a:spcAft>
                        <a:buClr>
                          <a:schemeClr val="dk1"/>
                        </a:buClr>
                        <a:buSzPts val="1100"/>
                        <a:buFont typeface="Arial"/>
                        <a:buNone/>
                      </a:pPr>
                      <a:r>
                        <a:rPr lang="pt-BR" sz="1200" dirty="0"/>
                        <a:t>Compara </a:t>
                      </a:r>
                      <a:r>
                        <a:rPr lang="en" sz="1200" dirty="0"/>
                        <a:t>se dois valores são diferentes e retorna Verdadeiro ou Falso.</a:t>
                      </a:r>
                      <a:endParaRPr sz="1200" dirty="0">
                        <a:solidFill>
                          <a:schemeClr val="dk2"/>
                        </a:solidFill>
                      </a:endParaRPr>
                    </a:p>
                  </a:txBody>
                  <a:tcPr marL="91425" marR="91425" marT="91425" marB="0" anchor="ctr"/>
                </a:tc>
                <a:tc>
                  <a:txBody>
                    <a:bodyPr/>
                    <a:lstStyle/>
                    <a:p>
                      <a:pPr marL="0" lvl="0" indent="0" algn="l" rtl="0">
                        <a:spcBef>
                          <a:spcPts val="0"/>
                        </a:spcBef>
                        <a:spcAft>
                          <a:spcPts val="0"/>
                        </a:spcAft>
                        <a:buNone/>
                      </a:pPr>
                      <a:r>
                        <a:rPr lang="en" sz="1200" dirty="0"/>
                        <a:t>1 != 1</a:t>
                      </a:r>
                      <a:endParaRPr sz="1200" dirty="0"/>
                    </a:p>
                    <a:p>
                      <a:pPr marL="0" lvl="0" indent="0" algn="l" rtl="0">
                        <a:spcBef>
                          <a:spcPts val="0"/>
                        </a:spcBef>
                        <a:spcAft>
                          <a:spcPts val="0"/>
                        </a:spcAft>
                        <a:buNone/>
                      </a:pPr>
                      <a:r>
                        <a:rPr lang="en" sz="1200" dirty="0"/>
                        <a:t>(falso)</a:t>
                      </a:r>
                      <a:endParaRPr sz="1200" b="1" dirty="0"/>
                    </a:p>
                  </a:txBody>
                  <a:tcPr marL="91425" marR="91425" marT="91425" marB="91425" anchor="ctr"/>
                </a:tc>
                <a:extLst>
                  <a:ext uri="{0D108BD9-81ED-4DB2-BD59-A6C34878D82A}">
                    <a16:rowId xmlns:a16="http://schemas.microsoft.com/office/drawing/2014/main" val="3389310699"/>
                  </a:ext>
                </a:extLst>
              </a:tr>
            </a:tbl>
          </a:graphicData>
        </a:graphic>
      </p:graphicFrame>
    </p:spTree>
    <p:extLst>
      <p:ext uri="{BB962C8B-B14F-4D97-AF65-F5344CB8AC3E}">
        <p14:creationId xmlns:p14="http://schemas.microsoft.com/office/powerpoint/2010/main" val="641513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p:txBody>
          <a:bodyPr/>
          <a:lstStyle/>
          <a:p>
            <a:r>
              <a:rPr lang="pt-BR" dirty="0"/>
              <a:t>Exemplo:</a:t>
            </a:r>
            <a:endParaRPr lang="pt-BR" dirty="0">
              <a:sym typeface="Montserrat"/>
            </a:endParaRPr>
          </a:p>
        </p:txBody>
      </p:sp>
      <p:sp>
        <p:nvSpPr>
          <p:cNvPr id="69" name="Google Shape;69;p15"/>
          <p:cNvSpPr txBox="1">
            <a:spLocks noGrp="1"/>
          </p:cNvSpPr>
          <p:nvPr>
            <p:ph type="body" idx="1"/>
          </p:nvPr>
        </p:nvSpPr>
        <p:spPr/>
        <p:txBody>
          <a:bodyPr/>
          <a:lstStyle/>
          <a:p>
            <a:pPr lvl="0"/>
            <a:endParaRPr lang="pt-BR" dirty="0"/>
          </a:p>
          <a:p>
            <a:pPr lvl="0"/>
            <a:endParaRPr lang="pt-BR" dirty="0"/>
          </a:p>
          <a:p>
            <a:pPr lvl="0"/>
            <a:endParaRPr lang="pt-BR" dirty="0"/>
          </a:p>
        </p:txBody>
      </p:sp>
      <p:graphicFrame>
        <p:nvGraphicFramePr>
          <p:cNvPr id="2" name="Table 1">
            <a:extLst>
              <a:ext uri="{FF2B5EF4-FFF2-40B4-BE49-F238E27FC236}">
                <a16:creationId xmlns:a16="http://schemas.microsoft.com/office/drawing/2014/main" id="{F4B01836-5C0A-46E9-9F01-832AD1119098}"/>
              </a:ext>
            </a:extLst>
          </p:cNvPr>
          <p:cNvGraphicFramePr>
            <a:graphicFrameLocks noGrp="1"/>
          </p:cNvGraphicFramePr>
          <p:nvPr>
            <p:extLst>
              <p:ext uri="{D42A27DB-BD31-4B8C-83A1-F6EECF244321}">
                <p14:modId xmlns:p14="http://schemas.microsoft.com/office/powerpoint/2010/main" val="1760328403"/>
              </p:ext>
            </p:extLst>
          </p:nvPr>
        </p:nvGraphicFramePr>
        <p:xfrm>
          <a:off x="311700" y="1202094"/>
          <a:ext cx="6096000" cy="1112520"/>
        </p:xfrm>
        <a:graphic>
          <a:graphicData uri="http://schemas.openxmlformats.org/drawingml/2006/table">
            <a:tbl>
              <a:tblPr firstRow="1" bandRow="1">
                <a:tableStyleId>{2D5ABB26-0587-4C30-8999-92F81FD0307C}</a:tableStyleId>
              </a:tblPr>
              <a:tblGrid>
                <a:gridCol w="1602160">
                  <a:extLst>
                    <a:ext uri="{9D8B030D-6E8A-4147-A177-3AD203B41FA5}">
                      <a16:colId xmlns:a16="http://schemas.microsoft.com/office/drawing/2014/main" val="1196118665"/>
                    </a:ext>
                  </a:extLst>
                </a:gridCol>
                <a:gridCol w="4493840">
                  <a:extLst>
                    <a:ext uri="{9D8B030D-6E8A-4147-A177-3AD203B41FA5}">
                      <a16:colId xmlns:a16="http://schemas.microsoft.com/office/drawing/2014/main" val="148604794"/>
                    </a:ext>
                  </a:extLst>
                </a:gridCol>
              </a:tblGrid>
              <a:tr h="370840">
                <a:tc>
                  <a:txBody>
                    <a:bodyPr/>
                    <a:lstStyle/>
                    <a:p>
                      <a:r>
                        <a:rPr lang="pt-BR" sz="1800" b="1" dirty="0"/>
                        <a:t>Premissa 1</a:t>
                      </a:r>
                      <a:endParaRPr lang="pt-BR" sz="1800" b="1" dirty="0">
                        <a:solidFill>
                          <a:schemeClr val="bg1"/>
                        </a:solidFill>
                        <a:latin typeface="+mn-lt"/>
                      </a:endParaRPr>
                    </a:p>
                  </a:txBody>
                  <a:tcPr/>
                </a:tc>
                <a:tc>
                  <a:txBody>
                    <a:bodyPr/>
                    <a:lstStyle/>
                    <a:p>
                      <a:r>
                        <a:rPr lang="pt-BR" sz="1800" dirty="0"/>
                        <a:t>Quando chove, a grama fica molhada</a:t>
                      </a:r>
                      <a:endParaRPr lang="pt-BR" sz="1800" dirty="0">
                        <a:solidFill>
                          <a:schemeClr val="bg1"/>
                        </a:solidFill>
                        <a:latin typeface="+mn-lt"/>
                      </a:endParaRPr>
                    </a:p>
                  </a:txBody>
                  <a:tcPr/>
                </a:tc>
                <a:extLst>
                  <a:ext uri="{0D108BD9-81ED-4DB2-BD59-A6C34878D82A}">
                    <a16:rowId xmlns:a16="http://schemas.microsoft.com/office/drawing/2014/main" val="1783663295"/>
                  </a:ext>
                </a:extLst>
              </a:tr>
              <a:tr h="370840">
                <a:tc>
                  <a:txBody>
                    <a:bodyPr/>
                    <a:lstStyle/>
                    <a:p>
                      <a:r>
                        <a:rPr lang="pt-BR" sz="1800" b="1" dirty="0"/>
                        <a:t>Premissa 2</a:t>
                      </a:r>
                      <a:endParaRPr lang="pt-BR" sz="1800" b="1" dirty="0">
                        <a:solidFill>
                          <a:schemeClr val="bg1"/>
                        </a:solidFill>
                        <a:latin typeface="+mn-lt"/>
                      </a:endParaRPr>
                    </a:p>
                  </a:txBody>
                  <a:tcPr/>
                </a:tc>
                <a:tc>
                  <a:txBody>
                    <a:bodyPr/>
                    <a:lstStyle/>
                    <a:p>
                      <a:r>
                        <a:rPr lang="pt-BR" sz="1800" dirty="0"/>
                        <a:t>Choveu hoje.</a:t>
                      </a:r>
                      <a:endParaRPr lang="pt-BR" sz="1800" dirty="0">
                        <a:solidFill>
                          <a:schemeClr val="bg1"/>
                        </a:solidFill>
                        <a:latin typeface="+mn-lt"/>
                      </a:endParaRPr>
                    </a:p>
                  </a:txBody>
                  <a:tcPr/>
                </a:tc>
                <a:extLst>
                  <a:ext uri="{0D108BD9-81ED-4DB2-BD59-A6C34878D82A}">
                    <a16:rowId xmlns:a16="http://schemas.microsoft.com/office/drawing/2014/main" val="1285874801"/>
                  </a:ext>
                </a:extLst>
              </a:tr>
              <a:tr h="370840">
                <a:tc>
                  <a:txBody>
                    <a:bodyPr/>
                    <a:lstStyle/>
                    <a:p>
                      <a:r>
                        <a:rPr lang="pt-BR" sz="1800" b="1" dirty="0"/>
                        <a:t>Conclusão</a:t>
                      </a:r>
                      <a:endParaRPr lang="pt-BR" sz="1800" b="1" dirty="0">
                        <a:solidFill>
                          <a:schemeClr val="bg1"/>
                        </a:solidFill>
                        <a:latin typeface="+mn-lt"/>
                      </a:endParaRPr>
                    </a:p>
                  </a:txBody>
                  <a:tcPr/>
                </a:tc>
                <a:tc>
                  <a:txBody>
                    <a:bodyPr/>
                    <a:lstStyle/>
                    <a:p>
                      <a:r>
                        <a:rPr lang="pt-BR" sz="1800" dirty="0"/>
                        <a:t>Logo, a grama está molhada.</a:t>
                      </a:r>
                      <a:endParaRPr lang="pt-BR" sz="1800" dirty="0">
                        <a:solidFill>
                          <a:schemeClr val="bg1"/>
                        </a:solidFill>
                        <a:latin typeface="+mn-lt"/>
                      </a:endParaRPr>
                    </a:p>
                  </a:txBody>
                  <a:tcPr/>
                </a:tc>
                <a:extLst>
                  <a:ext uri="{0D108BD9-81ED-4DB2-BD59-A6C34878D82A}">
                    <a16:rowId xmlns:a16="http://schemas.microsoft.com/office/drawing/2014/main" val="2980085947"/>
                  </a:ext>
                </a:extLst>
              </a:tr>
            </a:tbl>
          </a:graphicData>
        </a:graphic>
      </p:graphicFrame>
      <p:graphicFrame>
        <p:nvGraphicFramePr>
          <p:cNvPr id="5" name="Table 4">
            <a:extLst>
              <a:ext uri="{FF2B5EF4-FFF2-40B4-BE49-F238E27FC236}">
                <a16:creationId xmlns:a16="http://schemas.microsoft.com/office/drawing/2014/main" id="{4F9A45B4-E921-456F-88E4-62EC2B25909D}"/>
              </a:ext>
            </a:extLst>
          </p:cNvPr>
          <p:cNvGraphicFramePr>
            <a:graphicFrameLocks noGrp="1"/>
          </p:cNvGraphicFramePr>
          <p:nvPr>
            <p:extLst>
              <p:ext uri="{D42A27DB-BD31-4B8C-83A1-F6EECF244321}">
                <p14:modId xmlns:p14="http://schemas.microsoft.com/office/powerpoint/2010/main" val="1608535534"/>
              </p:ext>
            </p:extLst>
          </p:nvPr>
        </p:nvGraphicFramePr>
        <p:xfrm>
          <a:off x="311700" y="2575626"/>
          <a:ext cx="6095999" cy="1112520"/>
        </p:xfrm>
        <a:graphic>
          <a:graphicData uri="http://schemas.openxmlformats.org/drawingml/2006/table">
            <a:tbl>
              <a:tblPr firstRow="1" bandRow="1">
                <a:tableStyleId>{2D5ABB26-0587-4C30-8999-92F81FD0307C}</a:tableStyleId>
              </a:tblPr>
              <a:tblGrid>
                <a:gridCol w="1510012">
                  <a:extLst>
                    <a:ext uri="{9D8B030D-6E8A-4147-A177-3AD203B41FA5}">
                      <a16:colId xmlns:a16="http://schemas.microsoft.com/office/drawing/2014/main" val="1196118665"/>
                    </a:ext>
                  </a:extLst>
                </a:gridCol>
                <a:gridCol w="2856614">
                  <a:extLst>
                    <a:ext uri="{9D8B030D-6E8A-4147-A177-3AD203B41FA5}">
                      <a16:colId xmlns:a16="http://schemas.microsoft.com/office/drawing/2014/main" val="148604794"/>
                    </a:ext>
                  </a:extLst>
                </a:gridCol>
                <a:gridCol w="1729373">
                  <a:extLst>
                    <a:ext uri="{9D8B030D-6E8A-4147-A177-3AD203B41FA5}">
                      <a16:colId xmlns:a16="http://schemas.microsoft.com/office/drawing/2014/main" val="1848835754"/>
                    </a:ext>
                  </a:extLst>
                </a:gridCol>
              </a:tblGrid>
              <a:tr h="370840">
                <a:tc>
                  <a:txBody>
                    <a:bodyPr/>
                    <a:lstStyle/>
                    <a:p>
                      <a:r>
                        <a:rPr lang="pt-BR" sz="1800" b="1" dirty="0"/>
                        <a:t>Premissa 1</a:t>
                      </a:r>
                      <a:endParaRPr lang="pt-BR" sz="1800" b="1" dirty="0">
                        <a:solidFill>
                          <a:schemeClr val="bg1"/>
                        </a:solidFill>
                        <a:latin typeface="+mn-lt"/>
                      </a:endParaRPr>
                    </a:p>
                  </a:txBody>
                  <a:tcPr/>
                </a:tc>
                <a:tc>
                  <a:txBody>
                    <a:bodyPr/>
                    <a:lstStyle/>
                    <a:p>
                      <a:r>
                        <a:rPr lang="pt-BR" sz="1800" dirty="0">
                          <a:solidFill>
                            <a:schemeClr val="bg1"/>
                          </a:solidFill>
                          <a:latin typeface="+mn-lt"/>
                        </a:rPr>
                        <a:t>Os elefantes são cinza.</a:t>
                      </a:r>
                    </a:p>
                  </a:txBody>
                  <a:tcPr/>
                </a:tc>
                <a:tc>
                  <a:txBody>
                    <a:bodyPr/>
                    <a:lstStyle/>
                    <a:p>
                      <a:endParaRPr lang="pt-BR" sz="1800" dirty="0">
                        <a:solidFill>
                          <a:schemeClr val="bg1"/>
                        </a:solidFill>
                        <a:latin typeface="+mn-lt"/>
                      </a:endParaRPr>
                    </a:p>
                  </a:txBody>
                  <a:tcPr/>
                </a:tc>
                <a:extLst>
                  <a:ext uri="{0D108BD9-81ED-4DB2-BD59-A6C34878D82A}">
                    <a16:rowId xmlns:a16="http://schemas.microsoft.com/office/drawing/2014/main" val="1783663295"/>
                  </a:ext>
                </a:extLst>
              </a:tr>
              <a:tr h="370840">
                <a:tc>
                  <a:txBody>
                    <a:bodyPr/>
                    <a:lstStyle/>
                    <a:p>
                      <a:r>
                        <a:rPr lang="pt-BR" sz="1800" b="1" dirty="0"/>
                        <a:t>Premissa 2</a:t>
                      </a:r>
                      <a:endParaRPr lang="pt-BR" sz="1800" b="1" dirty="0">
                        <a:solidFill>
                          <a:schemeClr val="bg1"/>
                        </a:solidFill>
                        <a:latin typeface="+mn-lt"/>
                      </a:endParaRPr>
                    </a:p>
                  </a:txBody>
                  <a:tcPr/>
                </a:tc>
                <a:tc>
                  <a:txBody>
                    <a:bodyPr/>
                    <a:lstStyle/>
                    <a:p>
                      <a:r>
                        <a:rPr lang="pt-BR" sz="1800" dirty="0"/>
                        <a:t>Elefantes são animais.</a:t>
                      </a:r>
                      <a:endParaRPr lang="pt-BR" sz="1800" dirty="0">
                        <a:solidFill>
                          <a:schemeClr val="bg1"/>
                        </a:solidFill>
                        <a:latin typeface="+mn-lt"/>
                      </a:endParaRPr>
                    </a:p>
                  </a:txBody>
                  <a:tcPr/>
                </a:tc>
                <a:tc>
                  <a:txBody>
                    <a:bodyPr/>
                    <a:lstStyle/>
                    <a:p>
                      <a:r>
                        <a:rPr lang="en-US" sz="1800" dirty="0">
                          <a:solidFill>
                            <a:schemeClr val="bg1"/>
                          </a:solidFill>
                          <a:latin typeface="+mn-lt"/>
                        </a:rPr>
                        <a:t>&gt;  </a:t>
                      </a:r>
                      <a:r>
                        <a:rPr lang="en-US" sz="1800" b="1" dirty="0" err="1">
                          <a:solidFill>
                            <a:schemeClr val="bg1"/>
                          </a:solidFill>
                          <a:latin typeface="+mn-lt"/>
                        </a:rPr>
                        <a:t>Fal</a:t>
                      </a:r>
                      <a:r>
                        <a:rPr lang="pt-BR" sz="1800" b="1" dirty="0" err="1">
                          <a:solidFill>
                            <a:schemeClr val="bg1"/>
                          </a:solidFill>
                          <a:latin typeface="+mn-lt"/>
                        </a:rPr>
                        <a:t>ácia</a:t>
                      </a:r>
                      <a:r>
                        <a:rPr lang="pt-BR" sz="1800" dirty="0">
                          <a:solidFill>
                            <a:schemeClr val="bg1"/>
                          </a:solidFill>
                          <a:latin typeface="+mn-lt"/>
                        </a:rPr>
                        <a:t>!</a:t>
                      </a:r>
                    </a:p>
                  </a:txBody>
                  <a:tcPr/>
                </a:tc>
                <a:extLst>
                  <a:ext uri="{0D108BD9-81ED-4DB2-BD59-A6C34878D82A}">
                    <a16:rowId xmlns:a16="http://schemas.microsoft.com/office/drawing/2014/main" val="1285874801"/>
                  </a:ext>
                </a:extLst>
              </a:tr>
              <a:tr h="370840">
                <a:tc>
                  <a:txBody>
                    <a:bodyPr/>
                    <a:lstStyle/>
                    <a:p>
                      <a:r>
                        <a:rPr lang="pt-BR" sz="1800" b="1" dirty="0"/>
                        <a:t>Conclusão</a:t>
                      </a:r>
                      <a:endParaRPr lang="pt-BR" sz="1800" b="1" dirty="0">
                        <a:solidFill>
                          <a:schemeClr val="bg1"/>
                        </a:solidFill>
                        <a:latin typeface="+mn-lt"/>
                      </a:endParaRPr>
                    </a:p>
                  </a:txBody>
                  <a:tcPr/>
                </a:tc>
                <a:tc>
                  <a:txBody>
                    <a:bodyPr/>
                    <a:lstStyle/>
                    <a:p>
                      <a:r>
                        <a:rPr lang="pt-BR" sz="1800" dirty="0"/>
                        <a:t>Logo, animais são cinza.</a:t>
                      </a:r>
                      <a:endParaRPr lang="pt-BR" sz="1800" dirty="0">
                        <a:solidFill>
                          <a:schemeClr val="bg1"/>
                        </a:solidFill>
                        <a:latin typeface="+mn-lt"/>
                      </a:endParaRPr>
                    </a:p>
                  </a:txBody>
                  <a:tcPr/>
                </a:tc>
                <a:tc>
                  <a:txBody>
                    <a:bodyPr/>
                    <a:lstStyle/>
                    <a:p>
                      <a:endParaRPr lang="pt-BR" sz="1800" dirty="0">
                        <a:solidFill>
                          <a:schemeClr val="bg1"/>
                        </a:solidFill>
                        <a:latin typeface="+mn-lt"/>
                      </a:endParaRPr>
                    </a:p>
                  </a:txBody>
                  <a:tcPr/>
                </a:tc>
                <a:extLst>
                  <a:ext uri="{0D108BD9-81ED-4DB2-BD59-A6C34878D82A}">
                    <a16:rowId xmlns:a16="http://schemas.microsoft.com/office/drawing/2014/main" val="2980085947"/>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F5964-A2BA-40C5-BD07-93A2336208A0}"/>
              </a:ext>
            </a:extLst>
          </p:cNvPr>
          <p:cNvSpPr>
            <a:spLocks noGrp="1"/>
          </p:cNvSpPr>
          <p:nvPr>
            <p:ph type="title"/>
          </p:nvPr>
        </p:nvSpPr>
        <p:spPr/>
        <p:txBody>
          <a:bodyPr/>
          <a:lstStyle/>
          <a:p>
            <a:r>
              <a:rPr lang="pt-BR" dirty="0"/>
              <a:t>Operadores Lógicos</a:t>
            </a:r>
          </a:p>
        </p:txBody>
      </p:sp>
      <p:graphicFrame>
        <p:nvGraphicFramePr>
          <p:cNvPr id="4" name="Table 3">
            <a:extLst>
              <a:ext uri="{FF2B5EF4-FFF2-40B4-BE49-F238E27FC236}">
                <a16:creationId xmlns:a16="http://schemas.microsoft.com/office/drawing/2014/main" id="{0CC27216-EBCC-4440-B22D-1D599E89F1BC}"/>
              </a:ext>
            </a:extLst>
          </p:cNvPr>
          <p:cNvGraphicFramePr>
            <a:graphicFrameLocks noGrp="1"/>
          </p:cNvGraphicFramePr>
          <p:nvPr>
            <p:extLst>
              <p:ext uri="{D42A27DB-BD31-4B8C-83A1-F6EECF244321}">
                <p14:modId xmlns:p14="http://schemas.microsoft.com/office/powerpoint/2010/main" val="1531700265"/>
              </p:ext>
            </p:extLst>
          </p:nvPr>
        </p:nvGraphicFramePr>
        <p:xfrm>
          <a:off x="2777700" y="3469435"/>
          <a:ext cx="3204000" cy="1440000"/>
        </p:xfrm>
        <a:graphic>
          <a:graphicData uri="http://schemas.openxmlformats.org/drawingml/2006/table">
            <a:tbl>
              <a:tblPr firstRow="1" bandRow="1"/>
              <a:tblGrid>
                <a:gridCol w="612000">
                  <a:extLst>
                    <a:ext uri="{9D8B030D-6E8A-4147-A177-3AD203B41FA5}">
                      <a16:colId xmlns:a16="http://schemas.microsoft.com/office/drawing/2014/main" val="2268200373"/>
                    </a:ext>
                  </a:extLst>
                </a:gridCol>
                <a:gridCol w="612000">
                  <a:extLst>
                    <a:ext uri="{9D8B030D-6E8A-4147-A177-3AD203B41FA5}">
                      <a16:colId xmlns:a16="http://schemas.microsoft.com/office/drawing/2014/main" val="1182379508"/>
                    </a:ext>
                  </a:extLst>
                </a:gridCol>
                <a:gridCol w="1980000">
                  <a:extLst>
                    <a:ext uri="{9D8B030D-6E8A-4147-A177-3AD203B41FA5}">
                      <a16:colId xmlns:a16="http://schemas.microsoft.com/office/drawing/2014/main" val="2565833217"/>
                    </a:ext>
                  </a:extLst>
                </a:gridCol>
              </a:tblGrid>
              <a:tr h="360000">
                <a:tc gridSpan="3">
                  <a:txBody>
                    <a:bodyPr/>
                    <a:lstStyle/>
                    <a:p>
                      <a:pPr algn="ctr"/>
                      <a:r>
                        <a:rPr lang="pt-BR" b="1" dirty="0"/>
                        <a:t>! </a:t>
                      </a:r>
                      <a:r>
                        <a:rPr lang="pt-BR" b="0" dirty="0"/>
                        <a:t>(NOT)</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hMerge="1">
                  <a:txBody>
                    <a:bodyPr/>
                    <a:lstStyle/>
                    <a:p>
                      <a:endParaRPr lang="pt-BR" dirty="0"/>
                    </a:p>
                  </a:txBody>
                  <a:tcPr/>
                </a:tc>
                <a:tc hMerge="1">
                  <a:txBody>
                    <a:bodyPr/>
                    <a:lstStyle/>
                    <a:p>
                      <a:pPr algn="ctr"/>
                      <a:endParaRPr lang="pt-BR" b="0" dirty="0"/>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136302038"/>
                  </a:ext>
                </a:extLst>
              </a:tr>
              <a:tr h="360000">
                <a:tc>
                  <a:txBody>
                    <a:bodyPr/>
                    <a:lstStyle/>
                    <a:p>
                      <a:pPr algn="ctr"/>
                      <a:r>
                        <a:rPr lang="pt-BR" b="1" dirty="0"/>
                        <a:t>A</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a:txBody>
                    <a:bodyPr/>
                    <a:lstStyle/>
                    <a:p>
                      <a:pPr algn="ctr"/>
                      <a:r>
                        <a:rPr lang="pt-BR" b="1" dirty="0"/>
                        <a:t>!A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rowSpan="3">
                  <a:txBody>
                    <a:bodyPr/>
                    <a:lstStyle/>
                    <a:p>
                      <a:pPr algn="l"/>
                      <a:r>
                        <a:rPr lang="pt-BR" sz="1200" b="0" dirty="0"/>
                        <a:t>O operador de negação, </a:t>
                      </a:r>
                      <a:r>
                        <a:rPr lang="pt-BR" sz="1200" b="1" dirty="0" err="1"/>
                        <a:t>not</a:t>
                      </a:r>
                      <a:r>
                        <a:rPr lang="pt-BR" sz="1200" b="0" dirty="0"/>
                        <a:t>, inverte o valor do booleano ao qual é aplicado.</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4196497205"/>
                  </a:ext>
                </a:extLst>
              </a:tr>
              <a:tr h="360000">
                <a:tc>
                  <a:txBody>
                    <a:bodyPr/>
                    <a:lstStyle/>
                    <a:p>
                      <a:pPr algn="ctr"/>
                      <a:r>
                        <a:rPr lang="pt-BR" dirty="0"/>
                        <a:t>V</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vMerge="1">
                  <a:txBody>
                    <a:bodyPr/>
                    <a:lstStyle/>
                    <a:p>
                      <a:pPr algn="ctr"/>
                      <a:endParaRPr lang="pt-BR" dirty="0"/>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407582970"/>
                  </a:ext>
                </a:extLst>
              </a:tr>
              <a:tr h="360000">
                <a:tc>
                  <a:txBody>
                    <a:bodyPr/>
                    <a:lstStyle/>
                    <a:p>
                      <a:pPr algn="ctr"/>
                      <a:r>
                        <a:rPr lang="pt-BR" dirty="0"/>
                        <a:t>F</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vMerge="1">
                  <a:txBody>
                    <a:bodyPr/>
                    <a:lstStyle/>
                    <a:p>
                      <a:pPr algn="ctr"/>
                      <a:endParaRPr lang="pt-BR" dirty="0"/>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049373020"/>
                  </a:ext>
                </a:extLst>
              </a:tr>
            </a:tbl>
          </a:graphicData>
        </a:graphic>
      </p:graphicFrame>
      <p:graphicFrame>
        <p:nvGraphicFramePr>
          <p:cNvPr id="5" name="Table 4">
            <a:extLst>
              <a:ext uri="{FF2B5EF4-FFF2-40B4-BE49-F238E27FC236}">
                <a16:creationId xmlns:a16="http://schemas.microsoft.com/office/drawing/2014/main" id="{BD22039F-82CE-407C-B408-7A48192C5DD2}"/>
              </a:ext>
            </a:extLst>
          </p:cNvPr>
          <p:cNvGraphicFramePr>
            <a:graphicFrameLocks noGrp="1"/>
          </p:cNvGraphicFramePr>
          <p:nvPr>
            <p:extLst>
              <p:ext uri="{D42A27DB-BD31-4B8C-83A1-F6EECF244321}">
                <p14:modId xmlns:p14="http://schemas.microsoft.com/office/powerpoint/2010/main" val="604131798"/>
              </p:ext>
            </p:extLst>
          </p:nvPr>
        </p:nvGraphicFramePr>
        <p:xfrm>
          <a:off x="311700" y="1017725"/>
          <a:ext cx="4068000" cy="2238564"/>
        </p:xfrm>
        <a:graphic>
          <a:graphicData uri="http://schemas.openxmlformats.org/drawingml/2006/table">
            <a:tbl>
              <a:tblPr firstRow="1" bandRow="1"/>
              <a:tblGrid>
                <a:gridCol w="612000">
                  <a:extLst>
                    <a:ext uri="{9D8B030D-6E8A-4147-A177-3AD203B41FA5}">
                      <a16:colId xmlns:a16="http://schemas.microsoft.com/office/drawing/2014/main" val="2268200373"/>
                    </a:ext>
                  </a:extLst>
                </a:gridCol>
                <a:gridCol w="612000">
                  <a:extLst>
                    <a:ext uri="{9D8B030D-6E8A-4147-A177-3AD203B41FA5}">
                      <a16:colId xmlns:a16="http://schemas.microsoft.com/office/drawing/2014/main" val="1182379508"/>
                    </a:ext>
                  </a:extLst>
                </a:gridCol>
                <a:gridCol w="720000">
                  <a:extLst>
                    <a:ext uri="{9D8B030D-6E8A-4147-A177-3AD203B41FA5}">
                      <a16:colId xmlns:a16="http://schemas.microsoft.com/office/drawing/2014/main" val="3371161133"/>
                    </a:ext>
                  </a:extLst>
                </a:gridCol>
                <a:gridCol w="2124000">
                  <a:extLst>
                    <a:ext uri="{9D8B030D-6E8A-4147-A177-3AD203B41FA5}">
                      <a16:colId xmlns:a16="http://schemas.microsoft.com/office/drawing/2014/main" val="2440707044"/>
                    </a:ext>
                  </a:extLst>
                </a:gridCol>
              </a:tblGrid>
              <a:tr h="438564">
                <a:tc gridSpan="4">
                  <a:txBody>
                    <a:bodyPr/>
                    <a:lstStyle/>
                    <a:p>
                      <a:pPr algn="ctr"/>
                      <a:r>
                        <a:rPr lang="pt-BR" b="1" dirty="0"/>
                        <a:t>&amp;&amp; </a:t>
                      </a:r>
                      <a:r>
                        <a:rPr lang="pt-BR" b="0" dirty="0"/>
                        <a:t>(AND)</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hMerge="1">
                  <a:txBody>
                    <a:bodyPr/>
                    <a:lstStyle/>
                    <a:p>
                      <a:endParaRPr lang="pt-BR" dirty="0"/>
                    </a:p>
                  </a:txBody>
                  <a:tcPr/>
                </a:tc>
                <a:tc hMerge="1">
                  <a:txBody>
                    <a:bodyPr/>
                    <a:lstStyle/>
                    <a:p>
                      <a:pPr algn="ctr"/>
                      <a:endParaRPr lang="pt-BR" b="1"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hMerge="1">
                  <a:txBody>
                    <a:bodyPr/>
                    <a:lstStyle/>
                    <a:p>
                      <a:pPr algn="ctr"/>
                      <a:endParaRPr lang="pt-BR" b="1" dirty="0"/>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136302038"/>
                  </a:ext>
                </a:extLst>
              </a:tr>
              <a:tr h="360000">
                <a:tc>
                  <a:txBody>
                    <a:bodyPr/>
                    <a:lstStyle/>
                    <a:p>
                      <a:pPr algn="ctr"/>
                      <a:r>
                        <a:rPr lang="pt-BR" b="1" dirty="0"/>
                        <a:t>A</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a:txBody>
                    <a:bodyPr/>
                    <a:lstStyle/>
                    <a:p>
                      <a:pPr algn="ctr"/>
                      <a:r>
                        <a:rPr lang="pt-BR" b="1" dirty="0"/>
                        <a:t>B</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a:txBody>
                    <a:bodyPr/>
                    <a:lstStyle/>
                    <a:p>
                      <a:pPr algn="ctr"/>
                      <a:r>
                        <a:rPr lang="pt-BR" b="1" dirty="0"/>
                        <a:t>A&amp;&amp;B</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rowSpan="5">
                  <a:txBody>
                    <a:bodyPr/>
                    <a:lstStyle/>
                    <a:p>
                      <a:pPr algn="l"/>
                      <a:r>
                        <a:rPr lang="pt-BR" sz="1200" b="0" dirty="0"/>
                        <a:t>O operador de conjunção, </a:t>
                      </a:r>
                      <a:r>
                        <a:rPr lang="pt-BR" sz="1200" b="1" dirty="0" err="1"/>
                        <a:t>and</a:t>
                      </a:r>
                      <a:r>
                        <a:rPr lang="pt-BR" sz="1200" b="0" dirty="0"/>
                        <a:t>, avalia duas expressões booleanas e retorna </a:t>
                      </a:r>
                      <a:r>
                        <a:rPr lang="pt-BR" sz="1200" b="1" dirty="0"/>
                        <a:t>verdadeiro</a:t>
                      </a:r>
                      <a:r>
                        <a:rPr lang="pt-BR" sz="1200" b="0" dirty="0"/>
                        <a:t> somente </a:t>
                      </a:r>
                      <a:r>
                        <a:rPr lang="pt-BR" sz="1200" b="1" dirty="0"/>
                        <a:t>se ambas forem verdadeiras</a:t>
                      </a:r>
                      <a:r>
                        <a:rPr lang="pt-BR" sz="1200" b="0" dirty="0"/>
                        <a:t>.</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4196497205"/>
                  </a:ext>
                </a:extLst>
              </a:tr>
              <a:tr h="360000">
                <a:tc>
                  <a:txBody>
                    <a:bodyPr/>
                    <a:lstStyle/>
                    <a:p>
                      <a:pPr algn="ctr"/>
                      <a:r>
                        <a:rPr lang="pt-BR" dirty="0"/>
                        <a:t>V</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vMerge="1">
                  <a:txBody>
                    <a:bodyPr/>
                    <a:lstStyle/>
                    <a:p>
                      <a:pPr algn="ctr"/>
                      <a:endParaRPr lang="pt-BR"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407582970"/>
                  </a:ext>
                </a:extLst>
              </a:tr>
              <a:tr h="360000">
                <a:tc>
                  <a:txBody>
                    <a:bodyPr/>
                    <a:lstStyle/>
                    <a:p>
                      <a:pPr algn="ctr"/>
                      <a:r>
                        <a:rPr lang="pt-BR" dirty="0"/>
                        <a:t>V</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vMerge="1">
                  <a:txBody>
                    <a:bodyPr/>
                    <a:lstStyle/>
                    <a:p>
                      <a:pPr algn="ctr"/>
                      <a:endParaRPr lang="pt-BR"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049373020"/>
                  </a:ext>
                </a:extLst>
              </a:tr>
              <a:tr h="360000">
                <a:tc>
                  <a:txBody>
                    <a:bodyPr/>
                    <a:lstStyle/>
                    <a:p>
                      <a:pPr algn="ctr"/>
                      <a:r>
                        <a:rPr lang="pt-BR" dirty="0"/>
                        <a:t>F</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vMerge="1">
                  <a:txBody>
                    <a:bodyPr/>
                    <a:lstStyle/>
                    <a:p>
                      <a:pPr algn="ctr"/>
                      <a:endParaRPr lang="pt-BR"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664612124"/>
                  </a:ext>
                </a:extLst>
              </a:tr>
              <a:tr h="360000">
                <a:tc>
                  <a:txBody>
                    <a:bodyPr/>
                    <a:lstStyle/>
                    <a:p>
                      <a:pPr algn="ctr"/>
                      <a:r>
                        <a:rPr lang="pt-BR" dirty="0"/>
                        <a:t>F</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vMerge="1">
                  <a:txBody>
                    <a:bodyPr/>
                    <a:lstStyle/>
                    <a:p>
                      <a:pPr algn="ctr"/>
                      <a:endParaRPr lang="pt-BR"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620660231"/>
                  </a:ext>
                </a:extLst>
              </a:tr>
            </a:tbl>
          </a:graphicData>
        </a:graphic>
      </p:graphicFrame>
      <p:graphicFrame>
        <p:nvGraphicFramePr>
          <p:cNvPr id="6" name="Table 5">
            <a:extLst>
              <a:ext uri="{FF2B5EF4-FFF2-40B4-BE49-F238E27FC236}">
                <a16:creationId xmlns:a16="http://schemas.microsoft.com/office/drawing/2014/main" id="{01DEE88D-CD4C-4424-AA89-A8DC5F3E9E1B}"/>
              </a:ext>
            </a:extLst>
          </p:cNvPr>
          <p:cNvGraphicFramePr>
            <a:graphicFrameLocks noGrp="1"/>
          </p:cNvGraphicFramePr>
          <p:nvPr>
            <p:extLst>
              <p:ext uri="{D42A27DB-BD31-4B8C-83A1-F6EECF244321}">
                <p14:modId xmlns:p14="http://schemas.microsoft.com/office/powerpoint/2010/main" val="1622935555"/>
              </p:ext>
            </p:extLst>
          </p:nvPr>
        </p:nvGraphicFramePr>
        <p:xfrm>
          <a:off x="4908300" y="1017725"/>
          <a:ext cx="3924000" cy="2238564"/>
        </p:xfrm>
        <a:graphic>
          <a:graphicData uri="http://schemas.openxmlformats.org/drawingml/2006/table">
            <a:tbl>
              <a:tblPr firstRow="1" bandRow="1"/>
              <a:tblGrid>
                <a:gridCol w="612000">
                  <a:extLst>
                    <a:ext uri="{9D8B030D-6E8A-4147-A177-3AD203B41FA5}">
                      <a16:colId xmlns:a16="http://schemas.microsoft.com/office/drawing/2014/main" val="2268200373"/>
                    </a:ext>
                  </a:extLst>
                </a:gridCol>
                <a:gridCol w="612000">
                  <a:extLst>
                    <a:ext uri="{9D8B030D-6E8A-4147-A177-3AD203B41FA5}">
                      <a16:colId xmlns:a16="http://schemas.microsoft.com/office/drawing/2014/main" val="1182379508"/>
                    </a:ext>
                  </a:extLst>
                </a:gridCol>
                <a:gridCol w="720000">
                  <a:extLst>
                    <a:ext uri="{9D8B030D-6E8A-4147-A177-3AD203B41FA5}">
                      <a16:colId xmlns:a16="http://schemas.microsoft.com/office/drawing/2014/main" val="3371161133"/>
                    </a:ext>
                  </a:extLst>
                </a:gridCol>
                <a:gridCol w="1980000">
                  <a:extLst>
                    <a:ext uri="{9D8B030D-6E8A-4147-A177-3AD203B41FA5}">
                      <a16:colId xmlns:a16="http://schemas.microsoft.com/office/drawing/2014/main" val="3743603179"/>
                    </a:ext>
                  </a:extLst>
                </a:gridCol>
              </a:tblGrid>
              <a:tr h="438564">
                <a:tc gridSpan="4">
                  <a:txBody>
                    <a:bodyPr/>
                    <a:lstStyle/>
                    <a:p>
                      <a:pPr algn="ctr"/>
                      <a:r>
                        <a:rPr lang="pt-BR" b="1"/>
                        <a:t>||</a:t>
                      </a:r>
                      <a:r>
                        <a:rPr lang="pt-BR" b="0"/>
                        <a:t> (OR)</a:t>
                      </a:r>
                      <a:endParaRPr lang="pt-BR" b="0" dirty="0"/>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hMerge="1">
                  <a:txBody>
                    <a:bodyPr/>
                    <a:lstStyle/>
                    <a:p>
                      <a:endParaRPr lang="pt-BR" dirty="0"/>
                    </a:p>
                  </a:txBody>
                  <a:tcPr/>
                </a:tc>
                <a:tc hMerge="1">
                  <a:txBody>
                    <a:bodyPr/>
                    <a:lstStyle/>
                    <a:p>
                      <a:pPr algn="ctr"/>
                      <a:endParaRPr lang="pt-BR" b="1"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hMerge="1">
                  <a:txBody>
                    <a:bodyPr/>
                    <a:lstStyle/>
                    <a:p>
                      <a:pPr algn="ctr"/>
                      <a:endParaRPr lang="pt-BR" b="1" dirty="0"/>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136302038"/>
                  </a:ext>
                </a:extLst>
              </a:tr>
              <a:tr h="360000">
                <a:tc>
                  <a:txBody>
                    <a:bodyPr/>
                    <a:lstStyle/>
                    <a:p>
                      <a:pPr algn="ctr"/>
                      <a:r>
                        <a:rPr lang="pt-BR" b="1" dirty="0"/>
                        <a:t>A</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a:txBody>
                    <a:bodyPr/>
                    <a:lstStyle/>
                    <a:p>
                      <a:pPr algn="ctr"/>
                      <a:r>
                        <a:rPr lang="pt-BR" b="1" dirty="0"/>
                        <a:t>B</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a:txBody>
                    <a:bodyPr/>
                    <a:lstStyle/>
                    <a:p>
                      <a:pPr algn="ctr"/>
                      <a:r>
                        <a:rPr lang="pt-BR" b="1" dirty="0"/>
                        <a:t>A||B</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rowSpan="5">
                  <a:txBody>
                    <a:bodyPr/>
                    <a:lstStyle/>
                    <a:p>
                      <a:pPr algn="l"/>
                      <a:r>
                        <a:rPr lang="pt-BR" sz="1200" b="0" dirty="0"/>
                        <a:t>O operador de disjunção, </a:t>
                      </a:r>
                      <a:r>
                        <a:rPr lang="pt-BR" sz="1200" b="1" dirty="0" err="1"/>
                        <a:t>or</a:t>
                      </a:r>
                      <a:r>
                        <a:rPr lang="pt-BR" sz="1200" b="0" dirty="0"/>
                        <a:t>,  avalia duas expressões booleanas e retorna </a:t>
                      </a:r>
                      <a:r>
                        <a:rPr lang="pt-BR" sz="1200" b="1" dirty="0"/>
                        <a:t>falso</a:t>
                      </a:r>
                      <a:r>
                        <a:rPr lang="pt-BR" sz="1200" b="0" dirty="0"/>
                        <a:t> somente </a:t>
                      </a:r>
                      <a:r>
                        <a:rPr lang="pt-BR" sz="1200" b="1" dirty="0"/>
                        <a:t>se ambas forem falsas</a:t>
                      </a:r>
                      <a:r>
                        <a:rPr lang="pt-BR" sz="1200" b="0" dirty="0"/>
                        <a:t>.</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4196497205"/>
                  </a:ext>
                </a:extLst>
              </a:tr>
              <a:tr h="360000">
                <a:tc>
                  <a:txBody>
                    <a:bodyPr/>
                    <a:lstStyle/>
                    <a:p>
                      <a:pPr algn="ctr"/>
                      <a:r>
                        <a:rPr lang="pt-BR" dirty="0"/>
                        <a:t>V</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vMerge="1">
                  <a:txBody>
                    <a:bodyPr/>
                    <a:lstStyle/>
                    <a:p>
                      <a:pPr algn="ctr"/>
                      <a:endParaRPr lang="pt-BR" dirty="0"/>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407582970"/>
                  </a:ext>
                </a:extLst>
              </a:tr>
              <a:tr h="360000">
                <a:tc>
                  <a:txBody>
                    <a:bodyPr/>
                    <a:lstStyle/>
                    <a:p>
                      <a:pPr algn="ctr"/>
                      <a:r>
                        <a:rPr lang="pt-BR" dirty="0"/>
                        <a:t>V</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vMerge="1">
                  <a:txBody>
                    <a:bodyPr/>
                    <a:lstStyle/>
                    <a:p>
                      <a:pPr algn="ctr"/>
                      <a:endParaRPr lang="pt-BR" dirty="0"/>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049373020"/>
                  </a:ext>
                </a:extLst>
              </a:tr>
              <a:tr h="360000">
                <a:tc>
                  <a:txBody>
                    <a:bodyPr/>
                    <a:lstStyle/>
                    <a:p>
                      <a:pPr algn="ctr"/>
                      <a:r>
                        <a:rPr lang="pt-BR" dirty="0"/>
                        <a:t>F</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vMerge="1">
                  <a:txBody>
                    <a:bodyPr/>
                    <a:lstStyle/>
                    <a:p>
                      <a:pPr algn="ctr"/>
                      <a:endParaRPr lang="pt-BR" dirty="0"/>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664612124"/>
                  </a:ext>
                </a:extLst>
              </a:tr>
              <a:tr h="360000">
                <a:tc>
                  <a:txBody>
                    <a:bodyPr/>
                    <a:lstStyle/>
                    <a:p>
                      <a:pPr algn="ctr"/>
                      <a:r>
                        <a:rPr lang="pt-BR" dirty="0"/>
                        <a:t>F</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vMerge="1">
                  <a:txBody>
                    <a:bodyPr/>
                    <a:lstStyle/>
                    <a:p>
                      <a:pPr algn="ctr"/>
                      <a:endParaRPr lang="pt-BR" dirty="0"/>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620660231"/>
                  </a:ext>
                </a:extLst>
              </a:tr>
            </a:tbl>
          </a:graphicData>
        </a:graphic>
      </p:graphicFrame>
    </p:spTree>
    <p:extLst>
      <p:ext uri="{BB962C8B-B14F-4D97-AF65-F5344CB8AC3E}">
        <p14:creationId xmlns:p14="http://schemas.microsoft.com/office/powerpoint/2010/main" val="36046948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D6EBF-4A8F-4FD8-AEC6-EBAAFFCF4F50}"/>
              </a:ext>
            </a:extLst>
          </p:cNvPr>
          <p:cNvSpPr>
            <a:spLocks noGrp="1"/>
          </p:cNvSpPr>
          <p:nvPr>
            <p:ph type="title"/>
          </p:nvPr>
        </p:nvSpPr>
        <p:spPr/>
        <p:txBody>
          <a:bodyPr/>
          <a:lstStyle/>
          <a:p>
            <a:r>
              <a:rPr lang="pt-BR" dirty="0"/>
              <a:t>Se, Então ... Senão ...</a:t>
            </a:r>
          </a:p>
        </p:txBody>
      </p:sp>
      <p:sp>
        <p:nvSpPr>
          <p:cNvPr id="3" name="Text Placeholder 2">
            <a:extLst>
              <a:ext uri="{FF2B5EF4-FFF2-40B4-BE49-F238E27FC236}">
                <a16:creationId xmlns:a16="http://schemas.microsoft.com/office/drawing/2014/main" id="{4CFBE44B-30B1-4E3F-839E-97B16A44BF1E}"/>
              </a:ext>
            </a:extLst>
          </p:cNvPr>
          <p:cNvSpPr>
            <a:spLocks noGrp="1"/>
          </p:cNvSpPr>
          <p:nvPr>
            <p:ph type="body" idx="1"/>
          </p:nvPr>
        </p:nvSpPr>
        <p:spPr/>
        <p:txBody>
          <a:bodyPr/>
          <a:lstStyle/>
          <a:p>
            <a:pPr marL="139700" indent="0">
              <a:buNone/>
            </a:pPr>
            <a:r>
              <a:rPr lang="pt-BR" sz="1800" dirty="0"/>
              <a:t>As estruturas de seleção e decisão nos permite desviar o fluxo de execução de um programa ou  escolher entre uma opção ou outra baseado em valores que podem ser calculados pela aplicação ou enviados pelos usuários.</a:t>
            </a:r>
          </a:p>
          <a:p>
            <a:pPr marL="139700" indent="0">
              <a:buNone/>
            </a:pPr>
            <a:r>
              <a:rPr lang="pt-BR" dirty="0"/>
              <a:t>No C# esses comandos são o </a:t>
            </a:r>
            <a:r>
              <a:rPr lang="pt-BR" dirty="0" err="1">
                <a:solidFill>
                  <a:srgbClr val="C586C0"/>
                </a:solidFill>
                <a:latin typeface="Consolas" panose="020B0609020204030204" pitchFamily="49" charset="0"/>
              </a:rPr>
              <a:t>if</a:t>
            </a:r>
            <a:r>
              <a:rPr lang="pt-BR" dirty="0">
                <a:solidFill>
                  <a:srgbClr val="D4D4D4"/>
                </a:solidFill>
                <a:latin typeface="Consolas" panose="020B0609020204030204" pitchFamily="49" charset="0"/>
              </a:rPr>
              <a:t> / </a:t>
            </a:r>
            <a:r>
              <a:rPr lang="pt-BR" dirty="0" err="1">
                <a:solidFill>
                  <a:srgbClr val="C586C0"/>
                </a:solidFill>
                <a:latin typeface="Consolas" panose="020B0609020204030204" pitchFamily="49" charset="0"/>
              </a:rPr>
              <a:t>else</a:t>
            </a:r>
            <a:r>
              <a:rPr lang="pt-BR" dirty="0">
                <a:solidFill>
                  <a:srgbClr val="C586C0"/>
                </a:solidFill>
                <a:latin typeface="Consolas" panose="020B0609020204030204" pitchFamily="49" charset="0"/>
              </a:rPr>
              <a:t> </a:t>
            </a:r>
            <a:r>
              <a:rPr lang="pt-BR" dirty="0"/>
              <a:t>e o comando </a:t>
            </a:r>
            <a:r>
              <a:rPr lang="pt-BR" dirty="0">
                <a:solidFill>
                  <a:srgbClr val="C586C0"/>
                </a:solidFill>
                <a:latin typeface="Consolas" panose="020B0609020204030204" pitchFamily="49" charset="0"/>
              </a:rPr>
              <a:t>switch</a:t>
            </a:r>
            <a:r>
              <a:rPr lang="pt-BR" dirty="0"/>
              <a:t>.</a:t>
            </a:r>
          </a:p>
        </p:txBody>
      </p:sp>
    </p:spTree>
    <p:extLst>
      <p:ext uri="{BB962C8B-B14F-4D97-AF65-F5344CB8AC3E}">
        <p14:creationId xmlns:p14="http://schemas.microsoft.com/office/powerpoint/2010/main" val="39266660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D6EBF-4A8F-4FD8-AEC6-EBAAFFCF4F50}"/>
              </a:ext>
            </a:extLst>
          </p:cNvPr>
          <p:cNvSpPr>
            <a:spLocks noGrp="1"/>
          </p:cNvSpPr>
          <p:nvPr>
            <p:ph type="title"/>
          </p:nvPr>
        </p:nvSpPr>
        <p:spPr/>
        <p:txBody>
          <a:bodyPr/>
          <a:lstStyle/>
          <a:p>
            <a:r>
              <a:rPr lang="pt-BR" dirty="0" err="1"/>
              <a:t>If</a:t>
            </a:r>
            <a:r>
              <a:rPr lang="pt-BR" dirty="0"/>
              <a:t> / </a:t>
            </a:r>
            <a:r>
              <a:rPr lang="pt-BR" dirty="0" err="1"/>
              <a:t>Else</a:t>
            </a:r>
            <a:endParaRPr lang="pt-BR" dirty="0"/>
          </a:p>
        </p:txBody>
      </p:sp>
      <p:sp>
        <p:nvSpPr>
          <p:cNvPr id="3" name="Text Placeholder 2">
            <a:extLst>
              <a:ext uri="{FF2B5EF4-FFF2-40B4-BE49-F238E27FC236}">
                <a16:creationId xmlns:a16="http://schemas.microsoft.com/office/drawing/2014/main" id="{4CFBE44B-30B1-4E3F-839E-97B16A44BF1E}"/>
              </a:ext>
            </a:extLst>
          </p:cNvPr>
          <p:cNvSpPr>
            <a:spLocks noGrp="1"/>
          </p:cNvSpPr>
          <p:nvPr>
            <p:ph type="body" idx="1"/>
          </p:nvPr>
        </p:nvSpPr>
        <p:spPr/>
        <p:txBody>
          <a:bodyPr anchor="ctr">
            <a:normAutofit/>
          </a:bodyPr>
          <a:lstStyle/>
          <a:p>
            <a:pPr marL="139700" indent="0">
              <a:buNone/>
            </a:pPr>
            <a:r>
              <a:rPr lang="pt-BR" sz="1800" dirty="0" err="1">
                <a:solidFill>
                  <a:srgbClr val="C586C0"/>
                </a:solidFill>
                <a:latin typeface="Consolas" panose="020B0609020204030204" pitchFamily="49" charset="0"/>
              </a:rPr>
              <a:t>if</a:t>
            </a:r>
            <a:r>
              <a:rPr lang="pt-BR" sz="1800" dirty="0">
                <a:solidFill>
                  <a:srgbClr val="D4D4D4"/>
                </a:solidFill>
                <a:latin typeface="Consolas" panose="020B0609020204030204" pitchFamily="49" charset="0"/>
              </a:rPr>
              <a:t> (</a:t>
            </a:r>
            <a:r>
              <a:rPr lang="pt-BR" sz="1800" dirty="0">
                <a:solidFill>
                  <a:srgbClr val="9CDCFE"/>
                </a:solidFill>
                <a:latin typeface="Consolas" panose="020B0609020204030204" pitchFamily="49" charset="0"/>
              </a:rPr>
              <a:t>condição</a:t>
            </a:r>
            <a:r>
              <a:rPr lang="pt-BR" sz="1800" dirty="0">
                <a:solidFill>
                  <a:srgbClr val="D4D4D4"/>
                </a:solidFill>
                <a:latin typeface="Consolas" panose="020B0609020204030204" pitchFamily="49" charset="0"/>
              </a:rPr>
              <a:t>) {</a:t>
            </a:r>
          </a:p>
          <a:p>
            <a:pPr marL="139700" indent="0">
              <a:buNone/>
            </a:pPr>
            <a:r>
              <a:rPr lang="pt-BR" sz="1800" dirty="0">
                <a:solidFill>
                  <a:srgbClr val="D4D4D4"/>
                </a:solidFill>
                <a:latin typeface="Consolas" panose="020B0609020204030204" pitchFamily="49" charset="0"/>
              </a:rPr>
              <a:t>    </a:t>
            </a:r>
            <a:r>
              <a:rPr lang="pt-BR" sz="1800" dirty="0">
                <a:solidFill>
                  <a:srgbClr val="6A9955"/>
                </a:solidFill>
                <a:latin typeface="Consolas" panose="020B0609020204030204" pitchFamily="49" charset="0"/>
              </a:rPr>
              <a:t>// Executa se Verdadeiro</a:t>
            </a:r>
            <a:endParaRPr lang="pt-BR" sz="1800" dirty="0">
              <a:solidFill>
                <a:srgbClr val="D4D4D4"/>
              </a:solidFill>
              <a:latin typeface="Consolas" panose="020B0609020204030204" pitchFamily="49" charset="0"/>
            </a:endParaRPr>
          </a:p>
          <a:p>
            <a:pPr marL="139700" indent="0">
              <a:buNone/>
            </a:pPr>
            <a:r>
              <a:rPr lang="pt-BR" sz="1800" dirty="0">
                <a:solidFill>
                  <a:srgbClr val="D4D4D4"/>
                </a:solidFill>
                <a:latin typeface="Consolas" panose="020B0609020204030204" pitchFamily="49" charset="0"/>
              </a:rPr>
              <a:t>} </a:t>
            </a:r>
            <a:r>
              <a:rPr lang="pt-BR" sz="1800" dirty="0" err="1">
                <a:solidFill>
                  <a:srgbClr val="C586C0"/>
                </a:solidFill>
                <a:latin typeface="Consolas" panose="020B0609020204030204" pitchFamily="49" charset="0"/>
              </a:rPr>
              <a:t>else</a:t>
            </a:r>
            <a:r>
              <a:rPr lang="pt-BR" sz="1800" dirty="0">
                <a:solidFill>
                  <a:srgbClr val="D4D4D4"/>
                </a:solidFill>
                <a:latin typeface="Consolas" panose="020B0609020204030204" pitchFamily="49" charset="0"/>
              </a:rPr>
              <a:t> {</a:t>
            </a:r>
          </a:p>
          <a:p>
            <a:pPr marL="139700" indent="0">
              <a:buNone/>
            </a:pPr>
            <a:r>
              <a:rPr lang="pt-BR" sz="1800" dirty="0">
                <a:solidFill>
                  <a:srgbClr val="6A9955"/>
                </a:solidFill>
                <a:latin typeface="Consolas" panose="020B0609020204030204" pitchFamily="49" charset="0"/>
              </a:rPr>
              <a:t>    // Executa se Falso</a:t>
            </a:r>
            <a:endParaRPr lang="pt-BR" sz="1800" dirty="0">
              <a:solidFill>
                <a:srgbClr val="D4D4D4"/>
              </a:solidFill>
              <a:latin typeface="Consolas" panose="020B0609020204030204" pitchFamily="49" charset="0"/>
            </a:endParaRPr>
          </a:p>
          <a:p>
            <a:pPr marL="139700" indent="0">
              <a:buNone/>
            </a:pPr>
            <a:r>
              <a:rPr lang="pt-BR" sz="1800" dirty="0">
                <a:solidFill>
                  <a:srgbClr val="D4D4D4"/>
                </a:solidFill>
                <a:latin typeface="Consolas" panose="020B0609020204030204" pitchFamily="49" charset="0"/>
              </a:rPr>
              <a:t>}</a:t>
            </a:r>
          </a:p>
        </p:txBody>
      </p:sp>
      <p:sp>
        <p:nvSpPr>
          <p:cNvPr id="4" name="Text Placeholder 3">
            <a:extLst>
              <a:ext uri="{FF2B5EF4-FFF2-40B4-BE49-F238E27FC236}">
                <a16:creationId xmlns:a16="http://schemas.microsoft.com/office/drawing/2014/main" id="{AA83CFA9-FC25-4151-8E3C-B2D082654D09}"/>
              </a:ext>
            </a:extLst>
          </p:cNvPr>
          <p:cNvSpPr>
            <a:spLocks noGrp="1"/>
          </p:cNvSpPr>
          <p:nvPr>
            <p:ph type="body" idx="2"/>
          </p:nvPr>
        </p:nvSpPr>
        <p:spPr>
          <a:xfrm>
            <a:off x="4311600" y="1152475"/>
            <a:ext cx="4520700" cy="3416400"/>
          </a:xfrm>
        </p:spPr>
        <p:txBody>
          <a:bodyPr>
            <a:normAutofit fontScale="92500" lnSpcReduction="10000"/>
          </a:bodyPr>
          <a:lstStyle/>
          <a:p>
            <a:pPr marL="139700" indent="0">
              <a:buNone/>
            </a:pPr>
            <a:r>
              <a:rPr lang="pt-BR" dirty="0"/>
              <a:t>O comando IF permite a execução de uma determinada parte do código tendo como base o resultado de uma operação lógica. </a:t>
            </a:r>
          </a:p>
          <a:p>
            <a:pPr marL="139700" indent="0">
              <a:buNone/>
            </a:pPr>
            <a:endParaRPr lang="pt-BR" dirty="0"/>
          </a:p>
          <a:p>
            <a:pPr marL="139700" indent="0">
              <a:buNone/>
            </a:pPr>
            <a:r>
              <a:rPr lang="pt-BR" dirty="0"/>
              <a:t>Se o resultado da operação for verdadeiro, o bloco de código que segue o IF é executado, senão, o bloco que segue o ELSE é processado. </a:t>
            </a:r>
          </a:p>
          <a:p>
            <a:pPr marL="139700" indent="0">
              <a:buNone/>
            </a:pPr>
            <a:endParaRPr lang="pt-BR" dirty="0"/>
          </a:p>
          <a:p>
            <a:pPr marL="139700" indent="0">
              <a:buNone/>
            </a:pPr>
            <a:r>
              <a:rPr lang="pt-BR" dirty="0"/>
              <a:t>Caso o IF não tenha um ELSE associado, o programa continua a sua execução na primeira instrução após o bloco IF.</a:t>
            </a:r>
          </a:p>
          <a:p>
            <a:pPr marL="139700" indent="0">
              <a:buNone/>
            </a:pPr>
            <a:endParaRPr lang="pt-BR" dirty="0"/>
          </a:p>
          <a:p>
            <a:pPr marL="139700" indent="0">
              <a:buNone/>
            </a:pPr>
            <a:r>
              <a:rPr lang="pt-BR" dirty="0"/>
              <a:t>Outra coisa importante é que os IF podem ser aninhados para a tomada de múltiplas decisões simultâneas.</a:t>
            </a:r>
          </a:p>
        </p:txBody>
      </p:sp>
    </p:spTree>
    <p:extLst>
      <p:ext uri="{BB962C8B-B14F-4D97-AF65-F5344CB8AC3E}">
        <p14:creationId xmlns:p14="http://schemas.microsoft.com/office/powerpoint/2010/main" val="23191273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D6EBF-4A8F-4FD8-AEC6-EBAAFFCF4F50}"/>
              </a:ext>
            </a:extLst>
          </p:cNvPr>
          <p:cNvSpPr>
            <a:spLocks noGrp="1"/>
          </p:cNvSpPr>
          <p:nvPr>
            <p:ph type="title"/>
          </p:nvPr>
        </p:nvSpPr>
        <p:spPr/>
        <p:txBody>
          <a:bodyPr/>
          <a:lstStyle/>
          <a:p>
            <a:r>
              <a:rPr lang="pt-BR" dirty="0"/>
              <a:t>O Operador Ternário</a:t>
            </a:r>
          </a:p>
        </p:txBody>
      </p:sp>
      <p:sp>
        <p:nvSpPr>
          <p:cNvPr id="3" name="Text Placeholder 2">
            <a:extLst>
              <a:ext uri="{FF2B5EF4-FFF2-40B4-BE49-F238E27FC236}">
                <a16:creationId xmlns:a16="http://schemas.microsoft.com/office/drawing/2014/main" id="{4CFBE44B-30B1-4E3F-839E-97B16A44BF1E}"/>
              </a:ext>
            </a:extLst>
          </p:cNvPr>
          <p:cNvSpPr>
            <a:spLocks noGrp="1"/>
          </p:cNvSpPr>
          <p:nvPr>
            <p:ph type="body" idx="1"/>
          </p:nvPr>
        </p:nvSpPr>
        <p:spPr/>
        <p:txBody>
          <a:bodyPr anchor="ctr">
            <a:normAutofit/>
          </a:bodyPr>
          <a:lstStyle/>
          <a:p>
            <a:pPr marL="139700" indent="0">
              <a:buNone/>
            </a:pPr>
            <a:r>
              <a:rPr lang="pt-BR" sz="1800" dirty="0" err="1">
                <a:solidFill>
                  <a:srgbClr val="C586C0"/>
                </a:solidFill>
                <a:latin typeface="Consolas" panose="020B0609020204030204" pitchFamily="49" charset="0"/>
              </a:rPr>
              <a:t>if</a:t>
            </a:r>
            <a:r>
              <a:rPr lang="pt-BR" sz="1800" dirty="0">
                <a:solidFill>
                  <a:srgbClr val="D4D4D4"/>
                </a:solidFill>
                <a:latin typeface="Consolas" panose="020B0609020204030204" pitchFamily="49" charset="0"/>
              </a:rPr>
              <a:t> (</a:t>
            </a:r>
            <a:r>
              <a:rPr lang="pt-BR" sz="1800" dirty="0">
                <a:solidFill>
                  <a:srgbClr val="9CDCFE"/>
                </a:solidFill>
                <a:latin typeface="Consolas" panose="020B0609020204030204" pitchFamily="49" charset="0"/>
              </a:rPr>
              <a:t>condição</a:t>
            </a:r>
            <a:r>
              <a:rPr lang="pt-BR" sz="1800" dirty="0">
                <a:solidFill>
                  <a:srgbClr val="D4D4D4"/>
                </a:solidFill>
                <a:latin typeface="Consolas" panose="020B0609020204030204" pitchFamily="49" charset="0"/>
              </a:rPr>
              <a:t>) {</a:t>
            </a:r>
          </a:p>
          <a:p>
            <a:pPr marL="139700" indent="0">
              <a:buNone/>
            </a:pPr>
            <a:r>
              <a:rPr lang="pt-BR" sz="1800" dirty="0">
                <a:solidFill>
                  <a:srgbClr val="D4D4D4"/>
                </a:solidFill>
                <a:latin typeface="Consolas" panose="020B0609020204030204" pitchFamily="49" charset="0"/>
              </a:rPr>
              <a:t>    </a:t>
            </a:r>
            <a:r>
              <a:rPr lang="pt-BR" sz="1800" dirty="0">
                <a:solidFill>
                  <a:srgbClr val="6A9955"/>
                </a:solidFill>
                <a:latin typeface="Consolas" panose="020B0609020204030204" pitchFamily="49" charset="0"/>
              </a:rPr>
              <a:t>// Executa se Verdadeiro</a:t>
            </a:r>
            <a:endParaRPr lang="pt-BR" sz="1800" dirty="0">
              <a:solidFill>
                <a:srgbClr val="D4D4D4"/>
              </a:solidFill>
              <a:latin typeface="Consolas" panose="020B0609020204030204" pitchFamily="49" charset="0"/>
            </a:endParaRPr>
          </a:p>
          <a:p>
            <a:pPr marL="139700" indent="0">
              <a:buNone/>
            </a:pPr>
            <a:r>
              <a:rPr lang="pt-BR" sz="1800" dirty="0">
                <a:solidFill>
                  <a:srgbClr val="D4D4D4"/>
                </a:solidFill>
                <a:latin typeface="Consolas" panose="020B0609020204030204" pitchFamily="49" charset="0"/>
              </a:rPr>
              <a:t>} </a:t>
            </a:r>
            <a:r>
              <a:rPr lang="pt-BR" sz="1800" dirty="0" err="1">
                <a:solidFill>
                  <a:srgbClr val="C586C0"/>
                </a:solidFill>
                <a:latin typeface="Consolas" panose="020B0609020204030204" pitchFamily="49" charset="0"/>
              </a:rPr>
              <a:t>else</a:t>
            </a:r>
            <a:r>
              <a:rPr lang="pt-BR" sz="1800" dirty="0">
                <a:solidFill>
                  <a:srgbClr val="D4D4D4"/>
                </a:solidFill>
                <a:latin typeface="Consolas" panose="020B0609020204030204" pitchFamily="49" charset="0"/>
              </a:rPr>
              <a:t> {</a:t>
            </a:r>
          </a:p>
          <a:p>
            <a:pPr marL="139700" indent="0">
              <a:buNone/>
            </a:pPr>
            <a:r>
              <a:rPr lang="pt-BR" sz="1800" dirty="0">
                <a:solidFill>
                  <a:srgbClr val="6A9955"/>
                </a:solidFill>
                <a:latin typeface="Consolas" panose="020B0609020204030204" pitchFamily="49" charset="0"/>
              </a:rPr>
              <a:t>    // Executa se Falso</a:t>
            </a:r>
            <a:endParaRPr lang="pt-BR" sz="1800" dirty="0">
              <a:solidFill>
                <a:srgbClr val="D4D4D4"/>
              </a:solidFill>
              <a:latin typeface="Consolas" panose="020B0609020204030204" pitchFamily="49" charset="0"/>
            </a:endParaRPr>
          </a:p>
          <a:p>
            <a:pPr marL="139700" indent="0">
              <a:buNone/>
            </a:pPr>
            <a:r>
              <a:rPr lang="pt-BR" sz="1800" dirty="0">
                <a:solidFill>
                  <a:srgbClr val="D4D4D4"/>
                </a:solidFill>
                <a:latin typeface="Consolas" panose="020B0609020204030204" pitchFamily="49" charset="0"/>
              </a:rPr>
              <a:t>}</a:t>
            </a:r>
          </a:p>
        </p:txBody>
      </p:sp>
      <p:sp>
        <p:nvSpPr>
          <p:cNvPr id="4" name="Text Placeholder 3">
            <a:extLst>
              <a:ext uri="{FF2B5EF4-FFF2-40B4-BE49-F238E27FC236}">
                <a16:creationId xmlns:a16="http://schemas.microsoft.com/office/drawing/2014/main" id="{AA83CFA9-FC25-4151-8E3C-B2D082654D09}"/>
              </a:ext>
            </a:extLst>
          </p:cNvPr>
          <p:cNvSpPr>
            <a:spLocks noGrp="1"/>
          </p:cNvSpPr>
          <p:nvPr>
            <p:ph type="body" idx="2"/>
          </p:nvPr>
        </p:nvSpPr>
        <p:spPr>
          <a:xfrm>
            <a:off x="4311600" y="1152475"/>
            <a:ext cx="4520700" cy="3416400"/>
          </a:xfrm>
        </p:spPr>
        <p:txBody>
          <a:bodyPr>
            <a:normAutofit fontScale="92500" lnSpcReduction="10000"/>
          </a:bodyPr>
          <a:lstStyle/>
          <a:p>
            <a:pPr marL="139700" indent="0">
              <a:buNone/>
            </a:pPr>
            <a:r>
              <a:rPr lang="pt-BR" dirty="0"/>
              <a:t>O comando IF permite a execução de uma determinada parte do código tendo como base o resultado de uma operação lógica. </a:t>
            </a:r>
          </a:p>
          <a:p>
            <a:pPr marL="139700" indent="0">
              <a:buNone/>
            </a:pPr>
            <a:endParaRPr lang="pt-BR" dirty="0"/>
          </a:p>
          <a:p>
            <a:pPr marL="139700" indent="0">
              <a:buNone/>
            </a:pPr>
            <a:r>
              <a:rPr lang="pt-BR" dirty="0"/>
              <a:t>Se o resultado da operação for verdadeiro, o bloco de código que segue o IF é executado, senão, o bloco que segue o ELSE é processado. </a:t>
            </a:r>
          </a:p>
          <a:p>
            <a:pPr marL="139700" indent="0">
              <a:buNone/>
            </a:pPr>
            <a:endParaRPr lang="pt-BR" dirty="0"/>
          </a:p>
          <a:p>
            <a:pPr marL="139700" indent="0">
              <a:buNone/>
            </a:pPr>
            <a:r>
              <a:rPr lang="pt-BR" dirty="0"/>
              <a:t>Caso o IF não tenha um ELSE associado, o programa continua a sua execução na primeira instrução após o bloco IF.</a:t>
            </a:r>
          </a:p>
          <a:p>
            <a:pPr marL="139700" indent="0">
              <a:buNone/>
            </a:pPr>
            <a:endParaRPr lang="pt-BR" dirty="0"/>
          </a:p>
          <a:p>
            <a:pPr marL="139700" indent="0">
              <a:buNone/>
            </a:pPr>
            <a:r>
              <a:rPr lang="pt-BR" dirty="0"/>
              <a:t>Outra coisa importante é que os IF podem ser aninhados para a tomada de múltiplas decisões simultâneas.</a:t>
            </a:r>
          </a:p>
        </p:txBody>
      </p:sp>
    </p:spTree>
    <p:extLst>
      <p:ext uri="{BB962C8B-B14F-4D97-AF65-F5344CB8AC3E}">
        <p14:creationId xmlns:p14="http://schemas.microsoft.com/office/powerpoint/2010/main" val="30521615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46"/>
          <p:cNvSpPr/>
          <p:nvPr/>
        </p:nvSpPr>
        <p:spPr>
          <a:xfrm>
            <a:off x="0" y="1678793"/>
            <a:ext cx="9144000" cy="1561500"/>
          </a:xfrm>
          <a:prstGeom prst="rect">
            <a:avLst/>
          </a:prstGeom>
          <a:gradFill>
            <a:gsLst>
              <a:gs pos="0">
                <a:srgbClr val="000000"/>
              </a:gs>
              <a:gs pos="15000">
                <a:srgbClr val="000000"/>
              </a:gs>
              <a:gs pos="15000">
                <a:srgbClr val="FFD966"/>
              </a:gs>
              <a:gs pos="33000">
                <a:srgbClr val="FFD966"/>
              </a:gs>
              <a:gs pos="33000">
                <a:srgbClr val="000000"/>
              </a:gs>
              <a:gs pos="51000">
                <a:srgbClr val="000000"/>
              </a:gs>
              <a:gs pos="51000">
                <a:srgbClr val="FFD966"/>
              </a:gs>
              <a:gs pos="68000">
                <a:srgbClr val="FFD966"/>
              </a:gs>
              <a:gs pos="68000">
                <a:srgbClr val="000000"/>
              </a:gs>
              <a:gs pos="84000">
                <a:srgbClr val="000000"/>
              </a:gs>
              <a:gs pos="84000">
                <a:srgbClr val="FFD966"/>
              </a:gs>
              <a:gs pos="100000">
                <a:srgbClr val="FFD966"/>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83;p46">
            <a:extLst>
              <a:ext uri="{FF2B5EF4-FFF2-40B4-BE49-F238E27FC236}">
                <a16:creationId xmlns:a16="http://schemas.microsoft.com/office/drawing/2014/main" id="{E644C538-73A7-4D30-AA9E-EDAF78FE57C9}"/>
              </a:ext>
            </a:extLst>
          </p:cNvPr>
          <p:cNvSpPr txBox="1">
            <a:spLocks/>
          </p:cNvSpPr>
          <p:nvPr/>
        </p:nvSpPr>
        <p:spPr>
          <a:xfrm>
            <a:off x="0" y="3556000"/>
            <a:ext cx="9144000"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800"/>
              <a:buFont typeface="Arial"/>
              <a:buNone/>
              <a:defRPr sz="2800" b="1" i="0" u="none" strike="noStrike" cap="none">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lnSpc>
                <a:spcPct val="115000"/>
              </a:lnSpc>
            </a:pPr>
            <a:r>
              <a:rPr lang="pt-BR" sz="1800" dirty="0">
                <a:solidFill>
                  <a:srgbClr val="FFFFFF"/>
                </a:solidFill>
              </a:rPr>
              <a:t>Estruturas de Decisão - IF</a:t>
            </a:r>
            <a:endParaRPr lang="pt-BR" sz="1200" dirty="0">
              <a:solidFill>
                <a:srgbClr val="FFFFFF"/>
              </a:solidFill>
            </a:endParaRPr>
          </a:p>
        </p:txBody>
      </p:sp>
    </p:spTree>
    <p:extLst>
      <p:ext uri="{BB962C8B-B14F-4D97-AF65-F5344CB8AC3E}">
        <p14:creationId xmlns:p14="http://schemas.microsoft.com/office/powerpoint/2010/main" val="19768990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15B74-4D96-4E06-A9C8-60C3B440BB69}"/>
              </a:ext>
            </a:extLst>
          </p:cNvPr>
          <p:cNvSpPr>
            <a:spLocks noGrp="1"/>
          </p:cNvSpPr>
          <p:nvPr>
            <p:ph type="title"/>
          </p:nvPr>
        </p:nvSpPr>
        <p:spPr/>
        <p:txBody>
          <a:bodyPr/>
          <a:lstStyle/>
          <a:p>
            <a:r>
              <a:rPr lang="pt-BR" dirty="0"/>
              <a:t>Switch / Case</a:t>
            </a:r>
          </a:p>
        </p:txBody>
      </p:sp>
      <p:sp>
        <p:nvSpPr>
          <p:cNvPr id="6" name="Text Placeholder 5">
            <a:extLst>
              <a:ext uri="{FF2B5EF4-FFF2-40B4-BE49-F238E27FC236}">
                <a16:creationId xmlns:a16="http://schemas.microsoft.com/office/drawing/2014/main" id="{B64483C4-2356-48C9-95C5-CA585753733A}"/>
              </a:ext>
            </a:extLst>
          </p:cNvPr>
          <p:cNvSpPr>
            <a:spLocks noGrp="1"/>
          </p:cNvSpPr>
          <p:nvPr>
            <p:ph type="body" idx="1"/>
          </p:nvPr>
        </p:nvSpPr>
        <p:spPr/>
        <p:txBody>
          <a:bodyPr>
            <a:normAutofit fontScale="92500" lnSpcReduction="10000"/>
          </a:bodyPr>
          <a:lstStyle/>
          <a:p>
            <a:pPr marL="139700" indent="0">
              <a:buNone/>
            </a:pPr>
            <a:r>
              <a:rPr lang="pt-BR" dirty="0">
                <a:solidFill>
                  <a:srgbClr val="C586C0"/>
                </a:solidFill>
                <a:latin typeface="Consolas" panose="020B0609020204030204" pitchFamily="49" charset="0"/>
              </a:rPr>
              <a:t>switch </a:t>
            </a:r>
            <a:r>
              <a:rPr lang="pt-BR" dirty="0">
                <a:solidFill>
                  <a:srgbClr val="D4D4D4"/>
                </a:solidFill>
                <a:latin typeface="Consolas" panose="020B0609020204030204" pitchFamily="49" charset="0"/>
              </a:rPr>
              <a:t>(</a:t>
            </a:r>
            <a:r>
              <a:rPr lang="pt-BR" dirty="0" err="1">
                <a:solidFill>
                  <a:srgbClr val="9CDCFE"/>
                </a:solidFill>
                <a:latin typeface="Consolas" panose="020B0609020204030204" pitchFamily="49" charset="0"/>
              </a:rPr>
              <a:t>opcao</a:t>
            </a:r>
            <a:r>
              <a:rPr lang="pt-BR" dirty="0">
                <a:solidFill>
                  <a:srgbClr val="D4D4D4"/>
                </a:solidFill>
                <a:latin typeface="Consolas" panose="020B0609020204030204" pitchFamily="49" charset="0"/>
              </a:rPr>
              <a:t>) {</a:t>
            </a:r>
          </a:p>
          <a:p>
            <a:pPr marL="139700" indent="0">
              <a:buNone/>
            </a:pPr>
            <a:r>
              <a:rPr lang="pt-BR" dirty="0">
                <a:solidFill>
                  <a:srgbClr val="D4D4D4"/>
                </a:solidFill>
                <a:latin typeface="Consolas" panose="020B0609020204030204" pitchFamily="49" charset="0"/>
              </a:rPr>
              <a:t>    </a:t>
            </a:r>
          </a:p>
          <a:p>
            <a:pPr marL="139700" indent="0">
              <a:buNone/>
            </a:pPr>
            <a:r>
              <a:rPr lang="pt-BR" dirty="0">
                <a:solidFill>
                  <a:srgbClr val="D4D4D4"/>
                </a:solidFill>
                <a:latin typeface="Consolas" panose="020B0609020204030204" pitchFamily="49" charset="0"/>
              </a:rPr>
              <a:t> </a:t>
            </a:r>
            <a:r>
              <a:rPr lang="pt-BR" dirty="0">
                <a:solidFill>
                  <a:srgbClr val="C586C0"/>
                </a:solidFill>
                <a:latin typeface="Consolas" panose="020B0609020204030204" pitchFamily="49" charset="0"/>
              </a:rPr>
              <a:t>case 1:</a:t>
            </a:r>
            <a:endParaRPr lang="pt-BR" dirty="0">
              <a:solidFill>
                <a:srgbClr val="D4D4D4"/>
              </a:solidFill>
              <a:latin typeface="Consolas" panose="020B0609020204030204" pitchFamily="49" charset="0"/>
            </a:endParaRPr>
          </a:p>
          <a:p>
            <a:pPr marL="139700" indent="0">
              <a:buNone/>
            </a:pPr>
            <a:r>
              <a:rPr lang="pt-BR" dirty="0">
                <a:solidFill>
                  <a:srgbClr val="D4D4D4"/>
                </a:solidFill>
                <a:latin typeface="Consolas" panose="020B0609020204030204" pitchFamily="49" charset="0"/>
              </a:rPr>
              <a:t>    </a:t>
            </a:r>
            <a:r>
              <a:rPr lang="pt-BR" dirty="0">
                <a:solidFill>
                  <a:srgbClr val="6A9955"/>
                </a:solidFill>
                <a:latin typeface="Consolas" panose="020B0609020204030204" pitchFamily="49" charset="0"/>
              </a:rPr>
              <a:t>// Executa se </a:t>
            </a:r>
            <a:r>
              <a:rPr lang="pt-BR" dirty="0" err="1">
                <a:solidFill>
                  <a:srgbClr val="6A9955"/>
                </a:solidFill>
                <a:latin typeface="Consolas" panose="020B0609020204030204" pitchFamily="49" charset="0"/>
              </a:rPr>
              <a:t>opcao</a:t>
            </a:r>
            <a:r>
              <a:rPr lang="pt-BR" dirty="0">
                <a:solidFill>
                  <a:srgbClr val="6A9955"/>
                </a:solidFill>
                <a:latin typeface="Consolas" panose="020B0609020204030204" pitchFamily="49" charset="0"/>
              </a:rPr>
              <a:t> == 1</a:t>
            </a:r>
          </a:p>
          <a:p>
            <a:pPr marL="139700" indent="0">
              <a:buNone/>
            </a:pPr>
            <a:r>
              <a:rPr lang="pt-BR" dirty="0">
                <a:solidFill>
                  <a:srgbClr val="C586C0"/>
                </a:solidFill>
                <a:latin typeface="Consolas" panose="020B0609020204030204" pitchFamily="49" charset="0"/>
              </a:rPr>
              <a:t> break;</a:t>
            </a:r>
          </a:p>
          <a:p>
            <a:pPr marL="139700" indent="0">
              <a:buNone/>
            </a:pPr>
            <a:r>
              <a:rPr lang="pt-BR" dirty="0">
                <a:solidFill>
                  <a:srgbClr val="C586C0"/>
                </a:solidFill>
                <a:latin typeface="Consolas" panose="020B0609020204030204" pitchFamily="49" charset="0"/>
              </a:rPr>
              <a:t> case 2:</a:t>
            </a:r>
          </a:p>
          <a:p>
            <a:pPr marL="139700" indent="0">
              <a:buNone/>
            </a:pPr>
            <a:r>
              <a:rPr lang="pt-BR" dirty="0">
                <a:solidFill>
                  <a:srgbClr val="C586C0"/>
                </a:solidFill>
                <a:latin typeface="Consolas" panose="020B0609020204030204" pitchFamily="49" charset="0"/>
              </a:rPr>
              <a:t>   </a:t>
            </a:r>
            <a:r>
              <a:rPr lang="pt-BR" dirty="0">
                <a:solidFill>
                  <a:srgbClr val="6A9955"/>
                </a:solidFill>
                <a:latin typeface="Consolas" panose="020B0609020204030204" pitchFamily="49" charset="0"/>
              </a:rPr>
              <a:t>// Executa se  </a:t>
            </a:r>
            <a:r>
              <a:rPr lang="pt-BR" dirty="0" err="1">
                <a:solidFill>
                  <a:srgbClr val="6A9955"/>
                </a:solidFill>
                <a:latin typeface="Consolas" panose="020B0609020204030204" pitchFamily="49" charset="0"/>
              </a:rPr>
              <a:t>opcao</a:t>
            </a:r>
            <a:r>
              <a:rPr lang="pt-BR" dirty="0">
                <a:solidFill>
                  <a:srgbClr val="6A9955"/>
                </a:solidFill>
                <a:latin typeface="Consolas" panose="020B0609020204030204" pitchFamily="49" charset="0"/>
              </a:rPr>
              <a:t> == 2</a:t>
            </a:r>
            <a:endParaRPr lang="pt-BR" dirty="0">
              <a:solidFill>
                <a:srgbClr val="C586C0"/>
              </a:solidFill>
              <a:latin typeface="Consolas" panose="020B0609020204030204" pitchFamily="49" charset="0"/>
            </a:endParaRPr>
          </a:p>
          <a:p>
            <a:pPr marL="139700" indent="0">
              <a:buNone/>
            </a:pPr>
            <a:r>
              <a:rPr lang="pt-BR" dirty="0">
                <a:solidFill>
                  <a:srgbClr val="C586C0"/>
                </a:solidFill>
                <a:latin typeface="Consolas" panose="020B0609020204030204" pitchFamily="49" charset="0"/>
              </a:rPr>
              <a:t> break;</a:t>
            </a:r>
          </a:p>
          <a:p>
            <a:pPr marL="139700" indent="0">
              <a:buNone/>
            </a:pPr>
            <a:r>
              <a:rPr lang="pt-BR" dirty="0">
                <a:solidFill>
                  <a:srgbClr val="C586C0"/>
                </a:solidFill>
                <a:latin typeface="Consolas" panose="020B0609020204030204" pitchFamily="49" charset="0"/>
              </a:rPr>
              <a:t> case 3:</a:t>
            </a:r>
          </a:p>
          <a:p>
            <a:pPr marL="139700" indent="0">
              <a:buNone/>
            </a:pPr>
            <a:r>
              <a:rPr lang="pt-BR" dirty="0">
                <a:solidFill>
                  <a:srgbClr val="C586C0"/>
                </a:solidFill>
                <a:latin typeface="Consolas" panose="020B0609020204030204" pitchFamily="49" charset="0"/>
              </a:rPr>
              <a:t>   </a:t>
            </a:r>
            <a:r>
              <a:rPr lang="pt-BR" dirty="0">
                <a:solidFill>
                  <a:srgbClr val="6A9955"/>
                </a:solidFill>
                <a:latin typeface="Consolas" panose="020B0609020204030204" pitchFamily="49" charset="0"/>
              </a:rPr>
              <a:t>// Executa se  </a:t>
            </a:r>
            <a:r>
              <a:rPr lang="pt-BR" dirty="0" err="1">
                <a:solidFill>
                  <a:srgbClr val="6A9955"/>
                </a:solidFill>
                <a:latin typeface="Consolas" panose="020B0609020204030204" pitchFamily="49" charset="0"/>
              </a:rPr>
              <a:t>opcao</a:t>
            </a:r>
            <a:r>
              <a:rPr lang="pt-BR" dirty="0">
                <a:solidFill>
                  <a:srgbClr val="6A9955"/>
                </a:solidFill>
                <a:latin typeface="Consolas" panose="020B0609020204030204" pitchFamily="49" charset="0"/>
              </a:rPr>
              <a:t> == 3</a:t>
            </a:r>
            <a:endParaRPr lang="pt-BR" dirty="0">
              <a:solidFill>
                <a:srgbClr val="C586C0"/>
              </a:solidFill>
              <a:latin typeface="Consolas" panose="020B0609020204030204" pitchFamily="49" charset="0"/>
            </a:endParaRPr>
          </a:p>
          <a:p>
            <a:pPr marL="139700" indent="0">
              <a:buNone/>
            </a:pPr>
            <a:r>
              <a:rPr lang="pt-BR" dirty="0">
                <a:solidFill>
                  <a:srgbClr val="C586C0"/>
                </a:solidFill>
                <a:latin typeface="Consolas" panose="020B0609020204030204" pitchFamily="49" charset="0"/>
              </a:rPr>
              <a:t> default:</a:t>
            </a:r>
          </a:p>
          <a:p>
            <a:pPr marL="139700" indent="0">
              <a:buNone/>
            </a:pPr>
            <a:r>
              <a:rPr lang="pt-BR" dirty="0">
                <a:solidFill>
                  <a:srgbClr val="D4D4D4"/>
                </a:solidFill>
                <a:latin typeface="Consolas" panose="020B0609020204030204" pitchFamily="49" charset="0"/>
              </a:rPr>
              <a:t>   </a:t>
            </a:r>
            <a:r>
              <a:rPr lang="pt-BR" dirty="0">
                <a:solidFill>
                  <a:srgbClr val="6A9955"/>
                </a:solidFill>
                <a:latin typeface="Consolas" panose="020B0609020204030204" pitchFamily="49" charset="0"/>
              </a:rPr>
              <a:t>// Executa se </a:t>
            </a:r>
            <a:r>
              <a:rPr lang="pt-BR" dirty="0" err="1">
                <a:solidFill>
                  <a:srgbClr val="6A9955"/>
                </a:solidFill>
                <a:latin typeface="Consolas" panose="020B0609020204030204" pitchFamily="49" charset="0"/>
              </a:rPr>
              <a:t>opcao</a:t>
            </a:r>
            <a:r>
              <a:rPr lang="pt-BR" dirty="0">
                <a:solidFill>
                  <a:srgbClr val="6A9955"/>
                </a:solidFill>
                <a:latin typeface="Consolas" panose="020B0609020204030204" pitchFamily="49" charset="0"/>
              </a:rPr>
              <a:t> não for</a:t>
            </a:r>
          </a:p>
          <a:p>
            <a:pPr marL="139700" indent="0">
              <a:buNone/>
            </a:pPr>
            <a:r>
              <a:rPr lang="pt-BR" dirty="0">
                <a:solidFill>
                  <a:srgbClr val="6A9955"/>
                </a:solidFill>
                <a:latin typeface="Consolas" panose="020B0609020204030204" pitchFamily="49" charset="0"/>
              </a:rPr>
              <a:t>      nenhuma das anteriores</a:t>
            </a:r>
          </a:p>
          <a:p>
            <a:pPr marL="139700" indent="0">
              <a:buNone/>
            </a:pPr>
            <a:r>
              <a:rPr lang="pt-BR" dirty="0">
                <a:solidFill>
                  <a:srgbClr val="C586C0"/>
                </a:solidFill>
                <a:latin typeface="Consolas" panose="020B0609020204030204" pitchFamily="49" charset="0"/>
              </a:rPr>
              <a:t> break;</a:t>
            </a:r>
            <a:endParaRPr lang="pt-BR" dirty="0">
              <a:solidFill>
                <a:srgbClr val="D4D4D4"/>
              </a:solidFill>
              <a:latin typeface="Consolas" panose="020B0609020204030204" pitchFamily="49" charset="0"/>
            </a:endParaRPr>
          </a:p>
          <a:p>
            <a:pPr marL="139700" indent="0">
              <a:buNone/>
            </a:pPr>
            <a:r>
              <a:rPr lang="pt-BR" dirty="0">
                <a:solidFill>
                  <a:srgbClr val="D4D4D4"/>
                </a:solidFill>
                <a:latin typeface="Consolas" panose="020B0609020204030204" pitchFamily="49" charset="0"/>
              </a:rPr>
              <a:t>}</a:t>
            </a:r>
          </a:p>
        </p:txBody>
      </p:sp>
      <p:sp>
        <p:nvSpPr>
          <p:cNvPr id="7" name="Text Placeholder 6">
            <a:extLst>
              <a:ext uri="{FF2B5EF4-FFF2-40B4-BE49-F238E27FC236}">
                <a16:creationId xmlns:a16="http://schemas.microsoft.com/office/drawing/2014/main" id="{72E5C07D-F6AC-4479-A5FB-1DA9A5DF1846}"/>
              </a:ext>
            </a:extLst>
          </p:cNvPr>
          <p:cNvSpPr>
            <a:spLocks noGrp="1"/>
          </p:cNvSpPr>
          <p:nvPr>
            <p:ph type="body" idx="2"/>
          </p:nvPr>
        </p:nvSpPr>
        <p:spPr/>
        <p:txBody>
          <a:bodyPr/>
          <a:lstStyle/>
          <a:p>
            <a:r>
              <a:rPr lang="pt-BR" dirty="0"/>
              <a:t>O comando Switch permite que uma parte do código seja executada com base em uma lista de valores possíveis, simplificando o código na construção de seletores com mais de três opções.</a:t>
            </a:r>
          </a:p>
          <a:p>
            <a:endParaRPr lang="pt-BR" dirty="0"/>
          </a:p>
          <a:p>
            <a:r>
              <a:rPr lang="pt-BR" dirty="0"/>
              <a:t>Além disso o comando Switch possui uma opção chamada default que é executada caso o valor selecionado não se encontre entre as opções disponíveis.</a:t>
            </a:r>
          </a:p>
        </p:txBody>
      </p:sp>
    </p:spTree>
    <p:extLst>
      <p:ext uri="{BB962C8B-B14F-4D97-AF65-F5344CB8AC3E}">
        <p14:creationId xmlns:p14="http://schemas.microsoft.com/office/powerpoint/2010/main" val="14126886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46"/>
          <p:cNvSpPr/>
          <p:nvPr/>
        </p:nvSpPr>
        <p:spPr>
          <a:xfrm>
            <a:off x="0" y="1678793"/>
            <a:ext cx="9144000" cy="1561500"/>
          </a:xfrm>
          <a:prstGeom prst="rect">
            <a:avLst/>
          </a:prstGeom>
          <a:gradFill>
            <a:gsLst>
              <a:gs pos="0">
                <a:srgbClr val="000000"/>
              </a:gs>
              <a:gs pos="15000">
                <a:srgbClr val="000000"/>
              </a:gs>
              <a:gs pos="15000">
                <a:srgbClr val="FFD966"/>
              </a:gs>
              <a:gs pos="33000">
                <a:srgbClr val="FFD966"/>
              </a:gs>
              <a:gs pos="33000">
                <a:srgbClr val="000000"/>
              </a:gs>
              <a:gs pos="51000">
                <a:srgbClr val="000000"/>
              </a:gs>
              <a:gs pos="51000">
                <a:srgbClr val="FFD966"/>
              </a:gs>
              <a:gs pos="68000">
                <a:srgbClr val="FFD966"/>
              </a:gs>
              <a:gs pos="68000">
                <a:srgbClr val="000000"/>
              </a:gs>
              <a:gs pos="84000">
                <a:srgbClr val="000000"/>
              </a:gs>
              <a:gs pos="84000">
                <a:srgbClr val="FFD966"/>
              </a:gs>
              <a:gs pos="100000">
                <a:srgbClr val="FFD966"/>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83;p46">
            <a:extLst>
              <a:ext uri="{FF2B5EF4-FFF2-40B4-BE49-F238E27FC236}">
                <a16:creationId xmlns:a16="http://schemas.microsoft.com/office/drawing/2014/main" id="{E644C538-73A7-4D30-AA9E-EDAF78FE57C9}"/>
              </a:ext>
            </a:extLst>
          </p:cNvPr>
          <p:cNvSpPr txBox="1">
            <a:spLocks/>
          </p:cNvSpPr>
          <p:nvPr/>
        </p:nvSpPr>
        <p:spPr>
          <a:xfrm>
            <a:off x="0" y="3556000"/>
            <a:ext cx="9144000"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800"/>
              <a:buFont typeface="Arial"/>
              <a:buNone/>
              <a:defRPr sz="2800" b="1" i="0" u="none" strike="noStrike" cap="none">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lnSpc>
                <a:spcPct val="115000"/>
              </a:lnSpc>
            </a:pPr>
            <a:r>
              <a:rPr lang="pt-BR" sz="1800" dirty="0">
                <a:solidFill>
                  <a:srgbClr val="FFFFFF"/>
                </a:solidFill>
              </a:rPr>
              <a:t>Estruturas de Decisão - Switch</a:t>
            </a:r>
            <a:endParaRPr lang="pt-BR" sz="1200" dirty="0">
              <a:solidFill>
                <a:srgbClr val="FFFFFF"/>
              </a:solidFill>
            </a:endParaRPr>
          </a:p>
        </p:txBody>
      </p:sp>
    </p:spTree>
    <p:extLst>
      <p:ext uri="{BB962C8B-B14F-4D97-AF65-F5344CB8AC3E}">
        <p14:creationId xmlns:p14="http://schemas.microsoft.com/office/powerpoint/2010/main" val="29356219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F5478-9D6C-42D2-BF92-9762DA66D94D}"/>
              </a:ext>
            </a:extLst>
          </p:cNvPr>
          <p:cNvSpPr>
            <a:spLocks noGrp="1"/>
          </p:cNvSpPr>
          <p:nvPr>
            <p:ph type="ctrTitle"/>
          </p:nvPr>
        </p:nvSpPr>
        <p:spPr>
          <a:xfrm>
            <a:off x="397847" y="1520524"/>
            <a:ext cx="4174153" cy="2052600"/>
          </a:xfrm>
        </p:spPr>
        <p:txBody>
          <a:bodyPr/>
          <a:lstStyle/>
          <a:p>
            <a:r>
              <a:rPr lang="pt-BR" dirty="0"/>
              <a:t>Laços, laços, laços,</a:t>
            </a:r>
            <a:br>
              <a:rPr lang="pt-BR" dirty="0"/>
            </a:br>
            <a:r>
              <a:rPr lang="pt-BR" dirty="0"/>
              <a:t>...</a:t>
            </a:r>
          </a:p>
        </p:txBody>
      </p:sp>
    </p:spTree>
    <p:extLst>
      <p:ext uri="{BB962C8B-B14F-4D97-AF65-F5344CB8AC3E}">
        <p14:creationId xmlns:p14="http://schemas.microsoft.com/office/powerpoint/2010/main" val="24421099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5FCDF-2150-47F8-A594-714C33A83E44}"/>
              </a:ext>
            </a:extLst>
          </p:cNvPr>
          <p:cNvSpPr>
            <a:spLocks noGrp="1"/>
          </p:cNvSpPr>
          <p:nvPr>
            <p:ph type="title"/>
          </p:nvPr>
        </p:nvSpPr>
        <p:spPr/>
        <p:txBody>
          <a:bodyPr/>
          <a:lstStyle/>
          <a:p>
            <a:r>
              <a:rPr lang="pt-BR" dirty="0"/>
              <a:t>Estruturas de Repetição</a:t>
            </a:r>
          </a:p>
        </p:txBody>
      </p:sp>
      <p:sp>
        <p:nvSpPr>
          <p:cNvPr id="3" name="Text Placeholder 2">
            <a:extLst>
              <a:ext uri="{FF2B5EF4-FFF2-40B4-BE49-F238E27FC236}">
                <a16:creationId xmlns:a16="http://schemas.microsoft.com/office/drawing/2014/main" id="{954FEFC4-4C09-4982-A4C8-7A42102FB80E}"/>
              </a:ext>
            </a:extLst>
          </p:cNvPr>
          <p:cNvSpPr>
            <a:spLocks noGrp="1"/>
          </p:cNvSpPr>
          <p:nvPr>
            <p:ph type="body" idx="1"/>
          </p:nvPr>
        </p:nvSpPr>
        <p:spPr/>
        <p:txBody>
          <a:bodyPr/>
          <a:lstStyle/>
          <a:p>
            <a:pPr marL="114300" indent="0">
              <a:buNone/>
            </a:pPr>
            <a:r>
              <a:rPr lang="pt-BR" dirty="0"/>
              <a:t>Frequentemente as aplicações exigem que um mesmo trecho de código seja executado repetidas vezes, por um certo número de vezes ou até que uma certa condição seja atingida.</a:t>
            </a:r>
          </a:p>
          <a:p>
            <a:pPr marL="114300" indent="0">
              <a:buNone/>
            </a:pPr>
            <a:r>
              <a:rPr lang="pt-BR" dirty="0"/>
              <a:t>Para permitir que esse tipo de situação seja endereçada de uma maneira prática e limpa, as linguagens de programação desenvolveram as estruturas de laço e repetição.</a:t>
            </a:r>
          </a:p>
          <a:p>
            <a:pPr marL="114300" indent="0">
              <a:buNone/>
            </a:pPr>
            <a:r>
              <a:rPr lang="pt-BR" dirty="0"/>
              <a:t>No C# os comandos para esse tipo de situação são o </a:t>
            </a:r>
            <a:r>
              <a:rPr lang="pt-BR" dirty="0">
                <a:solidFill>
                  <a:srgbClr val="C586C0"/>
                </a:solidFill>
                <a:latin typeface="Consolas" panose="020B0609020204030204" pitchFamily="49" charset="0"/>
              </a:rPr>
              <a:t>for, </a:t>
            </a:r>
            <a:r>
              <a:rPr lang="pt-BR" dirty="0" err="1">
                <a:solidFill>
                  <a:srgbClr val="C586C0"/>
                </a:solidFill>
                <a:latin typeface="Consolas" panose="020B0609020204030204" pitchFamily="49" charset="0"/>
              </a:rPr>
              <a:t>foreach</a:t>
            </a:r>
            <a:r>
              <a:rPr lang="pt-BR" dirty="0">
                <a:solidFill>
                  <a:srgbClr val="C586C0"/>
                </a:solidFill>
                <a:latin typeface="Consolas" panose="020B0609020204030204" pitchFamily="49" charset="0"/>
              </a:rPr>
              <a:t>, </a:t>
            </a:r>
            <a:r>
              <a:rPr lang="pt-BR" dirty="0" err="1">
                <a:solidFill>
                  <a:srgbClr val="C586C0"/>
                </a:solidFill>
                <a:latin typeface="Consolas" panose="020B0609020204030204" pitchFamily="49" charset="0"/>
              </a:rPr>
              <a:t>while</a:t>
            </a:r>
            <a:r>
              <a:rPr lang="pt-BR" dirty="0">
                <a:solidFill>
                  <a:srgbClr val="C586C0"/>
                </a:solidFill>
                <a:latin typeface="Consolas" panose="020B0609020204030204" pitchFamily="49" charset="0"/>
              </a:rPr>
              <a:t> </a:t>
            </a:r>
            <a:r>
              <a:rPr lang="pt-BR" dirty="0"/>
              <a:t>e</a:t>
            </a:r>
            <a:r>
              <a:rPr lang="pt-BR" dirty="0">
                <a:solidFill>
                  <a:srgbClr val="C586C0"/>
                </a:solidFill>
                <a:latin typeface="Consolas" panose="020B0609020204030204" pitchFamily="49" charset="0"/>
              </a:rPr>
              <a:t> do/</a:t>
            </a:r>
            <a:r>
              <a:rPr lang="pt-BR" dirty="0" err="1">
                <a:solidFill>
                  <a:srgbClr val="C586C0"/>
                </a:solidFill>
                <a:latin typeface="Consolas" panose="020B0609020204030204" pitchFamily="49" charset="0"/>
              </a:rPr>
              <a:t>while</a:t>
            </a:r>
            <a:endParaRPr lang="pt-BR" dirty="0"/>
          </a:p>
        </p:txBody>
      </p:sp>
    </p:spTree>
    <p:extLst>
      <p:ext uri="{BB962C8B-B14F-4D97-AF65-F5344CB8AC3E}">
        <p14:creationId xmlns:p14="http://schemas.microsoft.com/office/powerpoint/2010/main" val="3458436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8C54-F30D-40D1-845D-2736F85B57DC}"/>
              </a:ext>
            </a:extLst>
          </p:cNvPr>
          <p:cNvSpPr>
            <a:spLocks noGrp="1"/>
          </p:cNvSpPr>
          <p:nvPr>
            <p:ph type="title"/>
          </p:nvPr>
        </p:nvSpPr>
        <p:spPr/>
        <p:txBody>
          <a:bodyPr/>
          <a:lstStyle/>
          <a:p>
            <a:r>
              <a:rPr lang="pt-BR" dirty="0"/>
              <a:t>For</a:t>
            </a:r>
          </a:p>
        </p:txBody>
      </p:sp>
      <p:sp>
        <p:nvSpPr>
          <p:cNvPr id="4" name="Text Placeholder 3">
            <a:extLst>
              <a:ext uri="{FF2B5EF4-FFF2-40B4-BE49-F238E27FC236}">
                <a16:creationId xmlns:a16="http://schemas.microsoft.com/office/drawing/2014/main" id="{E07CB472-3835-4B0B-BC60-A62B78D735F0}"/>
              </a:ext>
            </a:extLst>
          </p:cNvPr>
          <p:cNvSpPr>
            <a:spLocks noGrp="1"/>
          </p:cNvSpPr>
          <p:nvPr>
            <p:ph type="body" idx="1"/>
          </p:nvPr>
        </p:nvSpPr>
        <p:spPr>
          <a:xfrm>
            <a:off x="311700" y="1152475"/>
            <a:ext cx="4260300" cy="3416400"/>
          </a:xfrm>
        </p:spPr>
        <p:txBody>
          <a:bodyPr/>
          <a:lstStyle/>
          <a:p>
            <a:pPr marL="139700" indent="0">
              <a:buNone/>
            </a:pPr>
            <a:r>
              <a:rPr lang="pt-BR" dirty="0"/>
              <a:t>O comando </a:t>
            </a:r>
            <a:r>
              <a:rPr lang="pt-BR" b="1" dirty="0"/>
              <a:t>for</a:t>
            </a:r>
            <a:r>
              <a:rPr lang="pt-BR" dirty="0"/>
              <a:t> é um comando de loop contado e é utilizado em situações onde sabemos com antecedência a quantas vezes que vamos executar um bloco de instruções.</a:t>
            </a:r>
          </a:p>
          <a:p>
            <a:pPr marL="139700" indent="0">
              <a:buNone/>
            </a:pPr>
            <a:r>
              <a:rPr lang="pt-BR" dirty="0"/>
              <a:t>O comando for possui três parâmetros de inicialização:</a:t>
            </a:r>
          </a:p>
          <a:p>
            <a:pPr marL="139700" indent="0">
              <a:buNone/>
            </a:pPr>
            <a:r>
              <a:rPr lang="pt-BR" b="1" dirty="0" err="1"/>
              <a:t>cont</a:t>
            </a:r>
            <a:r>
              <a:rPr lang="pt-BR" dirty="0"/>
              <a:t>: Variável com valor do contador.</a:t>
            </a:r>
          </a:p>
          <a:p>
            <a:pPr marL="139700" indent="0">
              <a:buNone/>
            </a:pPr>
            <a:r>
              <a:rPr lang="pt-BR" b="1" dirty="0" err="1"/>
              <a:t>cond</a:t>
            </a:r>
            <a:r>
              <a:rPr lang="pt-BR" dirty="0"/>
              <a:t>: Verificação da condição de parada.</a:t>
            </a:r>
          </a:p>
          <a:p>
            <a:pPr marL="139700" indent="0">
              <a:buNone/>
            </a:pPr>
            <a:r>
              <a:rPr lang="pt-BR" b="1" dirty="0"/>
              <a:t>iter</a:t>
            </a:r>
            <a:r>
              <a:rPr lang="pt-BR" dirty="0"/>
              <a:t>: Incremente ou Decrementa o contador.</a:t>
            </a:r>
          </a:p>
        </p:txBody>
      </p:sp>
      <p:sp>
        <p:nvSpPr>
          <p:cNvPr id="6" name="Text Placeholder 2">
            <a:extLst>
              <a:ext uri="{FF2B5EF4-FFF2-40B4-BE49-F238E27FC236}">
                <a16:creationId xmlns:a16="http://schemas.microsoft.com/office/drawing/2014/main" id="{6AEB36BE-3DB4-4FB4-B9DC-3BC3E8C297D6}"/>
              </a:ext>
            </a:extLst>
          </p:cNvPr>
          <p:cNvSpPr>
            <a:spLocks noGrp="1"/>
          </p:cNvSpPr>
          <p:nvPr>
            <p:ph type="body" idx="2"/>
          </p:nvPr>
        </p:nvSpPr>
        <p:spPr>
          <a:xfrm>
            <a:off x="4832350" y="1152525"/>
            <a:ext cx="4000500" cy="3416300"/>
          </a:xfrm>
        </p:spPr>
        <p:txBody>
          <a:bodyPr anchor="ctr">
            <a:normAutofit/>
          </a:bodyPr>
          <a:lstStyle/>
          <a:p>
            <a:pPr marL="139700" indent="0">
              <a:buNone/>
            </a:pPr>
            <a:r>
              <a:rPr lang="pt-BR" sz="1800" dirty="0">
                <a:solidFill>
                  <a:srgbClr val="C586C0"/>
                </a:solidFill>
                <a:latin typeface="Consolas" panose="020B0609020204030204" pitchFamily="49" charset="0"/>
              </a:rPr>
              <a:t>for</a:t>
            </a:r>
            <a:r>
              <a:rPr lang="pt-BR" sz="1800" dirty="0">
                <a:solidFill>
                  <a:srgbClr val="D4D4D4"/>
                </a:solidFill>
                <a:latin typeface="Consolas" panose="020B0609020204030204" pitchFamily="49" charset="0"/>
              </a:rPr>
              <a:t> (</a:t>
            </a:r>
            <a:r>
              <a:rPr lang="pt-BR" sz="1800" dirty="0" err="1">
                <a:solidFill>
                  <a:srgbClr val="9CDCFE"/>
                </a:solidFill>
                <a:latin typeface="Consolas" panose="020B0609020204030204" pitchFamily="49" charset="0"/>
              </a:rPr>
              <a:t>cont;cond;iter</a:t>
            </a:r>
            <a:r>
              <a:rPr lang="pt-BR" sz="1800" dirty="0">
                <a:solidFill>
                  <a:srgbClr val="D4D4D4"/>
                </a:solidFill>
                <a:latin typeface="Consolas" panose="020B0609020204030204" pitchFamily="49" charset="0"/>
              </a:rPr>
              <a:t>) {</a:t>
            </a:r>
          </a:p>
          <a:p>
            <a:pPr marL="139700" indent="0">
              <a:buNone/>
            </a:pPr>
            <a:r>
              <a:rPr lang="pt-BR" sz="1800" dirty="0">
                <a:solidFill>
                  <a:srgbClr val="D4D4D4"/>
                </a:solidFill>
                <a:latin typeface="Consolas" panose="020B0609020204030204" pitchFamily="49" charset="0"/>
              </a:rPr>
              <a:t>    </a:t>
            </a:r>
            <a:r>
              <a:rPr lang="pt-BR" sz="1800" dirty="0">
                <a:solidFill>
                  <a:srgbClr val="6A9955"/>
                </a:solidFill>
                <a:latin typeface="Consolas" panose="020B0609020204030204" pitchFamily="49" charset="0"/>
              </a:rPr>
              <a:t>// Bloco de Instruções</a:t>
            </a:r>
            <a:endParaRPr lang="pt-BR" sz="1800" dirty="0">
              <a:solidFill>
                <a:srgbClr val="D4D4D4"/>
              </a:solidFill>
              <a:latin typeface="Consolas" panose="020B0609020204030204" pitchFamily="49" charset="0"/>
            </a:endParaRPr>
          </a:p>
          <a:p>
            <a:pPr marL="139700" indent="0">
              <a:buNone/>
            </a:pPr>
            <a:r>
              <a:rPr lang="pt-BR" sz="1800" dirty="0">
                <a:solidFill>
                  <a:srgbClr val="D4D4D4"/>
                </a:solidFill>
                <a:latin typeface="Consolas" panose="020B0609020204030204" pitchFamily="49" charset="0"/>
              </a:rPr>
              <a:t>}</a:t>
            </a:r>
          </a:p>
          <a:p>
            <a:pPr marL="139700" indent="0">
              <a:buNone/>
            </a:pPr>
            <a:endParaRPr lang="pt-BR" sz="1800" dirty="0">
              <a:solidFill>
                <a:srgbClr val="D4D4D4"/>
              </a:solidFill>
              <a:latin typeface="Consolas" panose="020B0609020204030204" pitchFamily="49" charset="0"/>
            </a:endParaRPr>
          </a:p>
          <a:p>
            <a:pPr marL="139700" indent="0">
              <a:buNone/>
            </a:pPr>
            <a:r>
              <a:rPr lang="pt-BR" sz="1800" dirty="0">
                <a:solidFill>
                  <a:srgbClr val="C586C0"/>
                </a:solidFill>
                <a:latin typeface="Consolas" panose="020B0609020204030204" pitchFamily="49" charset="0"/>
              </a:rPr>
              <a:t>for</a:t>
            </a:r>
            <a:r>
              <a:rPr lang="pt-BR" sz="1800" dirty="0">
                <a:solidFill>
                  <a:srgbClr val="D4D4D4"/>
                </a:solidFill>
                <a:latin typeface="Consolas" panose="020B0609020204030204" pitchFamily="49" charset="0"/>
              </a:rPr>
              <a:t> (</a:t>
            </a:r>
            <a:r>
              <a:rPr lang="pt-BR" sz="1800" dirty="0" err="1">
                <a:solidFill>
                  <a:srgbClr val="9CDCFE"/>
                </a:solidFill>
                <a:latin typeface="Consolas" panose="020B0609020204030204" pitchFamily="49" charset="0"/>
              </a:rPr>
              <a:t>int</a:t>
            </a:r>
            <a:r>
              <a:rPr lang="pt-BR" sz="1800" dirty="0">
                <a:solidFill>
                  <a:srgbClr val="9CDCFE"/>
                </a:solidFill>
                <a:latin typeface="Consolas" panose="020B0609020204030204" pitchFamily="49" charset="0"/>
              </a:rPr>
              <a:t> i</a:t>
            </a:r>
            <a:r>
              <a:rPr lang="pt-BR" sz="1800">
                <a:solidFill>
                  <a:srgbClr val="9CDCFE"/>
                </a:solidFill>
                <a:latin typeface="Consolas" panose="020B0609020204030204" pitchFamily="49" charset="0"/>
              </a:rPr>
              <a:t>=0; </a:t>
            </a:r>
            <a:r>
              <a:rPr lang="pt-BR" sz="1800" dirty="0">
                <a:solidFill>
                  <a:srgbClr val="9CDCFE"/>
                </a:solidFill>
                <a:latin typeface="Consolas" panose="020B0609020204030204" pitchFamily="49" charset="0"/>
              </a:rPr>
              <a:t>i </a:t>
            </a:r>
            <a:r>
              <a:rPr lang="pt-BR" sz="1800">
                <a:solidFill>
                  <a:srgbClr val="9CDCFE"/>
                </a:solidFill>
                <a:latin typeface="Consolas" panose="020B0609020204030204" pitchFamily="49" charset="0"/>
              </a:rPr>
              <a:t>&lt; 10; </a:t>
            </a:r>
            <a:r>
              <a:rPr lang="pt-BR" sz="1800" dirty="0">
                <a:solidFill>
                  <a:srgbClr val="9CDCFE"/>
                </a:solidFill>
                <a:latin typeface="Consolas" panose="020B0609020204030204" pitchFamily="49" charset="0"/>
              </a:rPr>
              <a:t>i++</a:t>
            </a:r>
            <a:r>
              <a:rPr lang="pt-BR" sz="1800" dirty="0">
                <a:solidFill>
                  <a:srgbClr val="D4D4D4"/>
                </a:solidFill>
                <a:latin typeface="Consolas" panose="020B0609020204030204" pitchFamily="49" charset="0"/>
              </a:rPr>
              <a:t>) {</a:t>
            </a:r>
          </a:p>
          <a:p>
            <a:pPr marL="139700" indent="0">
              <a:buNone/>
            </a:pPr>
            <a:r>
              <a:rPr lang="pt-BR" sz="1800" dirty="0">
                <a:solidFill>
                  <a:srgbClr val="D4D4D4"/>
                </a:solidFill>
                <a:latin typeface="Consolas" panose="020B0609020204030204" pitchFamily="49" charset="0"/>
              </a:rPr>
              <a:t>    </a:t>
            </a:r>
            <a:r>
              <a:rPr lang="pt-BR" sz="1800" dirty="0">
                <a:solidFill>
                  <a:srgbClr val="6A9955"/>
                </a:solidFill>
                <a:latin typeface="Consolas" panose="020B0609020204030204" pitchFamily="49" charset="0"/>
              </a:rPr>
              <a:t>// Bloco de Instruções</a:t>
            </a:r>
            <a:endParaRPr lang="pt-BR" sz="1800" dirty="0">
              <a:solidFill>
                <a:srgbClr val="D4D4D4"/>
              </a:solidFill>
              <a:latin typeface="Consolas" panose="020B0609020204030204" pitchFamily="49" charset="0"/>
            </a:endParaRPr>
          </a:p>
          <a:p>
            <a:pPr marL="139700" indent="0">
              <a:buNone/>
            </a:pPr>
            <a:r>
              <a:rPr lang="pt-BR" sz="1800"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2980163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CB17B-C66C-4C21-AC0B-1FDA3BB00115}"/>
              </a:ext>
            </a:extLst>
          </p:cNvPr>
          <p:cNvSpPr>
            <a:spLocks noGrp="1"/>
          </p:cNvSpPr>
          <p:nvPr>
            <p:ph type="title"/>
          </p:nvPr>
        </p:nvSpPr>
        <p:spPr/>
        <p:txBody>
          <a:bodyPr/>
          <a:lstStyle/>
          <a:p>
            <a:r>
              <a:rPr lang="pt-BR" dirty="0"/>
              <a:t>Mas é Verdade Mesmo?!!!</a:t>
            </a:r>
          </a:p>
        </p:txBody>
      </p:sp>
      <p:sp>
        <p:nvSpPr>
          <p:cNvPr id="3" name="Text Placeholder 2">
            <a:extLst>
              <a:ext uri="{FF2B5EF4-FFF2-40B4-BE49-F238E27FC236}">
                <a16:creationId xmlns:a16="http://schemas.microsoft.com/office/drawing/2014/main" id="{93427836-74E6-45F6-AAB4-300E4794C139}"/>
              </a:ext>
            </a:extLst>
          </p:cNvPr>
          <p:cNvSpPr>
            <a:spLocks noGrp="1"/>
          </p:cNvSpPr>
          <p:nvPr>
            <p:ph type="body" idx="1"/>
          </p:nvPr>
        </p:nvSpPr>
        <p:spPr/>
        <p:txBody>
          <a:bodyPr/>
          <a:lstStyle/>
          <a:p>
            <a:r>
              <a:rPr lang="pt-BR" dirty="0"/>
              <a:t>Para nos ajudar a determinar se uma inferência  é verdadeira ou não, a lógica nos fornece um mecanismo chamado de </a:t>
            </a:r>
            <a:r>
              <a:rPr lang="pt-BR" b="1" dirty="0"/>
              <a:t>Tabela Verdade</a:t>
            </a:r>
            <a:r>
              <a:rPr lang="pt-BR" dirty="0"/>
              <a:t>.</a:t>
            </a:r>
          </a:p>
          <a:p>
            <a:br>
              <a:rPr lang="pt-BR" dirty="0"/>
            </a:br>
            <a:r>
              <a:rPr lang="pt-BR" dirty="0"/>
              <a:t>As tabelas verdade surgiram no século 19 a partir do trabalho de diversos cientistas ao redor do mundo e são compostas pelas </a:t>
            </a:r>
            <a:r>
              <a:rPr lang="pt-BR" b="1" dirty="0"/>
              <a:t>premissas</a:t>
            </a:r>
            <a:r>
              <a:rPr lang="pt-BR" dirty="0"/>
              <a:t> que queremos avaliar unidas pelas </a:t>
            </a:r>
            <a:r>
              <a:rPr lang="pt-BR" b="1" dirty="0"/>
              <a:t>operações lógicas</a:t>
            </a:r>
            <a:r>
              <a:rPr lang="pt-BR" dirty="0"/>
              <a:t> as quais queremos submetê-las.</a:t>
            </a:r>
          </a:p>
          <a:p>
            <a:pPr marL="114300" indent="0">
              <a:buNone/>
            </a:pPr>
            <a:endParaRPr lang="pt-BR" dirty="0"/>
          </a:p>
          <a:p>
            <a:endParaRPr lang="pt-BR" b="1" dirty="0"/>
          </a:p>
        </p:txBody>
      </p:sp>
    </p:spTree>
    <p:extLst>
      <p:ext uri="{BB962C8B-B14F-4D97-AF65-F5344CB8AC3E}">
        <p14:creationId xmlns:p14="http://schemas.microsoft.com/office/powerpoint/2010/main" val="5640923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8C54-F30D-40D1-845D-2736F85B57DC}"/>
              </a:ext>
            </a:extLst>
          </p:cNvPr>
          <p:cNvSpPr>
            <a:spLocks noGrp="1"/>
          </p:cNvSpPr>
          <p:nvPr>
            <p:ph type="title"/>
          </p:nvPr>
        </p:nvSpPr>
        <p:spPr/>
        <p:txBody>
          <a:bodyPr/>
          <a:lstStyle/>
          <a:p>
            <a:r>
              <a:rPr lang="pt-BR" dirty="0" err="1"/>
              <a:t>While</a:t>
            </a:r>
            <a:endParaRPr lang="pt-BR" dirty="0"/>
          </a:p>
        </p:txBody>
      </p:sp>
      <p:sp>
        <p:nvSpPr>
          <p:cNvPr id="4" name="Text Placeholder 3">
            <a:extLst>
              <a:ext uri="{FF2B5EF4-FFF2-40B4-BE49-F238E27FC236}">
                <a16:creationId xmlns:a16="http://schemas.microsoft.com/office/drawing/2014/main" id="{E07CB472-3835-4B0B-BC60-A62B78D735F0}"/>
              </a:ext>
            </a:extLst>
          </p:cNvPr>
          <p:cNvSpPr>
            <a:spLocks noGrp="1"/>
          </p:cNvSpPr>
          <p:nvPr>
            <p:ph type="body" idx="1"/>
          </p:nvPr>
        </p:nvSpPr>
        <p:spPr>
          <a:xfrm>
            <a:off x="311700" y="1152475"/>
            <a:ext cx="4260300" cy="3416400"/>
          </a:xfrm>
        </p:spPr>
        <p:txBody>
          <a:bodyPr/>
          <a:lstStyle/>
          <a:p>
            <a:pPr marL="139700" indent="0">
              <a:buNone/>
            </a:pPr>
            <a:r>
              <a:rPr lang="pt-BR" dirty="0"/>
              <a:t>O comando </a:t>
            </a:r>
            <a:r>
              <a:rPr lang="pt-BR" b="1" dirty="0" err="1"/>
              <a:t>while</a:t>
            </a:r>
            <a:r>
              <a:rPr lang="pt-BR" b="1" dirty="0"/>
              <a:t> </a:t>
            </a:r>
            <a:r>
              <a:rPr lang="pt-BR" dirty="0"/>
              <a:t> é um comando de loop condicional e é utilizado quando a quantidade de vezes que executaremos um bloco de comandos não é conhecida com antecedência e é determinada por uma condição de parada.</a:t>
            </a:r>
          </a:p>
          <a:p>
            <a:pPr marL="139700" indent="0">
              <a:buNone/>
            </a:pPr>
            <a:r>
              <a:rPr lang="pt-BR" dirty="0"/>
              <a:t>Essa condição de parada pode ser uma entrada de usuário ou um cálculo executado pela aplicação.</a:t>
            </a:r>
          </a:p>
        </p:txBody>
      </p:sp>
      <p:sp>
        <p:nvSpPr>
          <p:cNvPr id="6" name="Text Placeholder 2">
            <a:extLst>
              <a:ext uri="{FF2B5EF4-FFF2-40B4-BE49-F238E27FC236}">
                <a16:creationId xmlns:a16="http://schemas.microsoft.com/office/drawing/2014/main" id="{6AEB36BE-3DB4-4FB4-B9DC-3BC3E8C297D6}"/>
              </a:ext>
            </a:extLst>
          </p:cNvPr>
          <p:cNvSpPr>
            <a:spLocks noGrp="1"/>
          </p:cNvSpPr>
          <p:nvPr>
            <p:ph type="body" idx="2"/>
          </p:nvPr>
        </p:nvSpPr>
        <p:spPr>
          <a:xfrm>
            <a:off x="4832350" y="1152525"/>
            <a:ext cx="4000500" cy="3416300"/>
          </a:xfrm>
        </p:spPr>
        <p:txBody>
          <a:bodyPr anchor="ctr">
            <a:normAutofit/>
          </a:bodyPr>
          <a:lstStyle/>
          <a:p>
            <a:pPr marL="139700" indent="0">
              <a:buNone/>
            </a:pPr>
            <a:r>
              <a:rPr lang="pt-BR" sz="1800" dirty="0" err="1">
                <a:solidFill>
                  <a:srgbClr val="C586C0"/>
                </a:solidFill>
                <a:latin typeface="Consolas" panose="020B0609020204030204" pitchFamily="49" charset="0"/>
              </a:rPr>
              <a:t>while</a:t>
            </a:r>
            <a:r>
              <a:rPr lang="pt-BR" sz="1800" dirty="0">
                <a:solidFill>
                  <a:srgbClr val="D4D4D4"/>
                </a:solidFill>
                <a:latin typeface="Consolas" panose="020B0609020204030204" pitchFamily="49" charset="0"/>
              </a:rPr>
              <a:t> (</a:t>
            </a:r>
            <a:r>
              <a:rPr lang="pt-BR" sz="1800" dirty="0" err="1">
                <a:solidFill>
                  <a:srgbClr val="9CDCFE"/>
                </a:solidFill>
                <a:latin typeface="Consolas" panose="020B0609020204030204" pitchFamily="49" charset="0"/>
              </a:rPr>
              <a:t>cond</a:t>
            </a:r>
            <a:r>
              <a:rPr lang="pt-BR" sz="1800" dirty="0">
                <a:solidFill>
                  <a:srgbClr val="D4D4D4"/>
                </a:solidFill>
                <a:latin typeface="Consolas" panose="020B0609020204030204" pitchFamily="49" charset="0"/>
              </a:rPr>
              <a:t>) {</a:t>
            </a:r>
          </a:p>
          <a:p>
            <a:pPr marL="139700" indent="0">
              <a:buNone/>
            </a:pPr>
            <a:r>
              <a:rPr lang="pt-BR" sz="1800" dirty="0">
                <a:solidFill>
                  <a:srgbClr val="D4D4D4"/>
                </a:solidFill>
                <a:latin typeface="Consolas" panose="020B0609020204030204" pitchFamily="49" charset="0"/>
              </a:rPr>
              <a:t>    </a:t>
            </a:r>
            <a:r>
              <a:rPr lang="pt-BR" sz="1800" dirty="0">
                <a:solidFill>
                  <a:srgbClr val="6A9955"/>
                </a:solidFill>
                <a:latin typeface="Consolas" panose="020B0609020204030204" pitchFamily="49" charset="0"/>
              </a:rPr>
              <a:t>// Bloco de Instruções</a:t>
            </a:r>
            <a:endParaRPr lang="pt-BR" sz="1800" dirty="0">
              <a:solidFill>
                <a:srgbClr val="D4D4D4"/>
              </a:solidFill>
              <a:latin typeface="Consolas" panose="020B0609020204030204" pitchFamily="49" charset="0"/>
            </a:endParaRPr>
          </a:p>
          <a:p>
            <a:pPr marL="139700" indent="0">
              <a:buNone/>
            </a:pPr>
            <a:r>
              <a:rPr lang="pt-BR" sz="1800" dirty="0">
                <a:solidFill>
                  <a:srgbClr val="D4D4D4"/>
                </a:solidFill>
                <a:latin typeface="Consolas" panose="020B0609020204030204" pitchFamily="49" charset="0"/>
              </a:rPr>
              <a:t>}</a:t>
            </a:r>
          </a:p>
          <a:p>
            <a:pPr marL="139700" indent="0">
              <a:buNone/>
            </a:pPr>
            <a:endParaRPr lang="pt-BR" sz="1800" dirty="0">
              <a:solidFill>
                <a:srgbClr val="D4D4D4"/>
              </a:solidFill>
              <a:latin typeface="Consolas" panose="020B0609020204030204" pitchFamily="49" charset="0"/>
            </a:endParaRPr>
          </a:p>
          <a:p>
            <a:pPr marL="139700" indent="0">
              <a:buNone/>
            </a:pPr>
            <a:r>
              <a:rPr lang="pt-BR" sz="1800" dirty="0" err="1">
                <a:solidFill>
                  <a:srgbClr val="9CDCFE"/>
                </a:solidFill>
                <a:latin typeface="Consolas" panose="020B0609020204030204" pitchFamily="49" charset="0"/>
              </a:rPr>
              <a:t>int</a:t>
            </a:r>
            <a:r>
              <a:rPr lang="pt-BR" sz="1800" dirty="0">
                <a:solidFill>
                  <a:srgbClr val="9CDCFE"/>
                </a:solidFill>
                <a:latin typeface="Consolas" panose="020B0609020204030204" pitchFamily="49" charset="0"/>
              </a:rPr>
              <a:t> i = 0</a:t>
            </a:r>
            <a:r>
              <a:rPr lang="pt-BR" sz="1800" dirty="0">
                <a:solidFill>
                  <a:srgbClr val="D4D4D4"/>
                </a:solidFill>
                <a:latin typeface="Consolas" panose="020B0609020204030204" pitchFamily="49" charset="0"/>
              </a:rPr>
              <a:t>;</a:t>
            </a:r>
          </a:p>
          <a:p>
            <a:pPr marL="139700" indent="0">
              <a:buNone/>
            </a:pPr>
            <a:r>
              <a:rPr lang="pt-BR" sz="1800" dirty="0" err="1">
                <a:solidFill>
                  <a:srgbClr val="C586C0"/>
                </a:solidFill>
                <a:latin typeface="Consolas" panose="020B0609020204030204" pitchFamily="49" charset="0"/>
              </a:rPr>
              <a:t>while</a:t>
            </a:r>
            <a:r>
              <a:rPr lang="pt-BR" sz="1800" dirty="0">
                <a:solidFill>
                  <a:srgbClr val="D4D4D4"/>
                </a:solidFill>
                <a:latin typeface="Consolas" panose="020B0609020204030204" pitchFamily="49" charset="0"/>
              </a:rPr>
              <a:t> (</a:t>
            </a:r>
            <a:r>
              <a:rPr lang="pt-BR" sz="1800" dirty="0">
                <a:solidFill>
                  <a:srgbClr val="9CDCFE"/>
                </a:solidFill>
                <a:latin typeface="Consolas" panose="020B0609020204030204" pitchFamily="49" charset="0"/>
              </a:rPr>
              <a:t>i &lt; 10</a:t>
            </a:r>
            <a:r>
              <a:rPr lang="pt-BR" sz="1800" dirty="0">
                <a:solidFill>
                  <a:srgbClr val="D4D4D4"/>
                </a:solidFill>
                <a:latin typeface="Consolas" panose="020B0609020204030204" pitchFamily="49" charset="0"/>
              </a:rPr>
              <a:t>) {</a:t>
            </a:r>
          </a:p>
          <a:p>
            <a:pPr marL="139700" indent="0">
              <a:buNone/>
            </a:pPr>
            <a:r>
              <a:rPr lang="pt-BR" sz="1800" dirty="0">
                <a:solidFill>
                  <a:srgbClr val="D4D4D4"/>
                </a:solidFill>
                <a:latin typeface="Consolas" panose="020B0609020204030204" pitchFamily="49" charset="0"/>
              </a:rPr>
              <a:t>    </a:t>
            </a:r>
            <a:r>
              <a:rPr lang="pt-BR" sz="1800" dirty="0">
                <a:solidFill>
                  <a:srgbClr val="9CDCFE"/>
                </a:solidFill>
                <a:latin typeface="Consolas" panose="020B0609020204030204" pitchFamily="49" charset="0"/>
              </a:rPr>
              <a:t>i</a:t>
            </a:r>
            <a:r>
              <a:rPr lang="pt-BR" sz="1800" dirty="0">
                <a:solidFill>
                  <a:srgbClr val="D4D4D4"/>
                </a:solidFill>
                <a:latin typeface="Consolas" panose="020B0609020204030204" pitchFamily="49" charset="0"/>
              </a:rPr>
              <a:t>++;</a:t>
            </a:r>
          </a:p>
          <a:p>
            <a:pPr marL="139700" indent="0">
              <a:buNone/>
            </a:pPr>
            <a:r>
              <a:rPr lang="pt-BR" sz="1800" dirty="0">
                <a:solidFill>
                  <a:srgbClr val="D4D4D4"/>
                </a:solidFill>
                <a:latin typeface="Consolas" panose="020B0609020204030204" pitchFamily="49" charset="0"/>
              </a:rPr>
              <a:t>}</a:t>
            </a:r>
          </a:p>
          <a:p>
            <a:pPr marL="139700" indent="0">
              <a:buNone/>
            </a:pPr>
            <a:endParaRPr lang="pt-BR" sz="1800" dirty="0">
              <a:solidFill>
                <a:srgbClr val="D4D4D4"/>
              </a:solidFill>
              <a:latin typeface="Consolas" panose="020B0609020204030204" pitchFamily="49" charset="0"/>
            </a:endParaRPr>
          </a:p>
          <a:p>
            <a:pPr marL="139700" indent="0">
              <a:buNone/>
            </a:pPr>
            <a:endParaRPr lang="pt-BR" sz="1800" dirty="0">
              <a:solidFill>
                <a:srgbClr val="D4D4D4"/>
              </a:solidFill>
              <a:latin typeface="Consolas" panose="020B0609020204030204" pitchFamily="49" charset="0"/>
            </a:endParaRPr>
          </a:p>
        </p:txBody>
      </p:sp>
    </p:spTree>
    <p:extLst>
      <p:ext uri="{BB962C8B-B14F-4D97-AF65-F5344CB8AC3E}">
        <p14:creationId xmlns:p14="http://schemas.microsoft.com/office/powerpoint/2010/main" val="20246876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8C54-F30D-40D1-845D-2736F85B57DC}"/>
              </a:ext>
            </a:extLst>
          </p:cNvPr>
          <p:cNvSpPr>
            <a:spLocks noGrp="1"/>
          </p:cNvSpPr>
          <p:nvPr>
            <p:ph type="title"/>
          </p:nvPr>
        </p:nvSpPr>
        <p:spPr/>
        <p:txBody>
          <a:bodyPr/>
          <a:lstStyle/>
          <a:p>
            <a:r>
              <a:rPr lang="pt-BR" dirty="0"/>
              <a:t>Do - </a:t>
            </a:r>
            <a:r>
              <a:rPr lang="pt-BR" dirty="0" err="1"/>
              <a:t>While</a:t>
            </a:r>
            <a:endParaRPr lang="pt-BR" dirty="0"/>
          </a:p>
        </p:txBody>
      </p:sp>
      <p:sp>
        <p:nvSpPr>
          <p:cNvPr id="4" name="Text Placeholder 3">
            <a:extLst>
              <a:ext uri="{FF2B5EF4-FFF2-40B4-BE49-F238E27FC236}">
                <a16:creationId xmlns:a16="http://schemas.microsoft.com/office/drawing/2014/main" id="{E07CB472-3835-4B0B-BC60-A62B78D735F0}"/>
              </a:ext>
            </a:extLst>
          </p:cNvPr>
          <p:cNvSpPr>
            <a:spLocks noGrp="1"/>
          </p:cNvSpPr>
          <p:nvPr>
            <p:ph type="body" idx="1"/>
          </p:nvPr>
        </p:nvSpPr>
        <p:spPr>
          <a:xfrm>
            <a:off x="311700" y="1152475"/>
            <a:ext cx="4260300" cy="3416400"/>
          </a:xfrm>
        </p:spPr>
        <p:txBody>
          <a:bodyPr/>
          <a:lstStyle/>
          <a:p>
            <a:pPr marL="139700" indent="0">
              <a:buNone/>
            </a:pPr>
            <a:r>
              <a:rPr lang="pt-BR" dirty="0"/>
              <a:t>O comando </a:t>
            </a:r>
            <a:r>
              <a:rPr lang="pt-BR" b="1" dirty="0"/>
              <a:t>do</a:t>
            </a:r>
            <a:r>
              <a:rPr lang="pt-BR" dirty="0"/>
              <a:t> - </a:t>
            </a:r>
            <a:r>
              <a:rPr lang="pt-BR" b="1" dirty="0" err="1"/>
              <a:t>while</a:t>
            </a:r>
            <a:r>
              <a:rPr lang="pt-BR" b="1" dirty="0"/>
              <a:t> </a:t>
            </a:r>
            <a:r>
              <a:rPr lang="pt-BR" dirty="0"/>
              <a:t> é um comando de loop condicional similar ao </a:t>
            </a:r>
            <a:r>
              <a:rPr lang="pt-BR" b="1" dirty="0" err="1"/>
              <a:t>while</a:t>
            </a:r>
            <a:r>
              <a:rPr lang="pt-BR" dirty="0"/>
              <a:t>, contudo no </a:t>
            </a:r>
            <a:r>
              <a:rPr lang="pt-BR" b="1" dirty="0"/>
              <a:t>do - </a:t>
            </a:r>
            <a:r>
              <a:rPr lang="pt-BR" b="1" dirty="0" err="1"/>
              <a:t>while</a:t>
            </a:r>
            <a:r>
              <a:rPr lang="pt-BR" dirty="0"/>
              <a:t> o bloco de código sempre será executado ao menos uma vez.</a:t>
            </a:r>
          </a:p>
        </p:txBody>
      </p:sp>
      <p:sp>
        <p:nvSpPr>
          <p:cNvPr id="6" name="Text Placeholder 2">
            <a:extLst>
              <a:ext uri="{FF2B5EF4-FFF2-40B4-BE49-F238E27FC236}">
                <a16:creationId xmlns:a16="http://schemas.microsoft.com/office/drawing/2014/main" id="{6AEB36BE-3DB4-4FB4-B9DC-3BC3E8C297D6}"/>
              </a:ext>
            </a:extLst>
          </p:cNvPr>
          <p:cNvSpPr>
            <a:spLocks noGrp="1"/>
          </p:cNvSpPr>
          <p:nvPr>
            <p:ph type="body" idx="2"/>
          </p:nvPr>
        </p:nvSpPr>
        <p:spPr>
          <a:xfrm>
            <a:off x="4832350" y="1152525"/>
            <a:ext cx="4000500" cy="3416300"/>
          </a:xfrm>
        </p:spPr>
        <p:txBody>
          <a:bodyPr anchor="ctr">
            <a:normAutofit/>
          </a:bodyPr>
          <a:lstStyle/>
          <a:p>
            <a:pPr marL="139700" indent="0">
              <a:buNone/>
            </a:pPr>
            <a:r>
              <a:rPr lang="pt-BR" sz="1800" dirty="0">
                <a:solidFill>
                  <a:srgbClr val="C586C0"/>
                </a:solidFill>
                <a:latin typeface="Consolas" panose="020B0609020204030204" pitchFamily="49" charset="0"/>
              </a:rPr>
              <a:t>do</a:t>
            </a:r>
            <a:r>
              <a:rPr lang="pt-BR" sz="1800" dirty="0">
                <a:solidFill>
                  <a:srgbClr val="D4D4D4"/>
                </a:solidFill>
                <a:latin typeface="Consolas" panose="020B0609020204030204" pitchFamily="49" charset="0"/>
              </a:rPr>
              <a:t>{</a:t>
            </a:r>
          </a:p>
          <a:p>
            <a:pPr marL="139700" indent="0">
              <a:buNone/>
            </a:pPr>
            <a:r>
              <a:rPr lang="pt-BR" sz="1800" dirty="0">
                <a:solidFill>
                  <a:srgbClr val="D4D4D4"/>
                </a:solidFill>
                <a:latin typeface="Consolas" panose="020B0609020204030204" pitchFamily="49" charset="0"/>
              </a:rPr>
              <a:t>    </a:t>
            </a:r>
            <a:r>
              <a:rPr lang="pt-BR" sz="1800" dirty="0">
                <a:solidFill>
                  <a:srgbClr val="6A9955"/>
                </a:solidFill>
                <a:latin typeface="Consolas" panose="020B0609020204030204" pitchFamily="49" charset="0"/>
              </a:rPr>
              <a:t>// Bloco de Instruções</a:t>
            </a:r>
            <a:endParaRPr lang="pt-BR" sz="1800" dirty="0">
              <a:solidFill>
                <a:srgbClr val="D4D4D4"/>
              </a:solidFill>
              <a:latin typeface="Consolas" panose="020B0609020204030204" pitchFamily="49" charset="0"/>
            </a:endParaRPr>
          </a:p>
          <a:p>
            <a:pPr marL="139700" indent="0">
              <a:buNone/>
            </a:pPr>
            <a:r>
              <a:rPr lang="pt-BR" sz="1800" dirty="0">
                <a:solidFill>
                  <a:srgbClr val="D4D4D4"/>
                </a:solidFill>
                <a:latin typeface="Consolas" panose="020B0609020204030204" pitchFamily="49" charset="0"/>
              </a:rPr>
              <a:t>} </a:t>
            </a:r>
            <a:r>
              <a:rPr lang="pt-BR" sz="1800" dirty="0" err="1">
                <a:solidFill>
                  <a:srgbClr val="C586C0"/>
                </a:solidFill>
                <a:latin typeface="Consolas" panose="020B0609020204030204" pitchFamily="49" charset="0"/>
              </a:rPr>
              <a:t>while</a:t>
            </a:r>
            <a:r>
              <a:rPr lang="pt-BR" sz="1800" dirty="0">
                <a:solidFill>
                  <a:srgbClr val="D4D4D4"/>
                </a:solidFill>
                <a:latin typeface="Consolas" panose="020B0609020204030204" pitchFamily="49" charset="0"/>
              </a:rPr>
              <a:t> (</a:t>
            </a:r>
            <a:r>
              <a:rPr lang="pt-BR" sz="1800" dirty="0" err="1">
                <a:solidFill>
                  <a:srgbClr val="9CDCFE"/>
                </a:solidFill>
                <a:latin typeface="Consolas" panose="020B0609020204030204" pitchFamily="49" charset="0"/>
              </a:rPr>
              <a:t>cond</a:t>
            </a:r>
            <a:r>
              <a:rPr lang="pt-BR" sz="1800" dirty="0">
                <a:solidFill>
                  <a:srgbClr val="D4D4D4"/>
                </a:solidFill>
                <a:latin typeface="Consolas" panose="020B0609020204030204" pitchFamily="49" charset="0"/>
              </a:rPr>
              <a:t>)</a:t>
            </a:r>
          </a:p>
          <a:p>
            <a:pPr marL="139700" indent="0">
              <a:buNone/>
            </a:pPr>
            <a:endParaRPr lang="pt-BR" sz="1800" dirty="0">
              <a:solidFill>
                <a:srgbClr val="D4D4D4"/>
              </a:solidFill>
              <a:latin typeface="Consolas" panose="020B0609020204030204" pitchFamily="49" charset="0"/>
            </a:endParaRPr>
          </a:p>
          <a:p>
            <a:pPr marL="139700" indent="0">
              <a:buNone/>
            </a:pPr>
            <a:r>
              <a:rPr lang="pt-BR" sz="1800" dirty="0" err="1">
                <a:solidFill>
                  <a:srgbClr val="9CDCFE"/>
                </a:solidFill>
                <a:latin typeface="Consolas" panose="020B0609020204030204" pitchFamily="49" charset="0"/>
              </a:rPr>
              <a:t>int</a:t>
            </a:r>
            <a:r>
              <a:rPr lang="pt-BR" sz="1800" dirty="0">
                <a:solidFill>
                  <a:srgbClr val="9CDCFE"/>
                </a:solidFill>
                <a:latin typeface="Consolas" panose="020B0609020204030204" pitchFamily="49" charset="0"/>
              </a:rPr>
              <a:t> i = 0</a:t>
            </a:r>
            <a:r>
              <a:rPr lang="pt-BR" sz="1800" dirty="0">
                <a:solidFill>
                  <a:srgbClr val="D4D4D4"/>
                </a:solidFill>
                <a:latin typeface="Consolas" panose="020B0609020204030204" pitchFamily="49" charset="0"/>
              </a:rPr>
              <a:t>;</a:t>
            </a:r>
          </a:p>
          <a:p>
            <a:pPr marL="139700" indent="0">
              <a:buNone/>
            </a:pPr>
            <a:r>
              <a:rPr lang="pt-BR" sz="1800" dirty="0">
                <a:solidFill>
                  <a:srgbClr val="C586C0"/>
                </a:solidFill>
                <a:latin typeface="Consolas" panose="020B0609020204030204" pitchFamily="49" charset="0"/>
              </a:rPr>
              <a:t>do</a:t>
            </a:r>
            <a:r>
              <a:rPr lang="pt-BR" sz="1800" dirty="0">
                <a:solidFill>
                  <a:srgbClr val="D4D4D4"/>
                </a:solidFill>
                <a:latin typeface="Consolas" panose="020B0609020204030204" pitchFamily="49" charset="0"/>
              </a:rPr>
              <a:t> {</a:t>
            </a:r>
          </a:p>
          <a:p>
            <a:pPr marL="139700" indent="0">
              <a:buNone/>
            </a:pPr>
            <a:r>
              <a:rPr lang="pt-BR" sz="1800" dirty="0">
                <a:solidFill>
                  <a:srgbClr val="D4D4D4"/>
                </a:solidFill>
                <a:latin typeface="Consolas" panose="020B0609020204030204" pitchFamily="49" charset="0"/>
              </a:rPr>
              <a:t>    </a:t>
            </a:r>
            <a:r>
              <a:rPr lang="pt-BR" sz="1800" dirty="0">
                <a:solidFill>
                  <a:srgbClr val="9CDCFE"/>
                </a:solidFill>
                <a:latin typeface="Consolas" panose="020B0609020204030204" pitchFamily="49" charset="0"/>
              </a:rPr>
              <a:t>i</a:t>
            </a:r>
            <a:r>
              <a:rPr lang="pt-BR" sz="1800" dirty="0">
                <a:solidFill>
                  <a:srgbClr val="D4D4D4"/>
                </a:solidFill>
                <a:latin typeface="Consolas" panose="020B0609020204030204" pitchFamily="49" charset="0"/>
              </a:rPr>
              <a:t>++;</a:t>
            </a:r>
          </a:p>
          <a:p>
            <a:pPr marL="139700" indent="0">
              <a:buNone/>
            </a:pPr>
            <a:r>
              <a:rPr lang="pt-BR" sz="1800" dirty="0">
                <a:solidFill>
                  <a:srgbClr val="D4D4D4"/>
                </a:solidFill>
                <a:latin typeface="Consolas" panose="020B0609020204030204" pitchFamily="49" charset="0"/>
              </a:rPr>
              <a:t>} </a:t>
            </a:r>
            <a:r>
              <a:rPr lang="pt-BR" sz="1800" dirty="0" err="1">
                <a:solidFill>
                  <a:srgbClr val="C586C0"/>
                </a:solidFill>
                <a:latin typeface="Consolas" panose="020B0609020204030204" pitchFamily="49" charset="0"/>
              </a:rPr>
              <a:t>while</a:t>
            </a:r>
            <a:r>
              <a:rPr lang="pt-BR" sz="1800" dirty="0">
                <a:solidFill>
                  <a:srgbClr val="C586C0"/>
                </a:solidFill>
                <a:latin typeface="Consolas" panose="020B0609020204030204" pitchFamily="49" charset="0"/>
              </a:rPr>
              <a:t> </a:t>
            </a:r>
            <a:r>
              <a:rPr lang="pt-BR" sz="1800" dirty="0">
                <a:solidFill>
                  <a:srgbClr val="D4D4D4"/>
                </a:solidFill>
                <a:latin typeface="Consolas" panose="020B0609020204030204" pitchFamily="49" charset="0"/>
              </a:rPr>
              <a:t>(</a:t>
            </a:r>
            <a:r>
              <a:rPr lang="pt-BR" sz="1800" dirty="0">
                <a:solidFill>
                  <a:srgbClr val="9CDCFE"/>
                </a:solidFill>
                <a:latin typeface="Consolas" panose="020B0609020204030204" pitchFamily="49" charset="0"/>
              </a:rPr>
              <a:t>i &lt; 10</a:t>
            </a:r>
            <a:r>
              <a:rPr lang="pt-BR" sz="1800"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31430507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46"/>
          <p:cNvSpPr/>
          <p:nvPr/>
        </p:nvSpPr>
        <p:spPr>
          <a:xfrm>
            <a:off x="0" y="1678793"/>
            <a:ext cx="9144000" cy="1561500"/>
          </a:xfrm>
          <a:prstGeom prst="rect">
            <a:avLst/>
          </a:prstGeom>
          <a:gradFill>
            <a:gsLst>
              <a:gs pos="0">
                <a:srgbClr val="000000"/>
              </a:gs>
              <a:gs pos="15000">
                <a:srgbClr val="000000"/>
              </a:gs>
              <a:gs pos="15000">
                <a:srgbClr val="FFD966"/>
              </a:gs>
              <a:gs pos="33000">
                <a:srgbClr val="FFD966"/>
              </a:gs>
              <a:gs pos="33000">
                <a:srgbClr val="000000"/>
              </a:gs>
              <a:gs pos="51000">
                <a:srgbClr val="000000"/>
              </a:gs>
              <a:gs pos="51000">
                <a:srgbClr val="FFD966"/>
              </a:gs>
              <a:gs pos="68000">
                <a:srgbClr val="FFD966"/>
              </a:gs>
              <a:gs pos="68000">
                <a:srgbClr val="000000"/>
              </a:gs>
              <a:gs pos="84000">
                <a:srgbClr val="000000"/>
              </a:gs>
              <a:gs pos="84000">
                <a:srgbClr val="FFD966"/>
              </a:gs>
              <a:gs pos="100000">
                <a:srgbClr val="FFD966"/>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83;p46">
            <a:extLst>
              <a:ext uri="{FF2B5EF4-FFF2-40B4-BE49-F238E27FC236}">
                <a16:creationId xmlns:a16="http://schemas.microsoft.com/office/drawing/2014/main" id="{E644C538-73A7-4D30-AA9E-EDAF78FE57C9}"/>
              </a:ext>
            </a:extLst>
          </p:cNvPr>
          <p:cNvSpPr txBox="1">
            <a:spLocks/>
          </p:cNvSpPr>
          <p:nvPr/>
        </p:nvSpPr>
        <p:spPr>
          <a:xfrm>
            <a:off x="0" y="3556000"/>
            <a:ext cx="9144000"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800"/>
              <a:buFont typeface="Arial"/>
              <a:buNone/>
              <a:defRPr sz="2800" b="1" i="0" u="none" strike="noStrike" cap="none">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lnSpc>
                <a:spcPct val="115000"/>
              </a:lnSpc>
            </a:pPr>
            <a:r>
              <a:rPr lang="pt-BR" sz="1800" dirty="0">
                <a:solidFill>
                  <a:srgbClr val="FFFFFF"/>
                </a:solidFill>
              </a:rPr>
              <a:t>Estruturas de Repetição</a:t>
            </a:r>
            <a:endParaRPr lang="pt-BR" sz="1200" dirty="0">
              <a:solidFill>
                <a:srgbClr val="FFFFFF"/>
              </a:solidFill>
            </a:endParaRPr>
          </a:p>
        </p:txBody>
      </p:sp>
    </p:spTree>
    <p:extLst>
      <p:ext uri="{BB962C8B-B14F-4D97-AF65-F5344CB8AC3E}">
        <p14:creationId xmlns:p14="http://schemas.microsoft.com/office/powerpoint/2010/main" val="11535003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6E959-B0E7-4077-BD31-784A0253321E}"/>
              </a:ext>
            </a:extLst>
          </p:cNvPr>
          <p:cNvSpPr>
            <a:spLocks noGrp="1"/>
          </p:cNvSpPr>
          <p:nvPr>
            <p:ph type="ctrTitle"/>
          </p:nvPr>
        </p:nvSpPr>
        <p:spPr>
          <a:xfrm>
            <a:off x="213549" y="1028291"/>
            <a:ext cx="5336646" cy="3086918"/>
          </a:xfrm>
        </p:spPr>
        <p:txBody>
          <a:bodyPr/>
          <a:lstStyle/>
          <a:p>
            <a:r>
              <a:rPr lang="pt-BR" dirty="0"/>
              <a:t>Matrizes</a:t>
            </a:r>
            <a:endParaRPr lang="pt-BR" sz="3600" dirty="0"/>
          </a:p>
        </p:txBody>
      </p:sp>
    </p:spTree>
    <p:extLst>
      <p:ext uri="{BB962C8B-B14F-4D97-AF65-F5344CB8AC3E}">
        <p14:creationId xmlns:p14="http://schemas.microsoft.com/office/powerpoint/2010/main" val="27112246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14CAF-228C-4CDF-9E2E-1982A31A3A71}"/>
              </a:ext>
            </a:extLst>
          </p:cNvPr>
          <p:cNvSpPr>
            <a:spLocks noGrp="1"/>
          </p:cNvSpPr>
          <p:nvPr>
            <p:ph type="title"/>
          </p:nvPr>
        </p:nvSpPr>
        <p:spPr/>
        <p:txBody>
          <a:bodyPr/>
          <a:lstStyle/>
          <a:p>
            <a:r>
              <a:rPr lang="pt-BR" dirty="0"/>
              <a:t>Matrizes.</a:t>
            </a:r>
          </a:p>
        </p:txBody>
      </p:sp>
      <p:sp>
        <p:nvSpPr>
          <p:cNvPr id="3" name="Text Placeholder 2">
            <a:extLst>
              <a:ext uri="{FF2B5EF4-FFF2-40B4-BE49-F238E27FC236}">
                <a16:creationId xmlns:a16="http://schemas.microsoft.com/office/drawing/2014/main" id="{BAE652DC-5014-4C05-82DA-0F9BA48510F1}"/>
              </a:ext>
            </a:extLst>
          </p:cNvPr>
          <p:cNvSpPr>
            <a:spLocks noGrp="1"/>
          </p:cNvSpPr>
          <p:nvPr>
            <p:ph type="body" idx="1"/>
          </p:nvPr>
        </p:nvSpPr>
        <p:spPr/>
        <p:txBody>
          <a:bodyPr/>
          <a:lstStyle/>
          <a:p>
            <a:pPr marL="114300" indent="0">
              <a:buNone/>
            </a:pPr>
            <a:r>
              <a:rPr lang="pt-BR" dirty="0"/>
              <a:t>São estruturas de dados que permitem o agrupamento de múltiplas variáveis que podem ser acessadas através de algum tipo de índice. As matrizes são mais úteis para se trabalhar com um número fixo do mesmo tipo de elementos.</a:t>
            </a:r>
          </a:p>
          <a:p>
            <a:pPr marL="114300" indent="0">
              <a:buNone/>
            </a:pPr>
            <a:endParaRPr lang="pt-BR" dirty="0"/>
          </a:p>
        </p:txBody>
      </p:sp>
    </p:spTree>
    <p:extLst>
      <p:ext uri="{BB962C8B-B14F-4D97-AF65-F5344CB8AC3E}">
        <p14:creationId xmlns:p14="http://schemas.microsoft.com/office/powerpoint/2010/main" val="15706701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47975-D84A-48C3-8EC7-A11164734073}"/>
              </a:ext>
            </a:extLst>
          </p:cNvPr>
          <p:cNvSpPr>
            <a:spLocks noGrp="1"/>
          </p:cNvSpPr>
          <p:nvPr>
            <p:ph type="title"/>
          </p:nvPr>
        </p:nvSpPr>
        <p:spPr/>
        <p:txBody>
          <a:bodyPr/>
          <a:lstStyle/>
          <a:p>
            <a:r>
              <a:rPr lang="pt-BR" dirty="0"/>
              <a:t>Matrizes  no C#</a:t>
            </a:r>
          </a:p>
        </p:txBody>
      </p:sp>
      <p:sp>
        <p:nvSpPr>
          <p:cNvPr id="3" name="Text Placeholder 2">
            <a:extLst>
              <a:ext uri="{FF2B5EF4-FFF2-40B4-BE49-F238E27FC236}">
                <a16:creationId xmlns:a16="http://schemas.microsoft.com/office/drawing/2014/main" id="{73DB3F45-F6E1-4B54-BB4E-23FEB7E55AE9}"/>
              </a:ext>
            </a:extLst>
          </p:cNvPr>
          <p:cNvSpPr>
            <a:spLocks noGrp="1"/>
          </p:cNvSpPr>
          <p:nvPr>
            <p:ph type="body" idx="1"/>
          </p:nvPr>
        </p:nvSpPr>
        <p:spPr/>
        <p:txBody>
          <a:bodyPr/>
          <a:lstStyle/>
          <a:p>
            <a:pPr marL="139700" indent="0">
              <a:buNone/>
            </a:pPr>
            <a:r>
              <a:rPr lang="pt-BR" sz="1800" dirty="0"/>
              <a:t>As </a:t>
            </a:r>
            <a:r>
              <a:rPr lang="pt-BR" sz="1800" b="1" dirty="0"/>
              <a:t>Matrizes</a:t>
            </a:r>
            <a:r>
              <a:rPr lang="pt-BR" sz="1800" dirty="0"/>
              <a:t> ou </a:t>
            </a:r>
            <a:r>
              <a:rPr lang="pt-BR" sz="1800" b="1" dirty="0" err="1"/>
              <a:t>Arrays</a:t>
            </a:r>
            <a:r>
              <a:rPr lang="pt-BR" sz="1800" dirty="0"/>
              <a:t> (Matriz em Inglês) no C# tem índice com base </a:t>
            </a:r>
            <a:r>
              <a:rPr lang="pt-BR" sz="1800" b="1" dirty="0"/>
              <a:t>zero</a:t>
            </a:r>
            <a:r>
              <a:rPr lang="pt-BR" sz="1800" dirty="0"/>
              <a:t> e são criadas através do operador </a:t>
            </a:r>
            <a:r>
              <a:rPr lang="pt-BR" sz="1800" b="1" dirty="0"/>
              <a:t>new</a:t>
            </a:r>
            <a:r>
              <a:rPr lang="pt-BR" sz="1800" dirty="0"/>
              <a:t>.</a:t>
            </a:r>
          </a:p>
          <a:p>
            <a:pPr marL="139700" indent="0">
              <a:buNone/>
            </a:pPr>
            <a:endParaRPr lang="pt-BR" sz="1800" dirty="0"/>
          </a:p>
          <a:p>
            <a:pPr marL="139700" indent="0">
              <a:buNone/>
            </a:pPr>
            <a:r>
              <a:rPr lang="pt-BR" sz="1800" dirty="0"/>
              <a:t>Além disso, as Matrizes podem uma ou mais dimensões, sendo as matrizes unidimensionais chamadas também de </a:t>
            </a:r>
            <a:r>
              <a:rPr lang="pt-BR" sz="1800" b="1" dirty="0"/>
              <a:t>Vetor</a:t>
            </a:r>
            <a:r>
              <a:rPr lang="pt-BR" sz="1800" dirty="0"/>
              <a:t>.</a:t>
            </a:r>
          </a:p>
        </p:txBody>
      </p:sp>
      <p:sp>
        <p:nvSpPr>
          <p:cNvPr id="4" name="Text Placeholder 3">
            <a:extLst>
              <a:ext uri="{FF2B5EF4-FFF2-40B4-BE49-F238E27FC236}">
                <a16:creationId xmlns:a16="http://schemas.microsoft.com/office/drawing/2014/main" id="{0709C60B-80E0-4AE7-8EB8-85A822D9C40B}"/>
              </a:ext>
            </a:extLst>
          </p:cNvPr>
          <p:cNvSpPr>
            <a:spLocks noGrp="1"/>
          </p:cNvSpPr>
          <p:nvPr>
            <p:ph type="body" idx="2"/>
          </p:nvPr>
        </p:nvSpPr>
        <p:spPr/>
        <p:txBody>
          <a:bodyPr/>
          <a:lstStyle/>
          <a:p>
            <a:pPr marL="139700" indent="0">
              <a:buNone/>
            </a:pPr>
            <a:r>
              <a:rPr lang="pt-BR" dirty="0">
                <a:solidFill>
                  <a:srgbClr val="6A9955"/>
                </a:solidFill>
                <a:latin typeface="Consolas" panose="020B0609020204030204" pitchFamily="49" charset="0"/>
              </a:rPr>
              <a:t>//Cria uma matriz unidimensional com 10 inteiros.</a:t>
            </a:r>
            <a:endParaRPr lang="pt-BR" dirty="0">
              <a:solidFill>
                <a:srgbClr val="D4D4D4"/>
              </a:solidFill>
              <a:latin typeface="Consolas" panose="020B0609020204030204" pitchFamily="49" charset="0"/>
            </a:endParaRPr>
          </a:p>
          <a:p>
            <a:pPr marL="139700" indent="0">
              <a:buNone/>
            </a:pPr>
            <a:r>
              <a:rPr lang="pt-BR" dirty="0" err="1">
                <a:solidFill>
                  <a:srgbClr val="569CD6"/>
                </a:solidFill>
                <a:latin typeface="Consolas" panose="020B0609020204030204" pitchFamily="49" charset="0"/>
              </a:rPr>
              <a:t>int</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vetor</a:t>
            </a:r>
            <a:r>
              <a:rPr lang="pt-BR" dirty="0">
                <a:solidFill>
                  <a:srgbClr val="D4D4D4"/>
                </a:solidFill>
                <a:latin typeface="Consolas" panose="020B0609020204030204" pitchFamily="49" charset="0"/>
              </a:rPr>
              <a:t> = </a:t>
            </a:r>
            <a:r>
              <a:rPr lang="pt-BR" dirty="0">
                <a:solidFill>
                  <a:srgbClr val="569CD6"/>
                </a:solidFill>
                <a:latin typeface="Consolas" panose="020B0609020204030204" pitchFamily="49" charset="0"/>
              </a:rPr>
              <a:t>new</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int</a:t>
            </a:r>
            <a:r>
              <a:rPr lang="pt-BR" dirty="0">
                <a:solidFill>
                  <a:srgbClr val="D4D4D4"/>
                </a:solidFill>
                <a:latin typeface="Consolas" panose="020B0609020204030204" pitchFamily="49" charset="0"/>
              </a:rPr>
              <a:t>[</a:t>
            </a:r>
            <a:r>
              <a:rPr lang="pt-BR" dirty="0">
                <a:solidFill>
                  <a:srgbClr val="B5CEA8"/>
                </a:solidFill>
                <a:latin typeface="Consolas" panose="020B0609020204030204" pitchFamily="49" charset="0"/>
              </a:rPr>
              <a:t>10</a:t>
            </a:r>
            <a:r>
              <a:rPr lang="pt-BR" dirty="0">
                <a:solidFill>
                  <a:srgbClr val="D4D4D4"/>
                </a:solidFill>
                <a:latin typeface="Consolas" panose="020B0609020204030204" pitchFamily="49" charset="0"/>
              </a:rPr>
              <a:t>];</a:t>
            </a:r>
          </a:p>
          <a:p>
            <a:pPr marL="139700" indent="0">
              <a:buNone/>
            </a:pPr>
            <a:br>
              <a:rPr lang="pt-BR" dirty="0">
                <a:solidFill>
                  <a:srgbClr val="D4D4D4"/>
                </a:solidFill>
                <a:latin typeface="Consolas" panose="020B0609020204030204" pitchFamily="49" charset="0"/>
              </a:rPr>
            </a:br>
            <a:r>
              <a:rPr lang="pt-BR" dirty="0">
                <a:solidFill>
                  <a:srgbClr val="6A9955"/>
                </a:solidFill>
                <a:latin typeface="Consolas" panose="020B0609020204030204" pitchFamily="49" charset="0"/>
              </a:rPr>
              <a:t>//Cria uma matriz 3x5 de </a:t>
            </a:r>
            <a:r>
              <a:rPr lang="pt-BR" dirty="0" err="1">
                <a:solidFill>
                  <a:srgbClr val="6A9955"/>
                </a:solidFill>
                <a:latin typeface="Consolas" panose="020B0609020204030204" pitchFamily="49" charset="0"/>
              </a:rPr>
              <a:t>strings</a:t>
            </a:r>
            <a:endParaRPr lang="pt-BR" dirty="0">
              <a:solidFill>
                <a:srgbClr val="D4D4D4"/>
              </a:solidFill>
              <a:latin typeface="Consolas" panose="020B0609020204030204" pitchFamily="49" charset="0"/>
            </a:endParaRPr>
          </a:p>
          <a:p>
            <a:pPr marL="139700" indent="0">
              <a:buNone/>
            </a:pP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dados</a:t>
            </a:r>
            <a:r>
              <a:rPr lang="pt-BR" dirty="0">
                <a:solidFill>
                  <a:srgbClr val="D4D4D4"/>
                </a:solidFill>
                <a:latin typeface="Consolas" panose="020B0609020204030204" pitchFamily="49" charset="0"/>
              </a:rPr>
              <a:t> = </a:t>
            </a:r>
            <a:r>
              <a:rPr lang="pt-BR" dirty="0">
                <a:solidFill>
                  <a:srgbClr val="569CD6"/>
                </a:solidFill>
                <a:latin typeface="Consolas" panose="020B0609020204030204" pitchFamily="49" charset="0"/>
              </a:rPr>
              <a:t>new</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a:t>
            </a:r>
            <a:r>
              <a:rPr lang="pt-BR" dirty="0">
                <a:solidFill>
                  <a:srgbClr val="B5CEA8"/>
                </a:solidFill>
                <a:latin typeface="Consolas" panose="020B0609020204030204" pitchFamily="49" charset="0"/>
              </a:rPr>
              <a:t>3</a:t>
            </a:r>
            <a:r>
              <a:rPr lang="pt-BR" dirty="0">
                <a:solidFill>
                  <a:srgbClr val="D4D4D4"/>
                </a:solidFill>
                <a:latin typeface="Consolas" panose="020B0609020204030204" pitchFamily="49" charset="0"/>
              </a:rPr>
              <a:t>,</a:t>
            </a:r>
            <a:r>
              <a:rPr lang="pt-BR" dirty="0">
                <a:solidFill>
                  <a:srgbClr val="B5CEA8"/>
                </a:solidFill>
                <a:latin typeface="Consolas" panose="020B0609020204030204" pitchFamily="49" charset="0"/>
              </a:rPr>
              <a:t>5</a:t>
            </a:r>
            <a:r>
              <a:rPr lang="pt-BR" dirty="0">
                <a:solidFill>
                  <a:srgbClr val="D4D4D4"/>
                </a:solidFill>
                <a:latin typeface="Consolas" panose="020B0609020204030204" pitchFamily="49" charset="0"/>
              </a:rPr>
              <a:t>];</a:t>
            </a:r>
          </a:p>
          <a:p>
            <a:pPr marL="139700" indent="0">
              <a:buNone/>
            </a:pPr>
            <a:endParaRPr lang="pt-BR" dirty="0">
              <a:solidFill>
                <a:srgbClr val="D4D4D4"/>
              </a:solidFill>
              <a:latin typeface="Consolas" panose="020B0609020204030204" pitchFamily="49" charset="0"/>
            </a:endParaRPr>
          </a:p>
          <a:p>
            <a:pPr marL="139700" indent="0">
              <a:buNone/>
            </a:pPr>
            <a:r>
              <a:rPr lang="pt-BR" dirty="0">
                <a:solidFill>
                  <a:srgbClr val="6A9955"/>
                </a:solidFill>
                <a:latin typeface="Consolas" panose="020B0609020204030204" pitchFamily="49" charset="0"/>
              </a:rPr>
              <a:t>//Cria uma matriz de matrizes (</a:t>
            </a:r>
            <a:r>
              <a:rPr lang="pt-BR" dirty="0" err="1">
                <a:solidFill>
                  <a:srgbClr val="6A9955"/>
                </a:solidFill>
                <a:latin typeface="Consolas" panose="020B0609020204030204" pitchFamily="49" charset="0"/>
              </a:rPr>
              <a:t>Jagged</a:t>
            </a:r>
            <a:r>
              <a:rPr lang="pt-BR" dirty="0">
                <a:solidFill>
                  <a:srgbClr val="6A9955"/>
                </a:solidFill>
                <a:latin typeface="Consolas" panose="020B0609020204030204" pitchFamily="49" charset="0"/>
              </a:rPr>
              <a:t> Matrix)</a:t>
            </a:r>
            <a:endParaRPr lang="pt-BR" dirty="0">
              <a:solidFill>
                <a:srgbClr val="D4D4D4"/>
              </a:solidFill>
              <a:latin typeface="Consolas" panose="020B0609020204030204" pitchFamily="49" charset="0"/>
            </a:endParaRPr>
          </a:p>
          <a:p>
            <a:pPr marL="139700" indent="0">
              <a:buNone/>
            </a:pPr>
            <a:r>
              <a:rPr lang="pt-BR" dirty="0" err="1">
                <a:solidFill>
                  <a:srgbClr val="569CD6"/>
                </a:solidFill>
                <a:latin typeface="Consolas" panose="020B0609020204030204" pitchFamily="49" charset="0"/>
              </a:rPr>
              <a:t>float</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numeros</a:t>
            </a:r>
            <a:r>
              <a:rPr lang="pt-BR" dirty="0">
                <a:solidFill>
                  <a:srgbClr val="D4D4D4"/>
                </a:solidFill>
                <a:latin typeface="Consolas" panose="020B0609020204030204" pitchFamily="49" charset="0"/>
              </a:rPr>
              <a:t> = </a:t>
            </a:r>
            <a:r>
              <a:rPr lang="pt-BR" dirty="0">
                <a:solidFill>
                  <a:srgbClr val="569CD6"/>
                </a:solidFill>
                <a:latin typeface="Consolas" panose="020B0609020204030204" pitchFamily="49" charset="0"/>
              </a:rPr>
              <a:t>new</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float</a:t>
            </a:r>
            <a:r>
              <a:rPr lang="pt-BR" dirty="0">
                <a:solidFill>
                  <a:srgbClr val="D4D4D4"/>
                </a:solidFill>
                <a:latin typeface="Consolas" panose="020B0609020204030204" pitchFamily="49" charset="0"/>
              </a:rPr>
              <a:t>[</a:t>
            </a:r>
            <a:r>
              <a:rPr lang="pt-BR">
                <a:solidFill>
                  <a:srgbClr val="B5CEA8"/>
                </a:solidFill>
                <a:latin typeface="Consolas" panose="020B0609020204030204" pitchFamily="49" charset="0"/>
              </a:rPr>
              <a:t>2</a:t>
            </a:r>
            <a:r>
              <a:rPr lang="pt-BR">
                <a:solidFill>
                  <a:srgbClr val="D4D4D4"/>
                </a:solidFill>
                <a:latin typeface="Consolas" panose="020B0609020204030204" pitchFamily="49" charset="0"/>
              </a:rPr>
              <a:t>][];</a:t>
            </a:r>
            <a:endParaRPr lang="pt-BR" dirty="0">
              <a:solidFill>
                <a:srgbClr val="D4D4D4"/>
              </a:solidFill>
              <a:latin typeface="Consolas" panose="020B0609020204030204" pitchFamily="49" charset="0"/>
            </a:endParaRPr>
          </a:p>
          <a:p>
            <a:pPr marL="139700" indent="0">
              <a:buNone/>
            </a:pPr>
            <a:r>
              <a:rPr lang="pt-BR" dirty="0" err="1">
                <a:solidFill>
                  <a:srgbClr val="9CDCFE"/>
                </a:solidFill>
                <a:latin typeface="Consolas" panose="020B0609020204030204" pitchFamily="49" charset="0"/>
              </a:rPr>
              <a:t>numeros</a:t>
            </a:r>
            <a:r>
              <a:rPr lang="pt-BR" dirty="0">
                <a:solidFill>
                  <a:srgbClr val="D4D4D4"/>
                </a:solidFill>
                <a:latin typeface="Consolas" panose="020B0609020204030204" pitchFamily="49" charset="0"/>
              </a:rPr>
              <a:t>[</a:t>
            </a:r>
            <a:r>
              <a:rPr lang="pt-BR" dirty="0">
                <a:solidFill>
                  <a:srgbClr val="B5CEA8"/>
                </a:solidFill>
                <a:latin typeface="Consolas" panose="020B0609020204030204" pitchFamily="49" charset="0"/>
              </a:rPr>
              <a:t>0</a:t>
            </a:r>
            <a:r>
              <a:rPr lang="pt-BR" dirty="0">
                <a:solidFill>
                  <a:srgbClr val="D4D4D4"/>
                </a:solidFill>
                <a:latin typeface="Consolas" panose="020B0609020204030204" pitchFamily="49" charset="0"/>
              </a:rPr>
              <a:t>] = </a:t>
            </a:r>
            <a:r>
              <a:rPr lang="pt-BR" dirty="0">
                <a:solidFill>
                  <a:srgbClr val="569CD6"/>
                </a:solidFill>
                <a:latin typeface="Consolas" panose="020B0609020204030204" pitchFamily="49" charset="0"/>
              </a:rPr>
              <a:t>new</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float</a:t>
            </a:r>
            <a:r>
              <a:rPr lang="pt-BR" dirty="0">
                <a:solidFill>
                  <a:srgbClr val="D4D4D4"/>
                </a:solidFill>
                <a:latin typeface="Consolas" panose="020B0609020204030204" pitchFamily="49" charset="0"/>
              </a:rPr>
              <a:t>[</a:t>
            </a:r>
            <a:r>
              <a:rPr lang="pt-BR" dirty="0">
                <a:solidFill>
                  <a:srgbClr val="B5CEA8"/>
                </a:solidFill>
                <a:latin typeface="Consolas" panose="020B0609020204030204" pitchFamily="49" charset="0"/>
              </a:rPr>
              <a:t>5</a:t>
            </a:r>
            <a:r>
              <a:rPr lang="pt-BR" dirty="0">
                <a:solidFill>
                  <a:srgbClr val="D4D4D4"/>
                </a:solidFill>
                <a:latin typeface="Consolas" panose="020B0609020204030204" pitchFamily="49" charset="0"/>
              </a:rPr>
              <a:t>];</a:t>
            </a:r>
          </a:p>
          <a:p>
            <a:pPr marL="139700" indent="0">
              <a:buNone/>
            </a:pPr>
            <a:r>
              <a:rPr lang="pt-BR" dirty="0" err="1">
                <a:solidFill>
                  <a:srgbClr val="9CDCFE"/>
                </a:solidFill>
                <a:latin typeface="Consolas" panose="020B0609020204030204" pitchFamily="49" charset="0"/>
              </a:rPr>
              <a:t>numeros</a:t>
            </a:r>
            <a:r>
              <a:rPr lang="pt-BR" dirty="0">
                <a:solidFill>
                  <a:srgbClr val="D4D4D4"/>
                </a:solidFill>
                <a:latin typeface="Consolas" panose="020B0609020204030204" pitchFamily="49" charset="0"/>
              </a:rPr>
              <a:t>[</a:t>
            </a:r>
            <a:r>
              <a:rPr lang="pt-BR" dirty="0">
                <a:solidFill>
                  <a:srgbClr val="B5CEA8"/>
                </a:solidFill>
                <a:latin typeface="Consolas" panose="020B0609020204030204" pitchFamily="49" charset="0"/>
              </a:rPr>
              <a:t>1</a:t>
            </a:r>
            <a:r>
              <a:rPr lang="pt-BR" dirty="0">
                <a:solidFill>
                  <a:srgbClr val="D4D4D4"/>
                </a:solidFill>
                <a:latin typeface="Consolas" panose="020B0609020204030204" pitchFamily="49" charset="0"/>
              </a:rPr>
              <a:t>] = </a:t>
            </a:r>
            <a:r>
              <a:rPr lang="pt-BR" dirty="0">
                <a:solidFill>
                  <a:srgbClr val="569CD6"/>
                </a:solidFill>
                <a:latin typeface="Consolas" panose="020B0609020204030204" pitchFamily="49" charset="0"/>
              </a:rPr>
              <a:t>new</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float</a:t>
            </a:r>
            <a:r>
              <a:rPr lang="pt-BR" dirty="0">
                <a:solidFill>
                  <a:srgbClr val="D4D4D4"/>
                </a:solidFill>
                <a:latin typeface="Consolas" panose="020B0609020204030204" pitchFamily="49" charset="0"/>
              </a:rPr>
              <a:t>[</a:t>
            </a:r>
            <a:r>
              <a:rPr lang="pt-BR" dirty="0">
                <a:solidFill>
                  <a:srgbClr val="B5CEA8"/>
                </a:solidFill>
                <a:latin typeface="Consolas" panose="020B0609020204030204" pitchFamily="49" charset="0"/>
              </a:rPr>
              <a:t>2</a:t>
            </a:r>
            <a:r>
              <a:rPr lang="pt-BR" dirty="0">
                <a:solidFill>
                  <a:srgbClr val="D4D4D4"/>
                </a:solidFill>
                <a:latin typeface="Consolas" panose="020B0609020204030204" pitchFamily="49" charset="0"/>
              </a:rPr>
              <a:t>];</a:t>
            </a:r>
          </a:p>
          <a:p>
            <a:pPr marL="139700" indent="0">
              <a:buNone/>
            </a:pPr>
            <a:endParaRPr lang="pt-BR" dirty="0"/>
          </a:p>
        </p:txBody>
      </p:sp>
    </p:spTree>
    <p:extLst>
      <p:ext uri="{BB962C8B-B14F-4D97-AF65-F5344CB8AC3E}">
        <p14:creationId xmlns:p14="http://schemas.microsoft.com/office/powerpoint/2010/main" val="5499783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47975-D84A-48C3-8EC7-A11164734073}"/>
              </a:ext>
            </a:extLst>
          </p:cNvPr>
          <p:cNvSpPr>
            <a:spLocks noGrp="1"/>
          </p:cNvSpPr>
          <p:nvPr>
            <p:ph type="title"/>
          </p:nvPr>
        </p:nvSpPr>
        <p:spPr/>
        <p:txBody>
          <a:bodyPr/>
          <a:lstStyle/>
          <a:p>
            <a:r>
              <a:rPr lang="pt-BR" dirty="0"/>
              <a:t>Inicializando Matrizes</a:t>
            </a:r>
          </a:p>
        </p:txBody>
      </p:sp>
      <p:sp>
        <p:nvSpPr>
          <p:cNvPr id="3" name="Text Placeholder 2">
            <a:extLst>
              <a:ext uri="{FF2B5EF4-FFF2-40B4-BE49-F238E27FC236}">
                <a16:creationId xmlns:a16="http://schemas.microsoft.com/office/drawing/2014/main" id="{73DB3F45-F6E1-4B54-BB4E-23FEB7E55AE9}"/>
              </a:ext>
            </a:extLst>
          </p:cNvPr>
          <p:cNvSpPr>
            <a:spLocks noGrp="1"/>
          </p:cNvSpPr>
          <p:nvPr>
            <p:ph type="body" idx="1"/>
          </p:nvPr>
        </p:nvSpPr>
        <p:spPr/>
        <p:txBody>
          <a:bodyPr/>
          <a:lstStyle/>
          <a:p>
            <a:pPr marL="139700" indent="0">
              <a:buNone/>
            </a:pPr>
            <a:r>
              <a:rPr lang="pt-BR" sz="1800" b="1" dirty="0"/>
              <a:t>Matrizes</a:t>
            </a:r>
            <a:r>
              <a:rPr lang="pt-BR" sz="1800" dirty="0"/>
              <a:t> no C# especificando todos os seus componente no momento de sua declaração, ou a posteriori, através do uso de estruturas de repetição.</a:t>
            </a:r>
          </a:p>
        </p:txBody>
      </p:sp>
      <p:sp>
        <p:nvSpPr>
          <p:cNvPr id="4" name="Text Placeholder 3">
            <a:extLst>
              <a:ext uri="{FF2B5EF4-FFF2-40B4-BE49-F238E27FC236}">
                <a16:creationId xmlns:a16="http://schemas.microsoft.com/office/drawing/2014/main" id="{0709C60B-80E0-4AE7-8EB8-85A822D9C40B}"/>
              </a:ext>
            </a:extLst>
          </p:cNvPr>
          <p:cNvSpPr>
            <a:spLocks noGrp="1"/>
          </p:cNvSpPr>
          <p:nvPr>
            <p:ph type="body" idx="2"/>
          </p:nvPr>
        </p:nvSpPr>
        <p:spPr/>
        <p:txBody>
          <a:bodyPr/>
          <a:lstStyle/>
          <a:p>
            <a:pPr marL="139700" indent="0">
              <a:buNone/>
            </a:pPr>
            <a:r>
              <a:rPr lang="pt-BR" dirty="0">
                <a:solidFill>
                  <a:srgbClr val="6A9955"/>
                </a:solidFill>
                <a:latin typeface="Consolas" panose="020B0609020204030204" pitchFamily="49" charset="0"/>
              </a:rPr>
              <a:t>//Declara e inicia um vetor com 5 elementos.</a:t>
            </a:r>
            <a:endParaRPr lang="pt-BR" dirty="0">
              <a:solidFill>
                <a:srgbClr val="D4D4D4"/>
              </a:solidFill>
              <a:latin typeface="Consolas" panose="020B0609020204030204" pitchFamily="49" charset="0"/>
            </a:endParaRPr>
          </a:p>
          <a:p>
            <a:pPr marL="139700" indent="0">
              <a:buNone/>
            </a:pPr>
            <a:r>
              <a:rPr lang="pt-BR" dirty="0" err="1">
                <a:solidFill>
                  <a:srgbClr val="569CD6"/>
                </a:solidFill>
                <a:latin typeface="Consolas" panose="020B0609020204030204" pitchFamily="49" charset="0"/>
              </a:rPr>
              <a:t>int</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vetor</a:t>
            </a:r>
            <a:r>
              <a:rPr lang="pt-BR" dirty="0">
                <a:solidFill>
                  <a:srgbClr val="D4D4D4"/>
                </a:solidFill>
                <a:latin typeface="Consolas" panose="020B0609020204030204" pitchFamily="49" charset="0"/>
              </a:rPr>
              <a:t> = </a:t>
            </a:r>
            <a:r>
              <a:rPr lang="pt-BR" dirty="0">
                <a:solidFill>
                  <a:srgbClr val="569CD6"/>
                </a:solidFill>
                <a:latin typeface="Consolas" panose="020B0609020204030204" pitchFamily="49" charset="0"/>
              </a:rPr>
              <a:t>{1,2,3,4,5}</a:t>
            </a:r>
            <a:r>
              <a:rPr lang="pt-BR" dirty="0">
                <a:solidFill>
                  <a:srgbClr val="D4D4D4"/>
                </a:solidFill>
                <a:latin typeface="Consolas" panose="020B0609020204030204" pitchFamily="49" charset="0"/>
              </a:rPr>
              <a:t>;</a:t>
            </a:r>
          </a:p>
          <a:p>
            <a:pPr marL="139700" indent="0">
              <a:buNone/>
            </a:pPr>
            <a:br>
              <a:rPr lang="pt-BR" dirty="0">
                <a:solidFill>
                  <a:srgbClr val="D4D4D4"/>
                </a:solidFill>
                <a:latin typeface="Consolas" panose="020B0609020204030204" pitchFamily="49" charset="0"/>
              </a:rPr>
            </a:br>
            <a:r>
              <a:rPr lang="pt-BR" dirty="0">
                <a:solidFill>
                  <a:srgbClr val="6A9955"/>
                </a:solidFill>
                <a:latin typeface="Consolas" panose="020B0609020204030204" pitchFamily="49" charset="0"/>
              </a:rPr>
              <a:t>//Cria e inicia uma matriz 100 elementos.</a:t>
            </a:r>
            <a:endParaRPr lang="pt-BR" dirty="0">
              <a:solidFill>
                <a:srgbClr val="D4D4D4"/>
              </a:solidFill>
              <a:latin typeface="Consolas" panose="020B0609020204030204" pitchFamily="49" charset="0"/>
            </a:endParaRPr>
          </a:p>
          <a:p>
            <a:pPr marL="139700" indent="0">
              <a:buNone/>
            </a:pPr>
            <a:r>
              <a:rPr lang="pt-BR" dirty="0" err="1">
                <a:solidFill>
                  <a:srgbClr val="569CD6"/>
                </a:solidFill>
                <a:latin typeface="Consolas" panose="020B0609020204030204" pitchFamily="49" charset="0"/>
              </a:rPr>
              <a:t>int</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dados</a:t>
            </a:r>
            <a:r>
              <a:rPr lang="pt-BR" dirty="0">
                <a:solidFill>
                  <a:srgbClr val="D4D4D4"/>
                </a:solidFill>
                <a:latin typeface="Consolas" panose="020B0609020204030204" pitchFamily="49" charset="0"/>
              </a:rPr>
              <a:t> = </a:t>
            </a:r>
            <a:r>
              <a:rPr lang="pt-BR" dirty="0">
                <a:solidFill>
                  <a:srgbClr val="569CD6"/>
                </a:solidFill>
                <a:latin typeface="Consolas" panose="020B0609020204030204" pitchFamily="49" charset="0"/>
              </a:rPr>
              <a:t>new</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int</a:t>
            </a:r>
            <a:r>
              <a:rPr lang="pt-BR" dirty="0">
                <a:solidFill>
                  <a:srgbClr val="D4D4D4"/>
                </a:solidFill>
                <a:latin typeface="Consolas" panose="020B0609020204030204" pitchFamily="49" charset="0"/>
              </a:rPr>
              <a:t>[100];</a:t>
            </a:r>
          </a:p>
          <a:p>
            <a:pPr marL="139700" indent="0">
              <a:buNone/>
            </a:pPr>
            <a:r>
              <a:rPr lang="nn-NO" dirty="0">
                <a:solidFill>
                  <a:srgbClr val="C586C0"/>
                </a:solidFill>
                <a:latin typeface="Consolas" panose="020B0609020204030204" pitchFamily="49" charset="0"/>
              </a:rPr>
              <a:t>for</a:t>
            </a:r>
            <a:r>
              <a:rPr lang="nn-NO" dirty="0">
                <a:solidFill>
                  <a:srgbClr val="D4D4D4"/>
                </a:solidFill>
                <a:latin typeface="Consolas" panose="020B0609020204030204" pitchFamily="49" charset="0"/>
              </a:rPr>
              <a:t>(</a:t>
            </a:r>
            <a:r>
              <a:rPr lang="nn-NO" dirty="0">
                <a:solidFill>
                  <a:srgbClr val="569CD6"/>
                </a:solidFill>
                <a:latin typeface="Consolas" panose="020B0609020204030204" pitchFamily="49" charset="0"/>
              </a:rPr>
              <a:t>int</a:t>
            </a:r>
            <a:r>
              <a:rPr lang="nn-NO" dirty="0">
                <a:solidFill>
                  <a:srgbClr val="D4D4D4"/>
                </a:solidFill>
                <a:latin typeface="Consolas" panose="020B0609020204030204" pitchFamily="49" charset="0"/>
              </a:rPr>
              <a:t> </a:t>
            </a:r>
            <a:r>
              <a:rPr lang="nn-NO" dirty="0">
                <a:solidFill>
                  <a:srgbClr val="9CDCFE"/>
                </a:solidFill>
                <a:latin typeface="Consolas" panose="020B0609020204030204" pitchFamily="49" charset="0"/>
              </a:rPr>
              <a:t>i</a:t>
            </a:r>
            <a:r>
              <a:rPr lang="nn-NO" dirty="0">
                <a:solidFill>
                  <a:srgbClr val="D4D4D4"/>
                </a:solidFill>
                <a:latin typeface="Consolas" panose="020B0609020204030204" pitchFamily="49" charset="0"/>
              </a:rPr>
              <a:t> = </a:t>
            </a:r>
            <a:r>
              <a:rPr lang="nn-NO" dirty="0">
                <a:solidFill>
                  <a:srgbClr val="B5CEA8"/>
                </a:solidFill>
                <a:latin typeface="Consolas" panose="020B0609020204030204" pitchFamily="49" charset="0"/>
              </a:rPr>
              <a:t>0</a:t>
            </a:r>
            <a:r>
              <a:rPr lang="nn-NO" dirty="0">
                <a:solidFill>
                  <a:srgbClr val="D4D4D4"/>
                </a:solidFill>
                <a:latin typeface="Consolas" panose="020B0609020204030204" pitchFamily="49" charset="0"/>
              </a:rPr>
              <a:t>; </a:t>
            </a:r>
            <a:r>
              <a:rPr lang="nn-NO" dirty="0">
                <a:solidFill>
                  <a:srgbClr val="9CDCFE"/>
                </a:solidFill>
                <a:latin typeface="Consolas" panose="020B0609020204030204" pitchFamily="49" charset="0"/>
              </a:rPr>
              <a:t>i</a:t>
            </a:r>
            <a:r>
              <a:rPr lang="nn-NO" dirty="0">
                <a:solidFill>
                  <a:srgbClr val="D4D4D4"/>
                </a:solidFill>
                <a:latin typeface="Consolas" panose="020B0609020204030204" pitchFamily="49" charset="0"/>
              </a:rPr>
              <a:t> &lt; </a:t>
            </a:r>
            <a:r>
              <a:rPr lang="nn-NO" dirty="0">
                <a:solidFill>
                  <a:srgbClr val="B5CEA8"/>
                </a:solidFill>
                <a:latin typeface="Consolas" panose="020B0609020204030204" pitchFamily="49" charset="0"/>
              </a:rPr>
              <a:t>100</a:t>
            </a:r>
            <a:r>
              <a:rPr lang="nn-NO" dirty="0">
                <a:solidFill>
                  <a:srgbClr val="D4D4D4"/>
                </a:solidFill>
                <a:latin typeface="Consolas" panose="020B0609020204030204" pitchFamily="49" charset="0"/>
              </a:rPr>
              <a:t>; </a:t>
            </a:r>
            <a:r>
              <a:rPr lang="nn-NO" dirty="0">
                <a:solidFill>
                  <a:srgbClr val="9CDCFE"/>
                </a:solidFill>
                <a:latin typeface="Consolas" panose="020B0609020204030204" pitchFamily="49" charset="0"/>
              </a:rPr>
              <a:t>i</a:t>
            </a:r>
            <a:r>
              <a:rPr lang="nn-NO" dirty="0">
                <a:solidFill>
                  <a:srgbClr val="D4D4D4"/>
                </a:solidFill>
                <a:latin typeface="Consolas" panose="020B0609020204030204" pitchFamily="49" charset="0"/>
              </a:rPr>
              <a:t>++){</a:t>
            </a:r>
          </a:p>
          <a:p>
            <a:pPr marL="139700" indent="0">
              <a:buNone/>
            </a:pPr>
            <a:r>
              <a:rPr lang="nn-NO" dirty="0">
                <a:solidFill>
                  <a:srgbClr val="D4D4D4"/>
                </a:solidFill>
                <a:latin typeface="Consolas" panose="020B0609020204030204" pitchFamily="49" charset="0"/>
              </a:rPr>
              <a:t>    </a:t>
            </a:r>
            <a:r>
              <a:rPr lang="nn-NO" dirty="0">
                <a:solidFill>
                  <a:srgbClr val="9CDCFE"/>
                </a:solidFill>
                <a:latin typeface="Consolas" panose="020B0609020204030204" pitchFamily="49" charset="0"/>
              </a:rPr>
              <a:t>dados</a:t>
            </a:r>
            <a:r>
              <a:rPr lang="nn-NO" dirty="0">
                <a:solidFill>
                  <a:srgbClr val="D4D4D4"/>
                </a:solidFill>
                <a:latin typeface="Consolas" panose="020B0609020204030204" pitchFamily="49" charset="0"/>
              </a:rPr>
              <a:t>[</a:t>
            </a:r>
            <a:r>
              <a:rPr lang="nn-NO" dirty="0">
                <a:solidFill>
                  <a:srgbClr val="9CDCFE"/>
                </a:solidFill>
                <a:latin typeface="Consolas" panose="020B0609020204030204" pitchFamily="49" charset="0"/>
              </a:rPr>
              <a:t>i</a:t>
            </a:r>
            <a:r>
              <a:rPr lang="nn-NO" dirty="0">
                <a:solidFill>
                  <a:srgbClr val="D4D4D4"/>
                </a:solidFill>
                <a:latin typeface="Consolas" panose="020B0609020204030204" pitchFamily="49" charset="0"/>
              </a:rPr>
              <a:t>] = </a:t>
            </a:r>
            <a:r>
              <a:rPr lang="nn-NO" dirty="0">
                <a:solidFill>
                  <a:srgbClr val="9CDCFE"/>
                </a:solidFill>
                <a:latin typeface="Consolas" panose="020B0609020204030204" pitchFamily="49" charset="0"/>
              </a:rPr>
              <a:t>i</a:t>
            </a:r>
            <a:r>
              <a:rPr lang="nn-NO" dirty="0">
                <a:solidFill>
                  <a:srgbClr val="D4D4D4"/>
                </a:solidFill>
                <a:latin typeface="Consolas" panose="020B0609020204030204" pitchFamily="49" charset="0"/>
              </a:rPr>
              <a:t>;</a:t>
            </a:r>
          </a:p>
          <a:p>
            <a:pPr marL="139700" indent="0">
              <a:buNone/>
            </a:pPr>
            <a:r>
              <a:rPr lang="nn-NO" dirty="0">
                <a:solidFill>
                  <a:srgbClr val="D4D4D4"/>
                </a:solidFill>
                <a:latin typeface="Consolas" panose="020B0609020204030204" pitchFamily="49" charset="0"/>
              </a:rPr>
              <a:t>}</a:t>
            </a:r>
          </a:p>
          <a:p>
            <a:pPr marL="139700" indent="0">
              <a:buNone/>
            </a:pPr>
            <a:endParaRPr lang="pt-BR" dirty="0">
              <a:solidFill>
                <a:srgbClr val="D4D4D4"/>
              </a:solidFill>
              <a:latin typeface="Consolas" panose="020B0609020204030204" pitchFamily="49" charset="0"/>
            </a:endParaRPr>
          </a:p>
          <a:p>
            <a:pPr marL="139700" indent="0">
              <a:buNone/>
            </a:pPr>
            <a:endParaRPr lang="pt-BR" dirty="0"/>
          </a:p>
        </p:txBody>
      </p:sp>
    </p:spTree>
    <p:extLst>
      <p:ext uri="{BB962C8B-B14F-4D97-AF65-F5344CB8AC3E}">
        <p14:creationId xmlns:p14="http://schemas.microsoft.com/office/powerpoint/2010/main" val="32449749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47975-D84A-48C3-8EC7-A11164734073}"/>
              </a:ext>
            </a:extLst>
          </p:cNvPr>
          <p:cNvSpPr>
            <a:spLocks noGrp="1"/>
          </p:cNvSpPr>
          <p:nvPr>
            <p:ph type="title"/>
          </p:nvPr>
        </p:nvSpPr>
        <p:spPr/>
        <p:txBody>
          <a:bodyPr/>
          <a:lstStyle/>
          <a:p>
            <a:r>
              <a:rPr lang="pt-BR" dirty="0"/>
              <a:t>O comando </a:t>
            </a:r>
            <a:r>
              <a:rPr lang="pt-BR" dirty="0" err="1"/>
              <a:t>foreach</a:t>
            </a:r>
            <a:endParaRPr lang="pt-BR" dirty="0"/>
          </a:p>
        </p:txBody>
      </p:sp>
      <p:sp>
        <p:nvSpPr>
          <p:cNvPr id="3" name="Text Placeholder 2">
            <a:extLst>
              <a:ext uri="{FF2B5EF4-FFF2-40B4-BE49-F238E27FC236}">
                <a16:creationId xmlns:a16="http://schemas.microsoft.com/office/drawing/2014/main" id="{73DB3F45-F6E1-4B54-BB4E-23FEB7E55AE9}"/>
              </a:ext>
            </a:extLst>
          </p:cNvPr>
          <p:cNvSpPr>
            <a:spLocks noGrp="1"/>
          </p:cNvSpPr>
          <p:nvPr>
            <p:ph type="body" idx="1"/>
          </p:nvPr>
        </p:nvSpPr>
        <p:spPr/>
        <p:txBody>
          <a:bodyPr/>
          <a:lstStyle/>
          <a:p>
            <a:pPr marL="139700" indent="0">
              <a:buNone/>
            </a:pPr>
            <a:r>
              <a:rPr lang="pt-BR" sz="1800" dirty="0"/>
              <a:t>O comando </a:t>
            </a:r>
            <a:r>
              <a:rPr lang="pt-BR" sz="1800" b="1" dirty="0" err="1"/>
              <a:t>foreach</a:t>
            </a:r>
            <a:r>
              <a:rPr lang="pt-BR" sz="1800" b="1" dirty="0"/>
              <a:t> </a:t>
            </a:r>
            <a:r>
              <a:rPr lang="pt-BR" sz="1800" dirty="0"/>
              <a:t>permite que você percorra todos os itens de uma matriz ou coleção sem a necessidade de testar os limites da estrutura.</a:t>
            </a:r>
          </a:p>
        </p:txBody>
      </p:sp>
      <p:sp>
        <p:nvSpPr>
          <p:cNvPr id="4" name="Text Placeholder 3">
            <a:extLst>
              <a:ext uri="{FF2B5EF4-FFF2-40B4-BE49-F238E27FC236}">
                <a16:creationId xmlns:a16="http://schemas.microsoft.com/office/drawing/2014/main" id="{0709C60B-80E0-4AE7-8EB8-85A822D9C40B}"/>
              </a:ext>
            </a:extLst>
          </p:cNvPr>
          <p:cNvSpPr>
            <a:spLocks noGrp="1"/>
          </p:cNvSpPr>
          <p:nvPr>
            <p:ph type="body" idx="2"/>
          </p:nvPr>
        </p:nvSpPr>
        <p:spPr/>
        <p:txBody>
          <a:bodyPr/>
          <a:lstStyle/>
          <a:p>
            <a:pPr marL="139700" indent="0">
              <a:buNone/>
            </a:pPr>
            <a:r>
              <a:rPr lang="pt-BR" dirty="0">
                <a:solidFill>
                  <a:srgbClr val="6A9955"/>
                </a:solidFill>
                <a:latin typeface="Consolas" panose="020B0609020204030204" pitchFamily="49" charset="0"/>
              </a:rPr>
              <a:t>//Declara e inicia um vetor com 5 elementos.</a:t>
            </a:r>
            <a:endParaRPr lang="pt-BR" dirty="0">
              <a:solidFill>
                <a:srgbClr val="D4D4D4"/>
              </a:solidFill>
              <a:latin typeface="Consolas" panose="020B0609020204030204" pitchFamily="49" charset="0"/>
            </a:endParaRPr>
          </a:p>
          <a:p>
            <a:pPr marL="139700" indent="0">
              <a:buNone/>
            </a:pPr>
            <a:r>
              <a:rPr lang="pt-BR" dirty="0" err="1">
                <a:solidFill>
                  <a:srgbClr val="569CD6"/>
                </a:solidFill>
                <a:latin typeface="Consolas" panose="020B0609020204030204" pitchFamily="49" charset="0"/>
              </a:rPr>
              <a:t>int</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vetor</a:t>
            </a:r>
            <a:r>
              <a:rPr lang="pt-BR" dirty="0">
                <a:solidFill>
                  <a:srgbClr val="D4D4D4"/>
                </a:solidFill>
                <a:latin typeface="Consolas" panose="020B0609020204030204" pitchFamily="49" charset="0"/>
              </a:rPr>
              <a:t> = </a:t>
            </a:r>
            <a:r>
              <a:rPr lang="pt-BR" dirty="0">
                <a:solidFill>
                  <a:srgbClr val="569CD6"/>
                </a:solidFill>
                <a:latin typeface="Consolas" panose="020B0609020204030204" pitchFamily="49" charset="0"/>
              </a:rPr>
              <a:t>{1,2,3,4,5}</a:t>
            </a:r>
            <a:r>
              <a:rPr lang="pt-BR" dirty="0">
                <a:solidFill>
                  <a:srgbClr val="D4D4D4"/>
                </a:solidFill>
                <a:latin typeface="Consolas" panose="020B0609020204030204" pitchFamily="49" charset="0"/>
              </a:rPr>
              <a:t>;</a:t>
            </a:r>
          </a:p>
          <a:p>
            <a:pPr marL="139700" indent="0">
              <a:buNone/>
            </a:pPr>
            <a:endParaRPr lang="pt-BR" dirty="0">
              <a:solidFill>
                <a:srgbClr val="D4D4D4"/>
              </a:solidFill>
              <a:latin typeface="Consolas" panose="020B0609020204030204" pitchFamily="49" charset="0"/>
            </a:endParaRPr>
          </a:p>
          <a:p>
            <a:pPr marL="139700" indent="0">
              <a:buNone/>
            </a:pPr>
            <a:r>
              <a:rPr lang="nn-NO" dirty="0">
                <a:solidFill>
                  <a:srgbClr val="C586C0"/>
                </a:solidFill>
                <a:latin typeface="Consolas" panose="020B0609020204030204" pitchFamily="49" charset="0"/>
              </a:rPr>
              <a:t>foreach</a:t>
            </a:r>
            <a:r>
              <a:rPr lang="nn-NO" dirty="0">
                <a:solidFill>
                  <a:srgbClr val="D4D4D4"/>
                </a:solidFill>
                <a:latin typeface="Consolas" panose="020B0609020204030204" pitchFamily="49" charset="0"/>
              </a:rPr>
              <a:t>(int item in vetor){</a:t>
            </a:r>
          </a:p>
          <a:p>
            <a:pPr marL="139700" indent="0">
              <a:buNone/>
            </a:pPr>
            <a:r>
              <a:rPr lang="nn-NO" dirty="0">
                <a:solidFill>
                  <a:srgbClr val="D4D4D4"/>
                </a:solidFill>
                <a:latin typeface="Consolas" panose="020B0609020204030204" pitchFamily="49" charset="0"/>
              </a:rPr>
              <a:t>    </a:t>
            </a:r>
            <a:r>
              <a:rPr lang="nn-NO" dirty="0">
                <a:solidFill>
                  <a:srgbClr val="9CDCFE"/>
                </a:solidFill>
                <a:latin typeface="Consolas" panose="020B0609020204030204" pitchFamily="49" charset="0"/>
              </a:rPr>
              <a:t>dados</a:t>
            </a:r>
            <a:r>
              <a:rPr lang="nn-NO">
                <a:solidFill>
                  <a:srgbClr val="D4D4D4"/>
                </a:solidFill>
                <a:latin typeface="Consolas" panose="020B0609020204030204" pitchFamily="49" charset="0"/>
              </a:rPr>
              <a:t>[</a:t>
            </a:r>
            <a:r>
              <a:rPr lang="nn-NO">
                <a:solidFill>
                  <a:srgbClr val="9CDCFE"/>
                </a:solidFill>
                <a:latin typeface="Consolas" panose="020B0609020204030204" pitchFamily="49" charset="0"/>
              </a:rPr>
              <a:t>item</a:t>
            </a:r>
            <a:r>
              <a:rPr lang="nn-NO">
                <a:solidFill>
                  <a:srgbClr val="D4D4D4"/>
                </a:solidFill>
                <a:latin typeface="Consolas" panose="020B0609020204030204" pitchFamily="49" charset="0"/>
              </a:rPr>
              <a:t>]</a:t>
            </a:r>
            <a:r>
              <a:rPr lang="nn-NO" dirty="0">
                <a:solidFill>
                  <a:srgbClr val="D4D4D4"/>
                </a:solidFill>
                <a:latin typeface="Consolas" panose="020B0609020204030204" pitchFamily="49" charset="0"/>
              </a:rPr>
              <a:t> =</a:t>
            </a:r>
            <a:r>
              <a:rPr lang="nn-NO">
                <a:solidFill>
                  <a:srgbClr val="D4D4D4"/>
                </a:solidFill>
                <a:latin typeface="Consolas" panose="020B0609020204030204" pitchFamily="49" charset="0"/>
              </a:rPr>
              <a:t> </a:t>
            </a:r>
            <a:r>
              <a:rPr lang="nn-NO">
                <a:solidFill>
                  <a:srgbClr val="9CDCFE"/>
                </a:solidFill>
                <a:latin typeface="Consolas" panose="020B0609020204030204" pitchFamily="49" charset="0"/>
              </a:rPr>
              <a:t>item</a:t>
            </a:r>
            <a:r>
              <a:rPr lang="nn-NO">
                <a:solidFill>
                  <a:srgbClr val="D4D4D4"/>
                </a:solidFill>
                <a:latin typeface="Consolas" panose="020B0609020204030204" pitchFamily="49" charset="0"/>
              </a:rPr>
              <a:t>;</a:t>
            </a:r>
            <a:endParaRPr lang="nn-NO" dirty="0">
              <a:solidFill>
                <a:srgbClr val="D4D4D4"/>
              </a:solidFill>
              <a:latin typeface="Consolas" panose="020B0609020204030204" pitchFamily="49" charset="0"/>
            </a:endParaRPr>
          </a:p>
          <a:p>
            <a:pPr marL="139700" indent="0">
              <a:buNone/>
            </a:pPr>
            <a:r>
              <a:rPr lang="nn-NO" dirty="0">
                <a:solidFill>
                  <a:srgbClr val="D4D4D4"/>
                </a:solidFill>
                <a:latin typeface="Consolas" panose="020B0609020204030204" pitchFamily="49" charset="0"/>
              </a:rPr>
              <a:t>}</a:t>
            </a:r>
          </a:p>
          <a:p>
            <a:pPr marL="139700" indent="0">
              <a:buNone/>
            </a:pPr>
            <a:endParaRPr lang="pt-BR" dirty="0">
              <a:solidFill>
                <a:srgbClr val="D4D4D4"/>
              </a:solidFill>
              <a:latin typeface="Consolas" panose="020B0609020204030204" pitchFamily="49" charset="0"/>
            </a:endParaRPr>
          </a:p>
          <a:p>
            <a:pPr marL="139700" indent="0">
              <a:buNone/>
            </a:pPr>
            <a:endParaRPr lang="pt-BR" dirty="0"/>
          </a:p>
        </p:txBody>
      </p:sp>
    </p:spTree>
    <p:extLst>
      <p:ext uri="{BB962C8B-B14F-4D97-AF65-F5344CB8AC3E}">
        <p14:creationId xmlns:p14="http://schemas.microsoft.com/office/powerpoint/2010/main" val="31049510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46"/>
          <p:cNvSpPr/>
          <p:nvPr/>
        </p:nvSpPr>
        <p:spPr>
          <a:xfrm>
            <a:off x="0" y="1678793"/>
            <a:ext cx="9144000" cy="1561500"/>
          </a:xfrm>
          <a:prstGeom prst="rect">
            <a:avLst/>
          </a:prstGeom>
          <a:gradFill>
            <a:gsLst>
              <a:gs pos="0">
                <a:srgbClr val="000000"/>
              </a:gs>
              <a:gs pos="15000">
                <a:srgbClr val="000000"/>
              </a:gs>
              <a:gs pos="15000">
                <a:srgbClr val="FFD966"/>
              </a:gs>
              <a:gs pos="33000">
                <a:srgbClr val="FFD966"/>
              </a:gs>
              <a:gs pos="33000">
                <a:srgbClr val="000000"/>
              </a:gs>
              <a:gs pos="51000">
                <a:srgbClr val="000000"/>
              </a:gs>
              <a:gs pos="51000">
                <a:srgbClr val="FFD966"/>
              </a:gs>
              <a:gs pos="68000">
                <a:srgbClr val="FFD966"/>
              </a:gs>
              <a:gs pos="68000">
                <a:srgbClr val="000000"/>
              </a:gs>
              <a:gs pos="84000">
                <a:srgbClr val="000000"/>
              </a:gs>
              <a:gs pos="84000">
                <a:srgbClr val="FFD966"/>
              </a:gs>
              <a:gs pos="100000">
                <a:srgbClr val="FFD966"/>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83;p46">
            <a:extLst>
              <a:ext uri="{FF2B5EF4-FFF2-40B4-BE49-F238E27FC236}">
                <a16:creationId xmlns:a16="http://schemas.microsoft.com/office/drawing/2014/main" id="{E644C538-73A7-4D30-AA9E-EDAF78FE57C9}"/>
              </a:ext>
            </a:extLst>
          </p:cNvPr>
          <p:cNvSpPr txBox="1">
            <a:spLocks/>
          </p:cNvSpPr>
          <p:nvPr/>
        </p:nvSpPr>
        <p:spPr>
          <a:xfrm>
            <a:off x="0" y="3556000"/>
            <a:ext cx="9144000"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800"/>
              <a:buFont typeface="Arial"/>
              <a:buNone/>
              <a:defRPr sz="2800" b="1" i="0" u="none" strike="noStrike" cap="none">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lnSpc>
                <a:spcPct val="115000"/>
              </a:lnSpc>
            </a:pPr>
            <a:r>
              <a:rPr lang="pt-BR" sz="1800" dirty="0">
                <a:solidFill>
                  <a:srgbClr val="FFFFFF"/>
                </a:solidFill>
              </a:rPr>
              <a:t>Vetores e Matrizes</a:t>
            </a:r>
            <a:endParaRPr lang="pt-BR" sz="1200" dirty="0">
              <a:solidFill>
                <a:srgbClr val="FFFFFF"/>
              </a:solidFill>
            </a:endParaRPr>
          </a:p>
        </p:txBody>
      </p:sp>
    </p:spTree>
    <p:extLst>
      <p:ext uri="{BB962C8B-B14F-4D97-AF65-F5344CB8AC3E}">
        <p14:creationId xmlns:p14="http://schemas.microsoft.com/office/powerpoint/2010/main" val="3781108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6E959-B0E7-4077-BD31-784A0253321E}"/>
              </a:ext>
            </a:extLst>
          </p:cNvPr>
          <p:cNvSpPr>
            <a:spLocks noGrp="1"/>
          </p:cNvSpPr>
          <p:nvPr>
            <p:ph type="ctrTitle"/>
          </p:nvPr>
        </p:nvSpPr>
        <p:spPr>
          <a:xfrm>
            <a:off x="234814" y="1697733"/>
            <a:ext cx="5336646" cy="2052600"/>
          </a:xfrm>
        </p:spPr>
        <p:txBody>
          <a:bodyPr/>
          <a:lstStyle/>
          <a:p>
            <a:r>
              <a:rPr lang="pt-BR" dirty="0"/>
              <a:t>POO</a:t>
            </a:r>
            <a:br>
              <a:rPr lang="pt-BR" dirty="0"/>
            </a:br>
            <a:r>
              <a:rPr lang="pt-BR" sz="3600" dirty="0"/>
              <a:t>Programação Orientada a Objetos</a:t>
            </a:r>
          </a:p>
        </p:txBody>
      </p:sp>
    </p:spTree>
    <p:extLst>
      <p:ext uri="{BB962C8B-B14F-4D97-AF65-F5344CB8AC3E}">
        <p14:creationId xmlns:p14="http://schemas.microsoft.com/office/powerpoint/2010/main" val="2169108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EBD82-D50D-4EAB-9E80-56AB0AB1C629}"/>
              </a:ext>
            </a:extLst>
          </p:cNvPr>
          <p:cNvSpPr>
            <a:spLocks noGrp="1"/>
          </p:cNvSpPr>
          <p:nvPr>
            <p:ph type="title"/>
          </p:nvPr>
        </p:nvSpPr>
        <p:spPr/>
        <p:txBody>
          <a:bodyPr/>
          <a:lstStyle/>
          <a:p>
            <a:r>
              <a:rPr lang="pt-BR" dirty="0"/>
              <a:t>Os Operadores Lógicos e as Suas Tabelas</a:t>
            </a:r>
          </a:p>
        </p:txBody>
      </p:sp>
      <p:sp>
        <p:nvSpPr>
          <p:cNvPr id="3" name="Text Placeholder 2">
            <a:extLst>
              <a:ext uri="{FF2B5EF4-FFF2-40B4-BE49-F238E27FC236}">
                <a16:creationId xmlns:a16="http://schemas.microsoft.com/office/drawing/2014/main" id="{3B1AC749-366B-491A-BEB9-4F7EED996252}"/>
              </a:ext>
            </a:extLst>
          </p:cNvPr>
          <p:cNvSpPr>
            <a:spLocks noGrp="1"/>
          </p:cNvSpPr>
          <p:nvPr>
            <p:ph type="body" idx="1"/>
          </p:nvPr>
        </p:nvSpPr>
        <p:spPr>
          <a:xfrm>
            <a:off x="311700" y="1152475"/>
            <a:ext cx="8520600" cy="458611"/>
          </a:xfrm>
        </p:spPr>
        <p:txBody>
          <a:bodyPr/>
          <a:lstStyle/>
          <a:p>
            <a:pPr marL="114300" indent="0">
              <a:buNone/>
            </a:pPr>
            <a:r>
              <a:rPr lang="pt-BR" dirty="0"/>
              <a:t>Abaixo temos os operadores lógicos existes e as suas tabelas verdade.</a:t>
            </a:r>
          </a:p>
        </p:txBody>
      </p:sp>
      <p:graphicFrame>
        <p:nvGraphicFramePr>
          <p:cNvPr id="7" name="Table 6">
            <a:extLst>
              <a:ext uri="{FF2B5EF4-FFF2-40B4-BE49-F238E27FC236}">
                <a16:creationId xmlns:a16="http://schemas.microsoft.com/office/drawing/2014/main" id="{0FB8452B-1FDC-46AA-874A-4E78BD6184EA}"/>
              </a:ext>
            </a:extLst>
          </p:cNvPr>
          <p:cNvGraphicFramePr>
            <a:graphicFrameLocks noGrp="1"/>
          </p:cNvGraphicFramePr>
          <p:nvPr>
            <p:extLst>
              <p:ext uri="{D42A27DB-BD31-4B8C-83A1-F6EECF244321}">
                <p14:modId xmlns:p14="http://schemas.microsoft.com/office/powerpoint/2010/main" val="1667985045"/>
              </p:ext>
            </p:extLst>
          </p:nvPr>
        </p:nvGraphicFramePr>
        <p:xfrm>
          <a:off x="311700" y="1742701"/>
          <a:ext cx="1008000" cy="1567680"/>
        </p:xfrm>
        <a:graphic>
          <a:graphicData uri="http://schemas.openxmlformats.org/drawingml/2006/table">
            <a:tbl>
              <a:tblPr firstRow="1" bandRow="1"/>
              <a:tblGrid>
                <a:gridCol w="504000">
                  <a:extLst>
                    <a:ext uri="{9D8B030D-6E8A-4147-A177-3AD203B41FA5}">
                      <a16:colId xmlns:a16="http://schemas.microsoft.com/office/drawing/2014/main" val="2268200373"/>
                    </a:ext>
                  </a:extLst>
                </a:gridCol>
                <a:gridCol w="504000">
                  <a:extLst>
                    <a:ext uri="{9D8B030D-6E8A-4147-A177-3AD203B41FA5}">
                      <a16:colId xmlns:a16="http://schemas.microsoft.com/office/drawing/2014/main" val="1182379508"/>
                    </a:ext>
                  </a:extLst>
                </a:gridCol>
              </a:tblGrid>
              <a:tr h="360000">
                <a:tc gridSpan="2">
                  <a:txBody>
                    <a:bodyPr/>
                    <a:lstStyle/>
                    <a:p>
                      <a:pPr algn="ctr"/>
                      <a:r>
                        <a:rPr lang="pt-BR" b="1" dirty="0"/>
                        <a:t>Negação</a:t>
                      </a:r>
                    </a:p>
                    <a:p>
                      <a:pPr algn="ctr"/>
                      <a:r>
                        <a:rPr lang="pt-BR" sz="1200" b="0" dirty="0"/>
                        <a:t>(Não)</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hMerge="1">
                  <a:txBody>
                    <a:bodyPr/>
                    <a:lstStyle/>
                    <a:p>
                      <a:endParaRPr lang="pt-BR" dirty="0"/>
                    </a:p>
                  </a:txBody>
                  <a:tcPr/>
                </a:tc>
                <a:extLst>
                  <a:ext uri="{0D108BD9-81ED-4DB2-BD59-A6C34878D82A}">
                    <a16:rowId xmlns:a16="http://schemas.microsoft.com/office/drawing/2014/main" val="3136302038"/>
                  </a:ext>
                </a:extLst>
              </a:tr>
              <a:tr h="360000">
                <a:tc>
                  <a:txBody>
                    <a:bodyPr/>
                    <a:lstStyle/>
                    <a:p>
                      <a:pPr algn="ctr"/>
                      <a:r>
                        <a:rPr lang="pt-BR" b="1" dirty="0"/>
                        <a:t>A</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a:txBody>
                    <a:bodyPr/>
                    <a:lstStyle/>
                    <a:p>
                      <a:pPr algn="ctr"/>
                      <a:r>
                        <a:rPr lang="pt-BR" b="1" dirty="0"/>
                        <a:t>~A</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4196497205"/>
                  </a:ext>
                </a:extLst>
              </a:tr>
              <a:tr h="360000">
                <a:tc>
                  <a:txBody>
                    <a:bodyPr/>
                    <a:lstStyle/>
                    <a:p>
                      <a:pPr algn="ctr"/>
                      <a:r>
                        <a:rPr lang="pt-BR" dirty="0"/>
                        <a:t>V</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407582970"/>
                  </a:ext>
                </a:extLst>
              </a:tr>
              <a:tr h="360000">
                <a:tc>
                  <a:txBody>
                    <a:bodyPr/>
                    <a:lstStyle/>
                    <a:p>
                      <a:pPr algn="ctr"/>
                      <a:r>
                        <a:rPr lang="pt-BR" dirty="0"/>
                        <a:t>F</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049373020"/>
                  </a:ext>
                </a:extLst>
              </a:tr>
            </a:tbl>
          </a:graphicData>
        </a:graphic>
      </p:graphicFrame>
      <p:graphicFrame>
        <p:nvGraphicFramePr>
          <p:cNvPr id="8" name="Table 7">
            <a:extLst>
              <a:ext uri="{FF2B5EF4-FFF2-40B4-BE49-F238E27FC236}">
                <a16:creationId xmlns:a16="http://schemas.microsoft.com/office/drawing/2014/main" id="{DF2CDA47-1211-439D-8CD7-B2D5BD0981C8}"/>
              </a:ext>
            </a:extLst>
          </p:cNvPr>
          <p:cNvGraphicFramePr>
            <a:graphicFrameLocks noGrp="1"/>
          </p:cNvGraphicFramePr>
          <p:nvPr>
            <p:extLst>
              <p:ext uri="{D42A27DB-BD31-4B8C-83A1-F6EECF244321}">
                <p14:modId xmlns:p14="http://schemas.microsoft.com/office/powerpoint/2010/main" val="3232273302"/>
              </p:ext>
            </p:extLst>
          </p:nvPr>
        </p:nvGraphicFramePr>
        <p:xfrm>
          <a:off x="1386328" y="1742701"/>
          <a:ext cx="1476000" cy="2287680"/>
        </p:xfrm>
        <a:graphic>
          <a:graphicData uri="http://schemas.openxmlformats.org/drawingml/2006/table">
            <a:tbl>
              <a:tblPr firstRow="1" bandRow="1"/>
              <a:tblGrid>
                <a:gridCol w="432000">
                  <a:extLst>
                    <a:ext uri="{9D8B030D-6E8A-4147-A177-3AD203B41FA5}">
                      <a16:colId xmlns:a16="http://schemas.microsoft.com/office/drawing/2014/main" val="2268200373"/>
                    </a:ext>
                  </a:extLst>
                </a:gridCol>
                <a:gridCol w="432000">
                  <a:extLst>
                    <a:ext uri="{9D8B030D-6E8A-4147-A177-3AD203B41FA5}">
                      <a16:colId xmlns:a16="http://schemas.microsoft.com/office/drawing/2014/main" val="1182379508"/>
                    </a:ext>
                  </a:extLst>
                </a:gridCol>
                <a:gridCol w="612000">
                  <a:extLst>
                    <a:ext uri="{9D8B030D-6E8A-4147-A177-3AD203B41FA5}">
                      <a16:colId xmlns:a16="http://schemas.microsoft.com/office/drawing/2014/main" val="3371161133"/>
                    </a:ext>
                  </a:extLst>
                </a:gridCol>
              </a:tblGrid>
              <a:tr h="438564">
                <a:tc gridSpan="3">
                  <a:txBody>
                    <a:bodyPr/>
                    <a:lstStyle/>
                    <a:p>
                      <a:pPr algn="ctr"/>
                      <a:r>
                        <a:rPr lang="pt-BR" b="1" dirty="0"/>
                        <a:t>Conjunção</a:t>
                      </a:r>
                    </a:p>
                    <a:p>
                      <a:pPr algn="ctr"/>
                      <a:r>
                        <a:rPr lang="pt-BR" sz="1200" b="0" dirty="0"/>
                        <a:t>(E)</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hMerge="1">
                  <a:txBody>
                    <a:bodyPr/>
                    <a:lstStyle/>
                    <a:p>
                      <a:endParaRPr lang="pt-BR" dirty="0"/>
                    </a:p>
                  </a:txBody>
                  <a:tcPr/>
                </a:tc>
                <a:tc hMerge="1">
                  <a:txBody>
                    <a:bodyPr/>
                    <a:lstStyle/>
                    <a:p>
                      <a:pPr algn="ctr"/>
                      <a:endParaRPr lang="pt-BR" b="1"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136302038"/>
                  </a:ext>
                </a:extLst>
              </a:tr>
              <a:tr h="360000">
                <a:tc>
                  <a:txBody>
                    <a:bodyPr/>
                    <a:lstStyle/>
                    <a:p>
                      <a:pPr algn="ctr"/>
                      <a:r>
                        <a:rPr lang="pt-BR" b="1" dirty="0"/>
                        <a:t>A</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a:txBody>
                    <a:bodyPr/>
                    <a:lstStyle/>
                    <a:p>
                      <a:pPr algn="ctr"/>
                      <a:r>
                        <a:rPr lang="pt-BR" b="1" dirty="0"/>
                        <a:t>B</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a:txBody>
                    <a:bodyPr/>
                    <a:lstStyle/>
                    <a:p>
                      <a:pPr algn="ctr"/>
                      <a:r>
                        <a:rPr lang="pt-BR" b="1" dirty="0"/>
                        <a:t>A^B</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4196497205"/>
                  </a:ext>
                </a:extLst>
              </a:tr>
              <a:tr h="360000">
                <a:tc>
                  <a:txBody>
                    <a:bodyPr/>
                    <a:lstStyle/>
                    <a:p>
                      <a:pPr algn="ctr"/>
                      <a:r>
                        <a:rPr lang="pt-BR" dirty="0"/>
                        <a:t>V</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407582970"/>
                  </a:ext>
                </a:extLst>
              </a:tr>
              <a:tr h="360000">
                <a:tc>
                  <a:txBody>
                    <a:bodyPr/>
                    <a:lstStyle/>
                    <a:p>
                      <a:pPr algn="ctr"/>
                      <a:r>
                        <a:rPr lang="pt-BR" dirty="0"/>
                        <a:t>V</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049373020"/>
                  </a:ext>
                </a:extLst>
              </a:tr>
              <a:tr h="360000">
                <a:tc>
                  <a:txBody>
                    <a:bodyPr/>
                    <a:lstStyle/>
                    <a:p>
                      <a:pPr algn="ctr"/>
                      <a:r>
                        <a:rPr lang="pt-BR" dirty="0"/>
                        <a:t>F</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664612124"/>
                  </a:ext>
                </a:extLst>
              </a:tr>
              <a:tr h="360000">
                <a:tc>
                  <a:txBody>
                    <a:bodyPr/>
                    <a:lstStyle/>
                    <a:p>
                      <a:pPr algn="ctr"/>
                      <a:r>
                        <a:rPr lang="pt-BR" dirty="0"/>
                        <a:t>F</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620660231"/>
                  </a:ext>
                </a:extLst>
              </a:tr>
            </a:tbl>
          </a:graphicData>
        </a:graphic>
      </p:graphicFrame>
      <p:graphicFrame>
        <p:nvGraphicFramePr>
          <p:cNvPr id="9" name="Table 8">
            <a:extLst>
              <a:ext uri="{FF2B5EF4-FFF2-40B4-BE49-F238E27FC236}">
                <a16:creationId xmlns:a16="http://schemas.microsoft.com/office/drawing/2014/main" id="{BB65A027-59A3-426E-91A4-4DC72C640141}"/>
              </a:ext>
            </a:extLst>
          </p:cNvPr>
          <p:cNvGraphicFramePr>
            <a:graphicFrameLocks noGrp="1"/>
          </p:cNvGraphicFramePr>
          <p:nvPr>
            <p:extLst>
              <p:ext uri="{D42A27DB-BD31-4B8C-83A1-F6EECF244321}">
                <p14:modId xmlns:p14="http://schemas.microsoft.com/office/powerpoint/2010/main" val="1152824457"/>
              </p:ext>
            </p:extLst>
          </p:nvPr>
        </p:nvGraphicFramePr>
        <p:xfrm>
          <a:off x="2928956" y="1742701"/>
          <a:ext cx="1476000" cy="2287680"/>
        </p:xfrm>
        <a:graphic>
          <a:graphicData uri="http://schemas.openxmlformats.org/drawingml/2006/table">
            <a:tbl>
              <a:tblPr firstRow="1" bandRow="1"/>
              <a:tblGrid>
                <a:gridCol w="432000">
                  <a:extLst>
                    <a:ext uri="{9D8B030D-6E8A-4147-A177-3AD203B41FA5}">
                      <a16:colId xmlns:a16="http://schemas.microsoft.com/office/drawing/2014/main" val="2268200373"/>
                    </a:ext>
                  </a:extLst>
                </a:gridCol>
                <a:gridCol w="432000">
                  <a:extLst>
                    <a:ext uri="{9D8B030D-6E8A-4147-A177-3AD203B41FA5}">
                      <a16:colId xmlns:a16="http://schemas.microsoft.com/office/drawing/2014/main" val="1182379508"/>
                    </a:ext>
                  </a:extLst>
                </a:gridCol>
                <a:gridCol w="612000">
                  <a:extLst>
                    <a:ext uri="{9D8B030D-6E8A-4147-A177-3AD203B41FA5}">
                      <a16:colId xmlns:a16="http://schemas.microsoft.com/office/drawing/2014/main" val="3371161133"/>
                    </a:ext>
                  </a:extLst>
                </a:gridCol>
              </a:tblGrid>
              <a:tr h="438564">
                <a:tc gridSpan="3">
                  <a:txBody>
                    <a:bodyPr/>
                    <a:lstStyle/>
                    <a:p>
                      <a:pPr algn="ctr"/>
                      <a:r>
                        <a:rPr lang="pt-BR" b="1" dirty="0"/>
                        <a:t>Disjunção</a:t>
                      </a:r>
                    </a:p>
                    <a:p>
                      <a:pPr algn="ctr"/>
                      <a:r>
                        <a:rPr lang="pt-BR" sz="1200" b="0" dirty="0"/>
                        <a:t>(OU)</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hMerge="1">
                  <a:txBody>
                    <a:bodyPr/>
                    <a:lstStyle/>
                    <a:p>
                      <a:endParaRPr lang="pt-BR" dirty="0"/>
                    </a:p>
                  </a:txBody>
                  <a:tcPr/>
                </a:tc>
                <a:tc hMerge="1">
                  <a:txBody>
                    <a:bodyPr/>
                    <a:lstStyle/>
                    <a:p>
                      <a:pPr algn="ctr"/>
                      <a:endParaRPr lang="pt-BR" b="1"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136302038"/>
                  </a:ext>
                </a:extLst>
              </a:tr>
              <a:tr h="360000">
                <a:tc>
                  <a:txBody>
                    <a:bodyPr/>
                    <a:lstStyle/>
                    <a:p>
                      <a:pPr algn="ctr"/>
                      <a:r>
                        <a:rPr lang="pt-BR" b="1" dirty="0"/>
                        <a:t>A</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a:txBody>
                    <a:bodyPr/>
                    <a:lstStyle/>
                    <a:p>
                      <a:pPr algn="ctr"/>
                      <a:r>
                        <a:rPr lang="pt-BR" b="1" dirty="0"/>
                        <a:t>B</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a:txBody>
                    <a:bodyPr/>
                    <a:lstStyle/>
                    <a:p>
                      <a:pPr algn="ctr"/>
                      <a:r>
                        <a:rPr lang="pt-BR" b="1" dirty="0" err="1"/>
                        <a:t>AvB</a:t>
                      </a:r>
                      <a:endParaRPr lang="pt-BR" b="1" dirty="0"/>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4196497205"/>
                  </a:ext>
                </a:extLst>
              </a:tr>
              <a:tr h="360000">
                <a:tc>
                  <a:txBody>
                    <a:bodyPr/>
                    <a:lstStyle/>
                    <a:p>
                      <a:pPr algn="ctr"/>
                      <a:r>
                        <a:rPr lang="pt-BR" dirty="0"/>
                        <a:t>V</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407582970"/>
                  </a:ext>
                </a:extLst>
              </a:tr>
              <a:tr h="360000">
                <a:tc>
                  <a:txBody>
                    <a:bodyPr/>
                    <a:lstStyle/>
                    <a:p>
                      <a:pPr algn="ctr"/>
                      <a:r>
                        <a:rPr lang="pt-BR" dirty="0"/>
                        <a:t>V</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049373020"/>
                  </a:ext>
                </a:extLst>
              </a:tr>
              <a:tr h="360000">
                <a:tc>
                  <a:txBody>
                    <a:bodyPr/>
                    <a:lstStyle/>
                    <a:p>
                      <a:pPr algn="ctr"/>
                      <a:r>
                        <a:rPr lang="pt-BR" dirty="0"/>
                        <a:t>F</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664612124"/>
                  </a:ext>
                </a:extLst>
              </a:tr>
              <a:tr h="360000">
                <a:tc>
                  <a:txBody>
                    <a:bodyPr/>
                    <a:lstStyle/>
                    <a:p>
                      <a:pPr algn="ctr"/>
                      <a:r>
                        <a:rPr lang="pt-BR" dirty="0"/>
                        <a:t>F</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620660231"/>
                  </a:ext>
                </a:extLst>
              </a:tr>
            </a:tbl>
          </a:graphicData>
        </a:graphic>
      </p:graphicFrame>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63281298-E39B-4B93-9125-817A2A441BEA}"/>
                  </a:ext>
                </a:extLst>
              </p:cNvPr>
              <p:cNvGraphicFramePr>
                <a:graphicFrameLocks noGrp="1"/>
              </p:cNvGraphicFramePr>
              <p:nvPr>
                <p:extLst>
                  <p:ext uri="{D42A27DB-BD31-4B8C-83A1-F6EECF244321}">
                    <p14:modId xmlns:p14="http://schemas.microsoft.com/office/powerpoint/2010/main" val="2604054294"/>
                  </p:ext>
                </p:extLst>
              </p:nvPr>
            </p:nvGraphicFramePr>
            <p:xfrm>
              <a:off x="4471584" y="1742701"/>
              <a:ext cx="2052000" cy="2287680"/>
            </p:xfrm>
            <a:graphic>
              <a:graphicData uri="http://schemas.openxmlformats.org/drawingml/2006/table">
                <a:tbl>
                  <a:tblPr firstRow="1" bandRow="1"/>
                  <a:tblGrid>
                    <a:gridCol w="576000">
                      <a:extLst>
                        <a:ext uri="{9D8B030D-6E8A-4147-A177-3AD203B41FA5}">
                          <a16:colId xmlns:a16="http://schemas.microsoft.com/office/drawing/2014/main" val="2268200373"/>
                        </a:ext>
                      </a:extLst>
                    </a:gridCol>
                    <a:gridCol w="576000">
                      <a:extLst>
                        <a:ext uri="{9D8B030D-6E8A-4147-A177-3AD203B41FA5}">
                          <a16:colId xmlns:a16="http://schemas.microsoft.com/office/drawing/2014/main" val="1182379508"/>
                        </a:ext>
                      </a:extLst>
                    </a:gridCol>
                    <a:gridCol w="900000">
                      <a:extLst>
                        <a:ext uri="{9D8B030D-6E8A-4147-A177-3AD203B41FA5}">
                          <a16:colId xmlns:a16="http://schemas.microsoft.com/office/drawing/2014/main" val="3371161133"/>
                        </a:ext>
                      </a:extLst>
                    </a:gridCol>
                  </a:tblGrid>
                  <a:tr h="438564">
                    <a:tc gridSpan="3">
                      <a:txBody>
                        <a:bodyPr/>
                        <a:lstStyle/>
                        <a:p>
                          <a:pPr algn="ctr"/>
                          <a:r>
                            <a:rPr lang="pt-BR" b="1" dirty="0"/>
                            <a:t>Disjunção Exclusiva</a:t>
                          </a:r>
                        </a:p>
                        <a:p>
                          <a:pPr algn="ctr"/>
                          <a:r>
                            <a:rPr lang="pt-BR" sz="1200" b="0" dirty="0"/>
                            <a:t>(XOR)</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hMerge="1">
                      <a:txBody>
                        <a:bodyPr/>
                        <a:lstStyle/>
                        <a:p>
                          <a:endParaRPr lang="pt-BR" dirty="0"/>
                        </a:p>
                      </a:txBody>
                      <a:tcPr/>
                    </a:tc>
                    <a:tc hMerge="1">
                      <a:txBody>
                        <a:bodyPr/>
                        <a:lstStyle/>
                        <a:p>
                          <a:pPr algn="ctr"/>
                          <a:endParaRPr lang="pt-BR" b="1"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136302038"/>
                      </a:ext>
                    </a:extLst>
                  </a:tr>
                  <a:tr h="360000">
                    <a:tc>
                      <a:txBody>
                        <a:bodyPr/>
                        <a:lstStyle/>
                        <a:p>
                          <a:pPr algn="ctr"/>
                          <a:r>
                            <a:rPr lang="pt-BR" b="1" dirty="0"/>
                            <a:t>A</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a:txBody>
                        <a:bodyPr/>
                        <a:lstStyle/>
                        <a:p>
                          <a:pPr algn="ctr"/>
                          <a:r>
                            <a:rPr lang="pt-BR" b="1" dirty="0"/>
                            <a:t>B</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a:txBody>
                        <a:bodyPr/>
                        <a:lstStyle/>
                        <a:p>
                          <a:pPr algn="ctr"/>
                          <a:r>
                            <a:rPr lang="pt-BR" b="1" dirty="0"/>
                            <a:t>A</a:t>
                          </a:r>
                          <a14:m>
                            <m:oMath xmlns:m="http://schemas.openxmlformats.org/officeDocument/2006/math">
                              <m:r>
                                <a:rPr lang="pt-BR" b="1" i="1" dirty="0" smtClean="0">
                                  <a:latin typeface="Cambria Math" panose="02040503050406030204" pitchFamily="18" charset="0"/>
                                </a:rPr>
                                <m:t>→</m:t>
                              </m:r>
                            </m:oMath>
                          </a14:m>
                          <a:r>
                            <a:rPr lang="pt-BR" b="1" dirty="0"/>
                            <a:t>B</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4196497205"/>
                      </a:ext>
                    </a:extLst>
                  </a:tr>
                  <a:tr h="360000">
                    <a:tc>
                      <a:txBody>
                        <a:bodyPr/>
                        <a:lstStyle/>
                        <a:p>
                          <a:pPr algn="ctr"/>
                          <a:r>
                            <a:rPr lang="pt-BR" dirty="0"/>
                            <a:t>V</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407582970"/>
                      </a:ext>
                    </a:extLst>
                  </a:tr>
                  <a:tr h="360000">
                    <a:tc>
                      <a:txBody>
                        <a:bodyPr/>
                        <a:lstStyle/>
                        <a:p>
                          <a:pPr algn="ctr"/>
                          <a:r>
                            <a:rPr lang="pt-BR" dirty="0"/>
                            <a:t>V</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049373020"/>
                      </a:ext>
                    </a:extLst>
                  </a:tr>
                  <a:tr h="360000">
                    <a:tc>
                      <a:txBody>
                        <a:bodyPr/>
                        <a:lstStyle/>
                        <a:p>
                          <a:pPr algn="ctr"/>
                          <a:r>
                            <a:rPr lang="pt-BR" dirty="0"/>
                            <a:t>F</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664612124"/>
                      </a:ext>
                    </a:extLst>
                  </a:tr>
                  <a:tr h="360000">
                    <a:tc>
                      <a:txBody>
                        <a:bodyPr/>
                        <a:lstStyle/>
                        <a:p>
                          <a:pPr algn="ctr"/>
                          <a:r>
                            <a:rPr lang="pt-BR" dirty="0"/>
                            <a:t>F</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620660231"/>
                      </a:ext>
                    </a:extLst>
                  </a:tr>
                </a:tbl>
              </a:graphicData>
            </a:graphic>
          </p:graphicFrame>
        </mc:Choice>
        <mc:Fallback xmlns="">
          <p:graphicFrame>
            <p:nvGraphicFramePr>
              <p:cNvPr id="10" name="Table 9">
                <a:extLst>
                  <a:ext uri="{FF2B5EF4-FFF2-40B4-BE49-F238E27FC236}">
                    <a16:creationId xmlns:a16="http://schemas.microsoft.com/office/drawing/2014/main" id="{63281298-E39B-4B93-9125-817A2A441BEA}"/>
                  </a:ext>
                </a:extLst>
              </p:cNvPr>
              <p:cNvGraphicFramePr>
                <a:graphicFrameLocks noGrp="1"/>
              </p:cNvGraphicFramePr>
              <p:nvPr>
                <p:extLst>
                  <p:ext uri="{D42A27DB-BD31-4B8C-83A1-F6EECF244321}">
                    <p14:modId xmlns:p14="http://schemas.microsoft.com/office/powerpoint/2010/main" val="2604054294"/>
                  </p:ext>
                </p:extLst>
              </p:nvPr>
            </p:nvGraphicFramePr>
            <p:xfrm>
              <a:off x="4471584" y="1742701"/>
              <a:ext cx="2052000" cy="2287680"/>
            </p:xfrm>
            <a:graphic>
              <a:graphicData uri="http://schemas.openxmlformats.org/drawingml/2006/table">
                <a:tbl>
                  <a:tblPr firstRow="1" bandRow="1"/>
                  <a:tblGrid>
                    <a:gridCol w="576000">
                      <a:extLst>
                        <a:ext uri="{9D8B030D-6E8A-4147-A177-3AD203B41FA5}">
                          <a16:colId xmlns:a16="http://schemas.microsoft.com/office/drawing/2014/main" val="2268200373"/>
                        </a:ext>
                      </a:extLst>
                    </a:gridCol>
                    <a:gridCol w="576000">
                      <a:extLst>
                        <a:ext uri="{9D8B030D-6E8A-4147-A177-3AD203B41FA5}">
                          <a16:colId xmlns:a16="http://schemas.microsoft.com/office/drawing/2014/main" val="1182379508"/>
                        </a:ext>
                      </a:extLst>
                    </a:gridCol>
                    <a:gridCol w="900000">
                      <a:extLst>
                        <a:ext uri="{9D8B030D-6E8A-4147-A177-3AD203B41FA5}">
                          <a16:colId xmlns:a16="http://schemas.microsoft.com/office/drawing/2014/main" val="3371161133"/>
                        </a:ext>
                      </a:extLst>
                    </a:gridCol>
                  </a:tblGrid>
                  <a:tr h="487680">
                    <a:tc gridSpan="3">
                      <a:txBody>
                        <a:bodyPr/>
                        <a:lstStyle/>
                        <a:p>
                          <a:pPr algn="ctr"/>
                          <a:r>
                            <a:rPr lang="pt-BR" b="1" dirty="0"/>
                            <a:t>Disjunção Exclusiva</a:t>
                          </a:r>
                        </a:p>
                        <a:p>
                          <a:pPr algn="ctr"/>
                          <a:r>
                            <a:rPr lang="pt-BR" sz="1200" b="0" dirty="0"/>
                            <a:t>(XOR)</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hMerge="1">
                      <a:txBody>
                        <a:bodyPr/>
                        <a:lstStyle/>
                        <a:p>
                          <a:endParaRPr lang="pt-BR" dirty="0"/>
                        </a:p>
                      </a:txBody>
                      <a:tcPr/>
                    </a:tc>
                    <a:tc hMerge="1">
                      <a:txBody>
                        <a:bodyPr/>
                        <a:lstStyle/>
                        <a:p>
                          <a:pPr algn="ctr"/>
                          <a:endParaRPr lang="pt-BR" b="1"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136302038"/>
                      </a:ext>
                    </a:extLst>
                  </a:tr>
                  <a:tr h="360000">
                    <a:tc>
                      <a:txBody>
                        <a:bodyPr/>
                        <a:lstStyle/>
                        <a:p>
                          <a:pPr algn="ctr"/>
                          <a:r>
                            <a:rPr lang="pt-BR" b="1" dirty="0"/>
                            <a:t>A</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a:txBody>
                        <a:bodyPr/>
                        <a:lstStyle/>
                        <a:p>
                          <a:pPr algn="ctr"/>
                          <a:r>
                            <a:rPr lang="pt-BR" b="1" dirty="0"/>
                            <a:t>B</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a:txBody>
                        <a:bodyPr/>
                        <a:lstStyle/>
                        <a:p>
                          <a:endParaRPr lang="pt-B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blipFill>
                          <a:blip r:embed="rId2"/>
                          <a:stretch>
                            <a:fillRect l="-128378" t="-135000" b="-403333"/>
                          </a:stretch>
                        </a:blipFill>
                      </a:tcPr>
                    </a:tc>
                    <a:extLst>
                      <a:ext uri="{0D108BD9-81ED-4DB2-BD59-A6C34878D82A}">
                        <a16:rowId xmlns:a16="http://schemas.microsoft.com/office/drawing/2014/main" val="4196497205"/>
                      </a:ext>
                    </a:extLst>
                  </a:tr>
                  <a:tr h="360000">
                    <a:tc>
                      <a:txBody>
                        <a:bodyPr/>
                        <a:lstStyle/>
                        <a:p>
                          <a:pPr algn="ctr"/>
                          <a:r>
                            <a:rPr lang="pt-BR" dirty="0"/>
                            <a:t>V</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407582970"/>
                      </a:ext>
                    </a:extLst>
                  </a:tr>
                  <a:tr h="360000">
                    <a:tc>
                      <a:txBody>
                        <a:bodyPr/>
                        <a:lstStyle/>
                        <a:p>
                          <a:pPr algn="ctr"/>
                          <a:r>
                            <a:rPr lang="pt-BR" dirty="0"/>
                            <a:t>V</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049373020"/>
                      </a:ext>
                    </a:extLst>
                  </a:tr>
                  <a:tr h="360000">
                    <a:tc>
                      <a:txBody>
                        <a:bodyPr/>
                        <a:lstStyle/>
                        <a:p>
                          <a:pPr algn="ctr"/>
                          <a:r>
                            <a:rPr lang="pt-BR" dirty="0"/>
                            <a:t>F</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664612124"/>
                      </a:ext>
                    </a:extLst>
                  </a:tr>
                  <a:tr h="360000">
                    <a:tc>
                      <a:txBody>
                        <a:bodyPr/>
                        <a:lstStyle/>
                        <a:p>
                          <a:pPr algn="ctr"/>
                          <a:r>
                            <a:rPr lang="pt-BR" dirty="0"/>
                            <a:t>F</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620660231"/>
                      </a:ext>
                    </a:extLst>
                  </a:tr>
                </a:tbl>
              </a:graphicData>
            </a:graphic>
          </p:graphicFrame>
        </mc:Fallback>
      </mc:AlternateContent>
      <p:graphicFrame>
        <p:nvGraphicFramePr>
          <p:cNvPr id="15" name="Table 14">
            <a:extLst>
              <a:ext uri="{FF2B5EF4-FFF2-40B4-BE49-F238E27FC236}">
                <a16:creationId xmlns:a16="http://schemas.microsoft.com/office/drawing/2014/main" id="{6086B3DA-5D4B-4CB8-AF58-5A36B0B54829}"/>
              </a:ext>
            </a:extLst>
          </p:cNvPr>
          <p:cNvGraphicFramePr>
            <a:graphicFrameLocks noGrp="1"/>
          </p:cNvGraphicFramePr>
          <p:nvPr>
            <p:extLst>
              <p:ext uri="{D42A27DB-BD31-4B8C-83A1-F6EECF244321}">
                <p14:modId xmlns:p14="http://schemas.microsoft.com/office/powerpoint/2010/main" val="2190109488"/>
              </p:ext>
            </p:extLst>
          </p:nvPr>
        </p:nvGraphicFramePr>
        <p:xfrm>
          <a:off x="6590212" y="1742701"/>
          <a:ext cx="2052000" cy="2287680"/>
        </p:xfrm>
        <a:graphic>
          <a:graphicData uri="http://schemas.openxmlformats.org/drawingml/2006/table">
            <a:tbl>
              <a:tblPr firstRow="1" bandRow="1"/>
              <a:tblGrid>
                <a:gridCol w="576000">
                  <a:extLst>
                    <a:ext uri="{9D8B030D-6E8A-4147-A177-3AD203B41FA5}">
                      <a16:colId xmlns:a16="http://schemas.microsoft.com/office/drawing/2014/main" val="2268200373"/>
                    </a:ext>
                  </a:extLst>
                </a:gridCol>
                <a:gridCol w="576000">
                  <a:extLst>
                    <a:ext uri="{9D8B030D-6E8A-4147-A177-3AD203B41FA5}">
                      <a16:colId xmlns:a16="http://schemas.microsoft.com/office/drawing/2014/main" val="1182379508"/>
                    </a:ext>
                  </a:extLst>
                </a:gridCol>
                <a:gridCol w="900000">
                  <a:extLst>
                    <a:ext uri="{9D8B030D-6E8A-4147-A177-3AD203B41FA5}">
                      <a16:colId xmlns:a16="http://schemas.microsoft.com/office/drawing/2014/main" val="3371161133"/>
                    </a:ext>
                  </a:extLst>
                </a:gridCol>
              </a:tblGrid>
              <a:tr h="438564">
                <a:tc gridSpan="3">
                  <a:txBody>
                    <a:bodyPr/>
                    <a:lstStyle/>
                    <a:p>
                      <a:pPr algn="ctr"/>
                      <a:r>
                        <a:rPr lang="pt-BR" b="1" dirty="0"/>
                        <a:t>Adaga de Quine</a:t>
                      </a:r>
                    </a:p>
                    <a:p>
                      <a:pPr algn="ctr"/>
                      <a:r>
                        <a:rPr lang="pt-BR" sz="1200" b="0" dirty="0"/>
                        <a:t>(NOR)</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hMerge="1">
                  <a:txBody>
                    <a:bodyPr/>
                    <a:lstStyle/>
                    <a:p>
                      <a:endParaRPr lang="pt-BR" dirty="0"/>
                    </a:p>
                  </a:txBody>
                  <a:tcPr/>
                </a:tc>
                <a:tc hMerge="1">
                  <a:txBody>
                    <a:bodyPr/>
                    <a:lstStyle/>
                    <a:p>
                      <a:pPr algn="ctr"/>
                      <a:endParaRPr lang="pt-BR" b="1"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136302038"/>
                  </a:ext>
                </a:extLst>
              </a:tr>
              <a:tr h="360000">
                <a:tc>
                  <a:txBody>
                    <a:bodyPr/>
                    <a:lstStyle/>
                    <a:p>
                      <a:pPr algn="ctr"/>
                      <a:r>
                        <a:rPr lang="pt-BR" b="1" dirty="0"/>
                        <a:t>A</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a:txBody>
                    <a:bodyPr/>
                    <a:lstStyle/>
                    <a:p>
                      <a:pPr algn="ctr"/>
                      <a:r>
                        <a:rPr lang="pt-BR" b="1" dirty="0"/>
                        <a:t>B</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tc>
                  <a:txBody>
                    <a:bodyPr/>
                    <a:lstStyle/>
                    <a:p>
                      <a:pPr algn="ctr"/>
                      <a:r>
                        <a:rPr lang="pt-BR" b="1" dirty="0"/>
                        <a:t>A↓B</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4196497205"/>
                  </a:ext>
                </a:extLst>
              </a:tr>
              <a:tr h="360000">
                <a:tc>
                  <a:txBody>
                    <a:bodyPr/>
                    <a:lstStyle/>
                    <a:p>
                      <a:pPr algn="ctr"/>
                      <a:r>
                        <a:rPr lang="pt-BR" dirty="0"/>
                        <a:t>V</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407582970"/>
                  </a:ext>
                </a:extLst>
              </a:tr>
              <a:tr h="360000">
                <a:tc>
                  <a:txBody>
                    <a:bodyPr/>
                    <a:lstStyle/>
                    <a:p>
                      <a:pPr algn="ctr"/>
                      <a:r>
                        <a:rPr lang="pt-BR" dirty="0"/>
                        <a:t>V</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049373020"/>
                  </a:ext>
                </a:extLst>
              </a:tr>
              <a:tr h="360000">
                <a:tc>
                  <a:txBody>
                    <a:bodyPr/>
                    <a:lstStyle/>
                    <a:p>
                      <a:pPr algn="ctr"/>
                      <a:r>
                        <a:rPr lang="pt-BR" dirty="0"/>
                        <a:t>F</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664612124"/>
                  </a:ext>
                </a:extLst>
              </a:tr>
              <a:tr h="360000">
                <a:tc>
                  <a:txBody>
                    <a:bodyPr/>
                    <a:lstStyle/>
                    <a:p>
                      <a:pPr algn="ctr"/>
                      <a:r>
                        <a:rPr lang="pt-BR" dirty="0"/>
                        <a:t>F</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pt-BR" dirty="0"/>
                        <a:t>V</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620660231"/>
                  </a:ext>
                </a:extLst>
              </a:tr>
            </a:tbl>
          </a:graphicData>
        </a:graphic>
      </p:graphicFrame>
    </p:spTree>
    <p:extLst>
      <p:ext uri="{BB962C8B-B14F-4D97-AF65-F5344CB8AC3E}">
        <p14:creationId xmlns:p14="http://schemas.microsoft.com/office/powerpoint/2010/main" val="4214269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14CAF-228C-4CDF-9E2E-1982A31A3A71}"/>
              </a:ext>
            </a:extLst>
          </p:cNvPr>
          <p:cNvSpPr>
            <a:spLocks noGrp="1"/>
          </p:cNvSpPr>
          <p:nvPr>
            <p:ph type="title"/>
          </p:nvPr>
        </p:nvSpPr>
        <p:spPr/>
        <p:txBody>
          <a:bodyPr/>
          <a:lstStyle/>
          <a:p>
            <a:r>
              <a:rPr lang="pt-BR" dirty="0"/>
              <a:t>O que é a POO?</a:t>
            </a:r>
          </a:p>
        </p:txBody>
      </p:sp>
      <p:sp>
        <p:nvSpPr>
          <p:cNvPr id="3" name="Text Placeholder 2">
            <a:extLst>
              <a:ext uri="{FF2B5EF4-FFF2-40B4-BE49-F238E27FC236}">
                <a16:creationId xmlns:a16="http://schemas.microsoft.com/office/drawing/2014/main" id="{BAE652DC-5014-4C05-82DA-0F9BA48510F1}"/>
              </a:ext>
            </a:extLst>
          </p:cNvPr>
          <p:cNvSpPr>
            <a:spLocks noGrp="1"/>
          </p:cNvSpPr>
          <p:nvPr>
            <p:ph type="body" idx="1"/>
          </p:nvPr>
        </p:nvSpPr>
        <p:spPr/>
        <p:txBody>
          <a:bodyPr/>
          <a:lstStyle/>
          <a:p>
            <a:pPr marL="114300" indent="0">
              <a:buNone/>
            </a:pPr>
            <a:r>
              <a:rPr lang="pt-BR" dirty="0"/>
              <a:t>É paradigma de programação baseado no conceito de “objetos” e tem como principal objetivo aproximar a programação ao mundo real.</a:t>
            </a:r>
          </a:p>
          <a:p>
            <a:pPr marL="114300" indent="0">
              <a:buNone/>
            </a:pPr>
            <a:r>
              <a:rPr lang="pt-BR" dirty="0"/>
              <a:t>A POO aprimorou importantes conceitos de engenharia de software como o encapsulamento e a herança, que permitiram um grande avanço no desenvolvimento dos sistemas.</a:t>
            </a:r>
          </a:p>
        </p:txBody>
      </p:sp>
    </p:spTree>
    <p:extLst>
      <p:ext uri="{BB962C8B-B14F-4D97-AF65-F5344CB8AC3E}">
        <p14:creationId xmlns:p14="http://schemas.microsoft.com/office/powerpoint/2010/main" val="34926495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73B4D-52C6-456F-9C62-B71EB3451028}"/>
              </a:ext>
            </a:extLst>
          </p:cNvPr>
          <p:cNvSpPr>
            <a:spLocks noGrp="1"/>
          </p:cNvSpPr>
          <p:nvPr>
            <p:ph type="title"/>
          </p:nvPr>
        </p:nvSpPr>
        <p:spPr/>
        <p:txBody>
          <a:bodyPr/>
          <a:lstStyle/>
          <a:p>
            <a:r>
              <a:rPr lang="pt-BR" dirty="0"/>
              <a:t>Objetos</a:t>
            </a:r>
          </a:p>
        </p:txBody>
      </p:sp>
      <p:sp>
        <p:nvSpPr>
          <p:cNvPr id="3" name="Text Placeholder 2">
            <a:extLst>
              <a:ext uri="{FF2B5EF4-FFF2-40B4-BE49-F238E27FC236}">
                <a16:creationId xmlns:a16="http://schemas.microsoft.com/office/drawing/2014/main" id="{9CD398D6-938B-41D5-9F6A-C1ED0AF35EFC}"/>
              </a:ext>
            </a:extLst>
          </p:cNvPr>
          <p:cNvSpPr>
            <a:spLocks noGrp="1"/>
          </p:cNvSpPr>
          <p:nvPr>
            <p:ph type="body" idx="1"/>
          </p:nvPr>
        </p:nvSpPr>
        <p:spPr/>
        <p:txBody>
          <a:bodyPr/>
          <a:lstStyle/>
          <a:p>
            <a:pPr marL="114300" indent="0">
              <a:buNone/>
            </a:pPr>
            <a:r>
              <a:rPr lang="pt-BR" dirty="0"/>
              <a:t>Não existe uma definição precisa de objeto, nem no mundo real, nem na programação, entretanto podemos afirmar que todos os objetos são formados por dois componentes: </a:t>
            </a:r>
            <a:r>
              <a:rPr lang="pt-BR" b="1" dirty="0"/>
              <a:t>Atributos</a:t>
            </a:r>
            <a:r>
              <a:rPr lang="pt-BR" dirty="0"/>
              <a:t> e </a:t>
            </a:r>
            <a:r>
              <a:rPr lang="pt-BR" b="1" dirty="0"/>
              <a:t>Comportamentos</a:t>
            </a:r>
            <a:r>
              <a:rPr lang="pt-BR" dirty="0"/>
              <a:t>.</a:t>
            </a:r>
          </a:p>
        </p:txBody>
      </p:sp>
    </p:spTree>
    <p:extLst>
      <p:ext uri="{BB962C8B-B14F-4D97-AF65-F5344CB8AC3E}">
        <p14:creationId xmlns:p14="http://schemas.microsoft.com/office/powerpoint/2010/main" val="39709839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76024-C59D-4E8C-A4C6-B6FEA65CD778}"/>
              </a:ext>
            </a:extLst>
          </p:cNvPr>
          <p:cNvSpPr>
            <a:spLocks noGrp="1"/>
          </p:cNvSpPr>
          <p:nvPr>
            <p:ph type="title"/>
          </p:nvPr>
        </p:nvSpPr>
        <p:spPr/>
        <p:txBody>
          <a:bodyPr/>
          <a:lstStyle/>
          <a:p>
            <a:r>
              <a:rPr lang="pt-BR" dirty="0"/>
              <a:t>Atributos e Comportamentos</a:t>
            </a:r>
          </a:p>
        </p:txBody>
      </p:sp>
      <p:sp>
        <p:nvSpPr>
          <p:cNvPr id="3" name="Text Placeholder 2">
            <a:extLst>
              <a:ext uri="{FF2B5EF4-FFF2-40B4-BE49-F238E27FC236}">
                <a16:creationId xmlns:a16="http://schemas.microsoft.com/office/drawing/2014/main" id="{F79FECF3-4707-4EF0-861F-BD2D2E397BBA}"/>
              </a:ext>
            </a:extLst>
          </p:cNvPr>
          <p:cNvSpPr>
            <a:spLocks noGrp="1"/>
          </p:cNvSpPr>
          <p:nvPr>
            <p:ph type="body" idx="1"/>
          </p:nvPr>
        </p:nvSpPr>
        <p:spPr>
          <a:xfrm>
            <a:off x="311700" y="1152475"/>
            <a:ext cx="8520600" cy="1419275"/>
          </a:xfrm>
        </p:spPr>
        <p:txBody>
          <a:bodyPr/>
          <a:lstStyle/>
          <a:p>
            <a:pPr marL="114300" indent="0">
              <a:buNone/>
            </a:pPr>
            <a:r>
              <a:rPr lang="pt-BR" dirty="0"/>
              <a:t>Os </a:t>
            </a:r>
            <a:r>
              <a:rPr lang="pt-BR" b="1" dirty="0"/>
              <a:t>atributos</a:t>
            </a:r>
            <a:r>
              <a:rPr lang="pt-BR" dirty="0"/>
              <a:t> de um objeto definem as </a:t>
            </a:r>
            <a:r>
              <a:rPr lang="pt-BR" b="1" dirty="0"/>
              <a:t>características</a:t>
            </a:r>
            <a:r>
              <a:rPr lang="pt-BR" dirty="0"/>
              <a:t> de um objeto, no mundo da programação dizemos que eles definem o </a:t>
            </a:r>
            <a:r>
              <a:rPr lang="pt-BR" b="1" dirty="0"/>
              <a:t>estado</a:t>
            </a:r>
            <a:r>
              <a:rPr lang="pt-BR" dirty="0"/>
              <a:t> de um objeto. Já os </a:t>
            </a:r>
            <a:r>
              <a:rPr lang="pt-BR" b="1" dirty="0"/>
              <a:t>comportamentos</a:t>
            </a:r>
            <a:r>
              <a:rPr lang="pt-BR" dirty="0"/>
              <a:t>, definem..., bem... , os comportamentos de um objeto ou o que aquele objeto pode fazer.</a:t>
            </a:r>
          </a:p>
        </p:txBody>
      </p:sp>
      <p:graphicFrame>
        <p:nvGraphicFramePr>
          <p:cNvPr id="6" name="Table 5">
            <a:extLst>
              <a:ext uri="{FF2B5EF4-FFF2-40B4-BE49-F238E27FC236}">
                <a16:creationId xmlns:a16="http://schemas.microsoft.com/office/drawing/2014/main" id="{AC4D2AE0-17F4-43EB-B5F7-E96A9D02CBA7}"/>
              </a:ext>
            </a:extLst>
          </p:cNvPr>
          <p:cNvGraphicFramePr>
            <a:graphicFrameLocks noGrp="1"/>
          </p:cNvGraphicFramePr>
          <p:nvPr>
            <p:extLst>
              <p:ext uri="{D42A27DB-BD31-4B8C-83A1-F6EECF244321}">
                <p14:modId xmlns:p14="http://schemas.microsoft.com/office/powerpoint/2010/main" val="1053768425"/>
              </p:ext>
            </p:extLst>
          </p:nvPr>
        </p:nvGraphicFramePr>
        <p:xfrm>
          <a:off x="2176130" y="2706500"/>
          <a:ext cx="4791740" cy="2113280"/>
        </p:xfrm>
        <a:graphic>
          <a:graphicData uri="http://schemas.openxmlformats.org/drawingml/2006/table">
            <a:tbl>
              <a:tblPr firstRow="1" bandRow="1"/>
              <a:tblGrid>
                <a:gridCol w="2395870">
                  <a:extLst>
                    <a:ext uri="{9D8B030D-6E8A-4147-A177-3AD203B41FA5}">
                      <a16:colId xmlns:a16="http://schemas.microsoft.com/office/drawing/2014/main" val="1838188525"/>
                    </a:ext>
                  </a:extLst>
                </a:gridCol>
                <a:gridCol w="2395870">
                  <a:extLst>
                    <a:ext uri="{9D8B030D-6E8A-4147-A177-3AD203B41FA5}">
                      <a16:colId xmlns:a16="http://schemas.microsoft.com/office/drawing/2014/main" val="3901393318"/>
                    </a:ext>
                  </a:extLst>
                </a:gridCol>
              </a:tblGrid>
              <a:tr h="370840">
                <a:tc gridSpan="2">
                  <a:txBody>
                    <a:bodyPr/>
                    <a:lstStyle/>
                    <a:p>
                      <a:pPr algn="ctr"/>
                      <a:r>
                        <a:rPr lang="pt-BR" sz="1800" b="1" dirty="0"/>
                        <a:t>Aluno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pt-BR" dirty="0"/>
                    </a:p>
                  </a:txBody>
                  <a:tcPr/>
                </a:tc>
                <a:extLst>
                  <a:ext uri="{0D108BD9-81ED-4DB2-BD59-A6C34878D82A}">
                    <a16:rowId xmlns:a16="http://schemas.microsoft.com/office/drawing/2014/main" val="460275656"/>
                  </a:ext>
                </a:extLst>
              </a:tr>
              <a:tr h="370840">
                <a:tc>
                  <a:txBody>
                    <a:bodyPr/>
                    <a:lstStyle/>
                    <a:p>
                      <a:r>
                        <a:rPr lang="pt-BR" b="1" dirty="0"/>
                        <a:t>Atributos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pt-BR" b="1" dirty="0"/>
                        <a:t>Comportamentos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8290092"/>
                  </a:ext>
                </a:extLst>
              </a:tr>
              <a:tr h="370840">
                <a:tc>
                  <a:txBody>
                    <a:bodyPr/>
                    <a:lstStyle/>
                    <a:p>
                      <a:r>
                        <a:rPr lang="it-IT" dirty="0"/>
                        <a:t>Nome</a:t>
                      </a:r>
                    </a:p>
                    <a:p>
                      <a:r>
                        <a:rPr lang="it-IT" dirty="0"/>
                        <a:t>Data de Nascimento</a:t>
                      </a:r>
                    </a:p>
                    <a:p>
                      <a:r>
                        <a:rPr lang="it-IT" dirty="0"/>
                        <a:t>Curso</a:t>
                      </a:r>
                    </a:p>
                    <a:p>
                      <a:r>
                        <a:rPr lang="it-IT" dirty="0"/>
                        <a:t>CPF</a:t>
                      </a:r>
                    </a:p>
                    <a:p>
                      <a:r>
                        <a:rPr lang="it-IT" dirty="0"/>
                        <a:t>Notas</a:t>
                      </a:r>
                    </a:p>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pt-BR" dirty="0"/>
                        <a:t>Estudar</a:t>
                      </a:r>
                    </a:p>
                    <a:p>
                      <a:r>
                        <a:rPr lang="pt-BR" dirty="0"/>
                        <a:t>Conversar</a:t>
                      </a:r>
                    </a:p>
                    <a:p>
                      <a:r>
                        <a:rPr lang="pt-BR" dirty="0"/>
                        <a:t>Perguntar</a:t>
                      </a:r>
                    </a:p>
                    <a:p>
                      <a:r>
                        <a:rPr lang="pt-BR" dirty="0"/>
                        <a:t>Chorar Prazos</a:t>
                      </a:r>
                    </a:p>
                    <a:p>
                      <a:r>
                        <a:rPr lang="pt-BR" dirty="0"/>
                        <a:t>Chorar Notas</a:t>
                      </a:r>
                    </a:p>
                    <a:p>
                      <a:r>
                        <a:rPr lang="pt-BR" dirty="0"/>
                        <a:t>Chorar Pelos Cantos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20650701"/>
                  </a:ext>
                </a:extLst>
              </a:tr>
            </a:tbl>
          </a:graphicData>
        </a:graphic>
      </p:graphicFrame>
    </p:spTree>
    <p:extLst>
      <p:ext uri="{BB962C8B-B14F-4D97-AF65-F5344CB8AC3E}">
        <p14:creationId xmlns:p14="http://schemas.microsoft.com/office/powerpoint/2010/main" val="28681328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AD5A5-51A1-41FC-BEA3-713E19A07D65}"/>
              </a:ext>
            </a:extLst>
          </p:cNvPr>
          <p:cNvSpPr>
            <a:spLocks noGrp="1"/>
          </p:cNvSpPr>
          <p:nvPr>
            <p:ph type="title"/>
          </p:nvPr>
        </p:nvSpPr>
        <p:spPr/>
        <p:txBody>
          <a:bodyPr/>
          <a:lstStyle/>
          <a:p>
            <a:r>
              <a:rPr lang="pt-BR" dirty="0"/>
              <a:t>Classes e Instâncias</a:t>
            </a:r>
          </a:p>
        </p:txBody>
      </p:sp>
      <p:sp>
        <p:nvSpPr>
          <p:cNvPr id="3" name="Text Placeholder 2">
            <a:extLst>
              <a:ext uri="{FF2B5EF4-FFF2-40B4-BE49-F238E27FC236}">
                <a16:creationId xmlns:a16="http://schemas.microsoft.com/office/drawing/2014/main" id="{57BEC009-F257-4CC0-B781-3C233BAA0966}"/>
              </a:ext>
            </a:extLst>
          </p:cNvPr>
          <p:cNvSpPr>
            <a:spLocks noGrp="1"/>
          </p:cNvSpPr>
          <p:nvPr>
            <p:ph type="body" idx="1"/>
          </p:nvPr>
        </p:nvSpPr>
        <p:spPr/>
        <p:txBody>
          <a:bodyPr/>
          <a:lstStyle/>
          <a:p>
            <a:pPr marL="114300" indent="0">
              <a:buNone/>
            </a:pPr>
            <a:r>
              <a:rPr lang="pt-BR" dirty="0"/>
              <a:t>Um objeto na POO é modelado através do uso de uma classe, nela são definido todos os atributos e comportamentos que um objeto terá em um programa.</a:t>
            </a:r>
          </a:p>
          <a:p>
            <a:pPr marL="114300" indent="0">
              <a:buNone/>
            </a:pPr>
            <a:r>
              <a:rPr lang="pt-BR" dirty="0"/>
              <a:t>As classes funcionam como uma planta baixa de uma casa que pode ser utilizada para orientar a construção de diversas casas diferentes, cada uma das quais com os seus atributos e comportamentos.</a:t>
            </a:r>
          </a:p>
          <a:p>
            <a:pPr marL="114300" indent="0">
              <a:buNone/>
            </a:pPr>
            <a:r>
              <a:rPr lang="pt-BR" dirty="0"/>
              <a:t>Na POO chamamos esses objetos específicos de </a:t>
            </a:r>
            <a:r>
              <a:rPr lang="pt-BR" b="1" dirty="0"/>
              <a:t>instâncias</a:t>
            </a:r>
            <a:r>
              <a:rPr lang="pt-BR" dirty="0"/>
              <a:t> de uma classe.</a:t>
            </a:r>
          </a:p>
        </p:txBody>
      </p:sp>
    </p:spTree>
    <p:extLst>
      <p:ext uri="{BB962C8B-B14F-4D97-AF65-F5344CB8AC3E}">
        <p14:creationId xmlns:p14="http://schemas.microsoft.com/office/powerpoint/2010/main" val="31456984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00B21-D9FF-4141-BAD6-DFD25C0F2C9F}"/>
              </a:ext>
            </a:extLst>
          </p:cNvPr>
          <p:cNvSpPr>
            <a:spLocks noGrp="1"/>
          </p:cNvSpPr>
          <p:nvPr>
            <p:ph type="title"/>
          </p:nvPr>
        </p:nvSpPr>
        <p:spPr/>
        <p:txBody>
          <a:bodyPr/>
          <a:lstStyle/>
          <a:p>
            <a:r>
              <a:rPr lang="pt-BR" dirty="0"/>
              <a:t>Diferença entre Classe e Instância</a:t>
            </a:r>
          </a:p>
        </p:txBody>
      </p:sp>
      <p:sp>
        <p:nvSpPr>
          <p:cNvPr id="20" name="TextBox 19">
            <a:extLst>
              <a:ext uri="{FF2B5EF4-FFF2-40B4-BE49-F238E27FC236}">
                <a16:creationId xmlns:a16="http://schemas.microsoft.com/office/drawing/2014/main" id="{D67046F6-0E11-4A6F-B720-A245AF7C44F7}"/>
              </a:ext>
            </a:extLst>
          </p:cNvPr>
          <p:cNvSpPr txBox="1"/>
          <p:nvPr/>
        </p:nvSpPr>
        <p:spPr>
          <a:xfrm>
            <a:off x="0" y="4914649"/>
            <a:ext cx="9143999" cy="230832"/>
          </a:xfrm>
          <a:prstGeom prst="rect">
            <a:avLst/>
          </a:prstGeom>
          <a:noFill/>
        </p:spPr>
        <p:txBody>
          <a:bodyPr wrap="square" rtlCol="0">
            <a:spAutoFit/>
          </a:bodyPr>
          <a:lstStyle/>
          <a:p>
            <a:r>
              <a:rPr lang="pt-BR" sz="900" dirty="0" err="1">
                <a:hlinkClick r:id="rId3" tooltip="http://www.allwhitebackground.com/people.html"/>
              </a:rPr>
              <a:t>These</a:t>
            </a:r>
            <a:r>
              <a:rPr lang="pt-BR" sz="900" dirty="0">
                <a:hlinkClick r:id="rId3" tooltip="http://www.allwhitebackground.com/people.html"/>
              </a:rPr>
              <a:t> </a:t>
            </a:r>
            <a:r>
              <a:rPr lang="pt-BR" sz="900" dirty="0" err="1">
                <a:hlinkClick r:id="rId3" tooltip="http://www.allwhitebackground.com/people.html"/>
              </a:rPr>
              <a:t>Photos</a:t>
            </a:r>
            <a:r>
              <a:rPr lang="pt-BR" sz="900" dirty="0"/>
              <a:t> </a:t>
            </a:r>
            <a:r>
              <a:rPr lang="pt-BR" sz="900" dirty="0" err="1"/>
              <a:t>by</a:t>
            </a:r>
            <a:r>
              <a:rPr lang="pt-BR" sz="900" dirty="0"/>
              <a:t> </a:t>
            </a:r>
            <a:r>
              <a:rPr lang="pt-BR" sz="900" dirty="0" err="1"/>
              <a:t>Unknown</a:t>
            </a:r>
            <a:r>
              <a:rPr lang="pt-BR" sz="900" dirty="0"/>
              <a:t> </a:t>
            </a:r>
            <a:r>
              <a:rPr lang="pt-BR" sz="900" dirty="0" err="1"/>
              <a:t>Author</a:t>
            </a:r>
            <a:r>
              <a:rPr lang="pt-BR" sz="900" dirty="0"/>
              <a:t> </a:t>
            </a:r>
            <a:r>
              <a:rPr lang="pt-BR" sz="900" dirty="0" err="1"/>
              <a:t>is</a:t>
            </a:r>
            <a:r>
              <a:rPr lang="pt-BR" sz="900" dirty="0"/>
              <a:t> </a:t>
            </a:r>
            <a:r>
              <a:rPr lang="pt-BR" sz="900" dirty="0" err="1"/>
              <a:t>licensed</a:t>
            </a:r>
            <a:r>
              <a:rPr lang="pt-BR" sz="900" dirty="0"/>
              <a:t> </a:t>
            </a:r>
            <a:r>
              <a:rPr lang="pt-BR" sz="900" dirty="0" err="1"/>
              <a:t>under</a:t>
            </a:r>
            <a:r>
              <a:rPr lang="pt-BR" sz="900" dirty="0"/>
              <a:t> </a:t>
            </a:r>
            <a:r>
              <a:rPr lang="pt-BR" sz="900" dirty="0">
                <a:hlinkClick r:id="rId4" tooltip="https://creativecommons.org/licenses/by-nc/3.0/"/>
              </a:rPr>
              <a:t>CC BY-NC</a:t>
            </a:r>
            <a:endParaRPr lang="pt-BR" sz="900" dirty="0"/>
          </a:p>
        </p:txBody>
      </p:sp>
      <p:grpSp>
        <p:nvGrpSpPr>
          <p:cNvPr id="29" name="Group 28">
            <a:extLst>
              <a:ext uri="{FF2B5EF4-FFF2-40B4-BE49-F238E27FC236}">
                <a16:creationId xmlns:a16="http://schemas.microsoft.com/office/drawing/2014/main" id="{1BD3B2C7-09BC-4A43-98FB-8EEA0CA9328C}"/>
              </a:ext>
            </a:extLst>
          </p:cNvPr>
          <p:cNvGrpSpPr/>
          <p:nvPr/>
        </p:nvGrpSpPr>
        <p:grpSpPr>
          <a:xfrm>
            <a:off x="364594" y="1120330"/>
            <a:ext cx="8311825" cy="1677108"/>
            <a:chOff x="340000" y="1120330"/>
            <a:chExt cx="8311825" cy="1677108"/>
          </a:xfrm>
        </p:grpSpPr>
        <p:pic>
          <p:nvPicPr>
            <p:cNvPr id="9" name="Picture 8">
              <a:extLst>
                <a:ext uri="{FF2B5EF4-FFF2-40B4-BE49-F238E27FC236}">
                  <a16:creationId xmlns:a16="http://schemas.microsoft.com/office/drawing/2014/main" id="{BFA64838-F5AC-4012-824E-E9CD6262074D}"/>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161727" y="1120330"/>
              <a:ext cx="2520000" cy="1677108"/>
            </a:xfrm>
            <a:prstGeom prst="rect">
              <a:avLst/>
            </a:prstGeom>
          </p:spPr>
        </p:pic>
        <p:pic>
          <p:nvPicPr>
            <p:cNvPr id="19" name="Picture 18">
              <a:extLst>
                <a:ext uri="{FF2B5EF4-FFF2-40B4-BE49-F238E27FC236}">
                  <a16:creationId xmlns:a16="http://schemas.microsoft.com/office/drawing/2014/main" id="{7A14DF94-A52C-486B-9B97-916603AABAEB}"/>
                </a:ext>
              </a:extLst>
            </p:cNvPr>
            <p:cNvPicPr>
              <a:picLocks noChangeAspect="1"/>
            </p:cNvPicPr>
            <p:nvPr/>
          </p:nvPicPr>
          <p:blipFill>
            <a:blip r:embed="rId7">
              <a:extLst>
                <a:ext uri="{837473B0-CC2E-450A-ABE3-18F120FF3D39}">
                  <a1611:picAttrSrcUrl xmlns:a1611="http://schemas.microsoft.com/office/drawing/2016/11/main" r:id="rId3"/>
                </a:ext>
              </a:extLst>
            </a:blip>
            <a:stretch>
              <a:fillRect/>
            </a:stretch>
          </p:blipFill>
          <p:spPr>
            <a:xfrm>
              <a:off x="5005030" y="1121551"/>
              <a:ext cx="2520000" cy="1674667"/>
            </a:xfrm>
            <a:prstGeom prst="rect">
              <a:avLst/>
            </a:prstGeom>
          </p:spPr>
        </p:pic>
        <p:sp>
          <p:nvSpPr>
            <p:cNvPr id="22" name="TextBox 21">
              <a:extLst>
                <a:ext uri="{FF2B5EF4-FFF2-40B4-BE49-F238E27FC236}">
                  <a16:creationId xmlns:a16="http://schemas.microsoft.com/office/drawing/2014/main" id="{B468FB7A-8089-44BC-8312-6950A828EC20}"/>
                </a:ext>
              </a:extLst>
            </p:cNvPr>
            <p:cNvSpPr txBox="1"/>
            <p:nvPr/>
          </p:nvSpPr>
          <p:spPr>
            <a:xfrm rot="20100000">
              <a:off x="340000" y="1804996"/>
              <a:ext cx="784189" cy="307777"/>
            </a:xfrm>
            <a:prstGeom prst="rect">
              <a:avLst/>
            </a:prstGeom>
            <a:noFill/>
          </p:spPr>
          <p:txBody>
            <a:bodyPr wrap="none" rtlCol="0">
              <a:spAutoFit/>
            </a:bodyPr>
            <a:lstStyle/>
            <a:p>
              <a:r>
                <a:rPr lang="pt-BR" b="1" dirty="0">
                  <a:solidFill>
                    <a:schemeClr val="bg1"/>
                  </a:solidFill>
                  <a:latin typeface="+mn-lt"/>
                </a:rPr>
                <a:t>Classe</a:t>
              </a:r>
            </a:p>
          </p:txBody>
        </p:sp>
        <p:sp>
          <p:nvSpPr>
            <p:cNvPr id="24" name="TextBox 23">
              <a:extLst>
                <a:ext uri="{FF2B5EF4-FFF2-40B4-BE49-F238E27FC236}">
                  <a16:creationId xmlns:a16="http://schemas.microsoft.com/office/drawing/2014/main" id="{628F9E7C-7A79-4B0C-A16A-2FF772A9657B}"/>
                </a:ext>
              </a:extLst>
            </p:cNvPr>
            <p:cNvSpPr txBox="1"/>
            <p:nvPr/>
          </p:nvSpPr>
          <p:spPr>
            <a:xfrm rot="20700000">
              <a:off x="7511769" y="1804996"/>
              <a:ext cx="1140056" cy="307777"/>
            </a:xfrm>
            <a:prstGeom prst="rect">
              <a:avLst/>
            </a:prstGeom>
            <a:noFill/>
          </p:spPr>
          <p:txBody>
            <a:bodyPr wrap="none" rtlCol="0">
              <a:spAutoFit/>
            </a:bodyPr>
            <a:lstStyle/>
            <a:p>
              <a:r>
                <a:rPr lang="pt-BR" b="1" dirty="0">
                  <a:solidFill>
                    <a:schemeClr val="bg1"/>
                  </a:solidFill>
                  <a:latin typeface="+mn-lt"/>
                </a:rPr>
                <a:t>Instâncias</a:t>
              </a:r>
            </a:p>
          </p:txBody>
        </p:sp>
        <p:sp>
          <p:nvSpPr>
            <p:cNvPr id="27" name="Arrow: Right 26">
              <a:extLst>
                <a:ext uri="{FF2B5EF4-FFF2-40B4-BE49-F238E27FC236}">
                  <a16:creationId xmlns:a16="http://schemas.microsoft.com/office/drawing/2014/main" id="{1AD05031-04A9-48D3-8C5B-B2B39F41BF11}"/>
                </a:ext>
              </a:extLst>
            </p:cNvPr>
            <p:cNvSpPr/>
            <p:nvPr/>
          </p:nvSpPr>
          <p:spPr>
            <a:xfrm>
              <a:off x="3719264" y="1765467"/>
              <a:ext cx="1248229" cy="386835"/>
            </a:xfrm>
            <a:prstGeom prst="rightArrow">
              <a:avLst/>
            </a:prstGeom>
            <a:solidFill>
              <a:schemeClr val="bg1"/>
            </a:solidFill>
            <a:ln>
              <a:solidFill>
                <a:srgbClr val="0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grpSp>
      <p:grpSp>
        <p:nvGrpSpPr>
          <p:cNvPr id="30" name="Group 29">
            <a:extLst>
              <a:ext uri="{FF2B5EF4-FFF2-40B4-BE49-F238E27FC236}">
                <a16:creationId xmlns:a16="http://schemas.microsoft.com/office/drawing/2014/main" id="{5615EEDC-42D7-467F-A990-7F202C835A16}"/>
              </a:ext>
            </a:extLst>
          </p:cNvPr>
          <p:cNvGrpSpPr/>
          <p:nvPr/>
        </p:nvGrpSpPr>
        <p:grpSpPr>
          <a:xfrm>
            <a:off x="340000" y="3017707"/>
            <a:ext cx="8361012" cy="1680000"/>
            <a:chOff x="340001" y="3075763"/>
            <a:chExt cx="8361012" cy="1680000"/>
          </a:xfrm>
        </p:grpSpPr>
        <p:pic>
          <p:nvPicPr>
            <p:cNvPr id="13" name="Picture 12">
              <a:extLst>
                <a:ext uri="{FF2B5EF4-FFF2-40B4-BE49-F238E27FC236}">
                  <a16:creationId xmlns:a16="http://schemas.microsoft.com/office/drawing/2014/main" id="{CA0CEBE3-3390-4F18-8A37-B4B47A6B11F8}"/>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1184969" y="3090463"/>
              <a:ext cx="2520000" cy="1650600"/>
            </a:xfrm>
            <a:prstGeom prst="rect">
              <a:avLst/>
            </a:prstGeom>
          </p:spPr>
        </p:pic>
        <p:pic>
          <p:nvPicPr>
            <p:cNvPr id="16" name="Picture 15">
              <a:extLst>
                <a:ext uri="{FF2B5EF4-FFF2-40B4-BE49-F238E27FC236}">
                  <a16:creationId xmlns:a16="http://schemas.microsoft.com/office/drawing/2014/main" id="{ABBB4038-BFA3-40D5-A9EE-D7EFF05B43EA}"/>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5074756" y="3075763"/>
              <a:ext cx="2520000" cy="1680000"/>
            </a:xfrm>
            <a:prstGeom prst="rect">
              <a:avLst/>
            </a:prstGeom>
          </p:spPr>
        </p:pic>
        <p:sp>
          <p:nvSpPr>
            <p:cNvPr id="23" name="TextBox 22">
              <a:extLst>
                <a:ext uri="{FF2B5EF4-FFF2-40B4-BE49-F238E27FC236}">
                  <a16:creationId xmlns:a16="http://schemas.microsoft.com/office/drawing/2014/main" id="{3BCA8BFC-3E2C-4857-A09E-18270BA4BED8}"/>
                </a:ext>
              </a:extLst>
            </p:cNvPr>
            <p:cNvSpPr txBox="1"/>
            <p:nvPr/>
          </p:nvSpPr>
          <p:spPr>
            <a:xfrm rot="20100000">
              <a:off x="340001" y="3761875"/>
              <a:ext cx="784189" cy="307777"/>
            </a:xfrm>
            <a:prstGeom prst="rect">
              <a:avLst/>
            </a:prstGeom>
            <a:noFill/>
          </p:spPr>
          <p:txBody>
            <a:bodyPr wrap="none" rtlCol="0">
              <a:spAutoFit/>
            </a:bodyPr>
            <a:lstStyle/>
            <a:p>
              <a:r>
                <a:rPr lang="pt-BR" b="1" dirty="0">
                  <a:solidFill>
                    <a:schemeClr val="bg1"/>
                  </a:solidFill>
                  <a:latin typeface="+mn-lt"/>
                </a:rPr>
                <a:t>Classe</a:t>
              </a:r>
            </a:p>
          </p:txBody>
        </p:sp>
        <p:sp>
          <p:nvSpPr>
            <p:cNvPr id="26" name="TextBox 25">
              <a:extLst>
                <a:ext uri="{FF2B5EF4-FFF2-40B4-BE49-F238E27FC236}">
                  <a16:creationId xmlns:a16="http://schemas.microsoft.com/office/drawing/2014/main" id="{6A2EE76A-ECEE-4C15-802A-11E7566E2222}"/>
                </a:ext>
              </a:extLst>
            </p:cNvPr>
            <p:cNvSpPr txBox="1"/>
            <p:nvPr/>
          </p:nvSpPr>
          <p:spPr>
            <a:xfrm rot="20700000">
              <a:off x="7655534" y="3761875"/>
              <a:ext cx="1045479" cy="307777"/>
            </a:xfrm>
            <a:prstGeom prst="rect">
              <a:avLst/>
            </a:prstGeom>
            <a:noFill/>
          </p:spPr>
          <p:txBody>
            <a:bodyPr wrap="none" rtlCol="0">
              <a:spAutoFit/>
            </a:bodyPr>
            <a:lstStyle/>
            <a:p>
              <a:r>
                <a:rPr lang="pt-BR" b="1" dirty="0">
                  <a:solidFill>
                    <a:schemeClr val="bg1"/>
                  </a:solidFill>
                  <a:latin typeface="+mn-lt"/>
                </a:rPr>
                <a:t>Instância</a:t>
              </a:r>
            </a:p>
          </p:txBody>
        </p:sp>
        <p:sp>
          <p:nvSpPr>
            <p:cNvPr id="28" name="Arrow: Right 27">
              <a:extLst>
                <a:ext uri="{FF2B5EF4-FFF2-40B4-BE49-F238E27FC236}">
                  <a16:creationId xmlns:a16="http://schemas.microsoft.com/office/drawing/2014/main" id="{4C6F9639-E213-440A-925B-49EF1B131B3C}"/>
                </a:ext>
              </a:extLst>
            </p:cNvPr>
            <p:cNvSpPr/>
            <p:nvPr/>
          </p:nvSpPr>
          <p:spPr>
            <a:xfrm>
              <a:off x="3765748" y="3722346"/>
              <a:ext cx="1248229" cy="386835"/>
            </a:xfrm>
            <a:prstGeom prst="rightArrow">
              <a:avLst/>
            </a:prstGeom>
            <a:solidFill>
              <a:schemeClr val="bg1"/>
            </a:solidFill>
            <a:ln>
              <a:solidFill>
                <a:srgbClr val="0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4421641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46"/>
          <p:cNvSpPr/>
          <p:nvPr/>
        </p:nvSpPr>
        <p:spPr>
          <a:xfrm>
            <a:off x="0" y="1678793"/>
            <a:ext cx="9144000" cy="1561500"/>
          </a:xfrm>
          <a:prstGeom prst="rect">
            <a:avLst/>
          </a:prstGeom>
          <a:gradFill>
            <a:gsLst>
              <a:gs pos="0">
                <a:srgbClr val="000000"/>
              </a:gs>
              <a:gs pos="15000">
                <a:srgbClr val="000000"/>
              </a:gs>
              <a:gs pos="15000">
                <a:srgbClr val="FFD966"/>
              </a:gs>
              <a:gs pos="33000">
                <a:srgbClr val="FFD966"/>
              </a:gs>
              <a:gs pos="33000">
                <a:srgbClr val="000000"/>
              </a:gs>
              <a:gs pos="51000">
                <a:srgbClr val="000000"/>
              </a:gs>
              <a:gs pos="51000">
                <a:srgbClr val="FFD966"/>
              </a:gs>
              <a:gs pos="68000">
                <a:srgbClr val="FFD966"/>
              </a:gs>
              <a:gs pos="68000">
                <a:srgbClr val="000000"/>
              </a:gs>
              <a:gs pos="84000">
                <a:srgbClr val="000000"/>
              </a:gs>
              <a:gs pos="84000">
                <a:srgbClr val="FFD966"/>
              </a:gs>
              <a:gs pos="100000">
                <a:srgbClr val="FFD966"/>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83;p46">
            <a:extLst>
              <a:ext uri="{FF2B5EF4-FFF2-40B4-BE49-F238E27FC236}">
                <a16:creationId xmlns:a16="http://schemas.microsoft.com/office/drawing/2014/main" id="{E644C538-73A7-4D30-AA9E-EDAF78FE57C9}"/>
              </a:ext>
            </a:extLst>
          </p:cNvPr>
          <p:cNvSpPr txBox="1">
            <a:spLocks/>
          </p:cNvSpPr>
          <p:nvPr/>
        </p:nvSpPr>
        <p:spPr>
          <a:xfrm>
            <a:off x="0" y="3556000"/>
            <a:ext cx="9144000"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800"/>
              <a:buFont typeface="Arial"/>
              <a:buNone/>
              <a:defRPr sz="2800" b="1" i="0" u="none" strike="noStrike" cap="none">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lnSpc>
                <a:spcPct val="115000"/>
              </a:lnSpc>
            </a:pPr>
            <a:r>
              <a:rPr lang="pt-BR" sz="1800" dirty="0">
                <a:solidFill>
                  <a:srgbClr val="FFFFFF"/>
                </a:solidFill>
              </a:rPr>
              <a:t>Classes e Instâncias</a:t>
            </a:r>
            <a:endParaRPr lang="pt-BR" sz="1200" dirty="0">
              <a:solidFill>
                <a:srgbClr val="FFFFFF"/>
              </a:solidFill>
            </a:endParaRPr>
          </a:p>
        </p:txBody>
      </p:sp>
    </p:spTree>
    <p:extLst>
      <p:ext uri="{BB962C8B-B14F-4D97-AF65-F5344CB8AC3E}">
        <p14:creationId xmlns:p14="http://schemas.microsoft.com/office/powerpoint/2010/main" val="35756349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F4EE67B-79FA-4913-B78F-2DFC66B86B90}"/>
              </a:ext>
            </a:extLst>
          </p:cNvPr>
          <p:cNvSpPr>
            <a:spLocks noGrp="1"/>
          </p:cNvSpPr>
          <p:nvPr>
            <p:ph type="ctrTitle"/>
          </p:nvPr>
        </p:nvSpPr>
        <p:spPr>
          <a:xfrm>
            <a:off x="113409" y="1148793"/>
            <a:ext cx="5712330" cy="2845914"/>
          </a:xfrm>
        </p:spPr>
        <p:txBody>
          <a:bodyPr/>
          <a:lstStyle/>
          <a:p>
            <a:r>
              <a:rPr lang="pt-BR" dirty="0"/>
              <a:t>Métodos</a:t>
            </a:r>
            <a:br>
              <a:rPr lang="pt-BR" dirty="0"/>
            </a:br>
            <a:r>
              <a:rPr lang="pt-BR" dirty="0"/>
              <a:t>e</a:t>
            </a:r>
            <a:br>
              <a:rPr lang="pt-BR" dirty="0"/>
            </a:br>
            <a:r>
              <a:rPr lang="pt-BR" dirty="0"/>
              <a:t>Atributos</a:t>
            </a:r>
          </a:p>
        </p:txBody>
      </p:sp>
    </p:spTree>
    <p:extLst>
      <p:ext uri="{BB962C8B-B14F-4D97-AF65-F5344CB8AC3E}">
        <p14:creationId xmlns:p14="http://schemas.microsoft.com/office/powerpoint/2010/main" val="12935100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AD5A5-51A1-41FC-BEA3-713E19A07D65}"/>
              </a:ext>
            </a:extLst>
          </p:cNvPr>
          <p:cNvSpPr>
            <a:spLocks noGrp="1"/>
          </p:cNvSpPr>
          <p:nvPr>
            <p:ph type="title"/>
          </p:nvPr>
        </p:nvSpPr>
        <p:spPr/>
        <p:txBody>
          <a:bodyPr/>
          <a:lstStyle/>
          <a:p>
            <a:r>
              <a:rPr lang="pt-BR" dirty="0"/>
              <a:t>Diferença entre Classes e Instâncias</a:t>
            </a:r>
          </a:p>
        </p:txBody>
      </p:sp>
      <p:graphicFrame>
        <p:nvGraphicFramePr>
          <p:cNvPr id="6" name="Table 5">
            <a:extLst>
              <a:ext uri="{FF2B5EF4-FFF2-40B4-BE49-F238E27FC236}">
                <a16:creationId xmlns:a16="http://schemas.microsoft.com/office/drawing/2014/main" id="{8017BB4F-CC9B-448F-8E4E-D36581E79B04}"/>
              </a:ext>
            </a:extLst>
          </p:cNvPr>
          <p:cNvGraphicFramePr>
            <a:graphicFrameLocks noGrp="1"/>
          </p:cNvGraphicFramePr>
          <p:nvPr>
            <p:extLst>
              <p:ext uri="{D42A27DB-BD31-4B8C-83A1-F6EECF244321}">
                <p14:modId xmlns:p14="http://schemas.microsoft.com/office/powerpoint/2010/main" val="353578778"/>
              </p:ext>
            </p:extLst>
          </p:nvPr>
        </p:nvGraphicFramePr>
        <p:xfrm>
          <a:off x="550431" y="2136405"/>
          <a:ext cx="3600000" cy="1798320"/>
        </p:xfrm>
        <a:graphic>
          <a:graphicData uri="http://schemas.openxmlformats.org/drawingml/2006/table">
            <a:tbl>
              <a:tblPr firstRow="1" bandRow="1">
                <a:tableStyleId>{284E427A-3D55-4303-BF80-6455036E1DE7}</a:tableStyleId>
              </a:tblPr>
              <a:tblGrid>
                <a:gridCol w="1800000">
                  <a:extLst>
                    <a:ext uri="{9D8B030D-6E8A-4147-A177-3AD203B41FA5}">
                      <a16:colId xmlns:a16="http://schemas.microsoft.com/office/drawing/2014/main" val="1838188525"/>
                    </a:ext>
                  </a:extLst>
                </a:gridCol>
                <a:gridCol w="1800000">
                  <a:extLst>
                    <a:ext uri="{9D8B030D-6E8A-4147-A177-3AD203B41FA5}">
                      <a16:colId xmlns:a16="http://schemas.microsoft.com/office/drawing/2014/main" val="3901393318"/>
                    </a:ext>
                  </a:extLst>
                </a:gridCol>
              </a:tblGrid>
              <a:tr h="0">
                <a:tc gridSpan="2">
                  <a:txBody>
                    <a:bodyPr/>
                    <a:lstStyle/>
                    <a:p>
                      <a:pPr algn="ctr"/>
                      <a:r>
                        <a:rPr lang="pt-BR" sz="1600" dirty="0"/>
                        <a:t>Classe - Aluno</a:t>
                      </a:r>
                      <a:endParaRPr lang="pt-BR" sz="1600" b="1" dirty="0"/>
                    </a:p>
                  </a:txBody>
                  <a:tcPr/>
                </a:tc>
                <a:tc hMerge="1">
                  <a:txBody>
                    <a:bodyPr/>
                    <a:lstStyle/>
                    <a:p>
                      <a:endParaRPr lang="pt-BR" dirty="0"/>
                    </a:p>
                  </a:txBody>
                  <a:tcPr/>
                </a:tc>
                <a:extLst>
                  <a:ext uri="{0D108BD9-81ED-4DB2-BD59-A6C34878D82A}">
                    <a16:rowId xmlns:a16="http://schemas.microsoft.com/office/drawing/2014/main" val="460275656"/>
                  </a:ext>
                </a:extLst>
              </a:tr>
              <a:tr h="0">
                <a:tc>
                  <a:txBody>
                    <a:bodyPr/>
                    <a:lstStyle/>
                    <a:p>
                      <a:r>
                        <a:rPr lang="pt-BR" sz="1200" b="1" dirty="0">
                          <a:solidFill>
                            <a:srgbClr val="000000"/>
                          </a:solidFill>
                        </a:rPr>
                        <a:t>Atributos</a:t>
                      </a:r>
                    </a:p>
                  </a:txBody>
                  <a:tcPr/>
                </a:tc>
                <a:tc>
                  <a:txBody>
                    <a:bodyPr/>
                    <a:lstStyle/>
                    <a:p>
                      <a:r>
                        <a:rPr lang="pt-BR" sz="1200" b="1" dirty="0">
                          <a:solidFill>
                            <a:srgbClr val="000000"/>
                          </a:solidFill>
                        </a:rPr>
                        <a:t>Comportamentos</a:t>
                      </a:r>
                    </a:p>
                  </a:txBody>
                  <a:tcPr/>
                </a:tc>
                <a:extLst>
                  <a:ext uri="{0D108BD9-81ED-4DB2-BD59-A6C34878D82A}">
                    <a16:rowId xmlns:a16="http://schemas.microsoft.com/office/drawing/2014/main" val="1868290092"/>
                  </a:ext>
                </a:extLst>
              </a:tr>
              <a:tr h="0">
                <a:tc>
                  <a:txBody>
                    <a:bodyPr/>
                    <a:lstStyle/>
                    <a:p>
                      <a:r>
                        <a:rPr lang="it-IT" sz="1200" b="0" dirty="0">
                          <a:solidFill>
                            <a:srgbClr val="000000"/>
                          </a:solidFill>
                        </a:rPr>
                        <a:t>Nome</a:t>
                      </a:r>
                    </a:p>
                    <a:p>
                      <a:r>
                        <a:rPr lang="it-IT" sz="1200" b="0" dirty="0">
                          <a:solidFill>
                            <a:srgbClr val="000000"/>
                          </a:solidFill>
                        </a:rPr>
                        <a:t>Data de Nascimento</a:t>
                      </a:r>
                    </a:p>
                    <a:p>
                      <a:r>
                        <a:rPr lang="it-IT" sz="1200" b="0" dirty="0">
                          <a:solidFill>
                            <a:srgbClr val="000000"/>
                          </a:solidFill>
                        </a:rPr>
                        <a:t>Curso</a:t>
                      </a:r>
                    </a:p>
                    <a:p>
                      <a:r>
                        <a:rPr lang="it-IT" sz="1200" b="0" dirty="0">
                          <a:solidFill>
                            <a:srgbClr val="000000"/>
                          </a:solidFill>
                        </a:rPr>
                        <a:t>CPF</a:t>
                      </a:r>
                    </a:p>
                    <a:p>
                      <a:r>
                        <a:rPr lang="it-IT" sz="1200" b="0" dirty="0">
                          <a:solidFill>
                            <a:srgbClr val="000000"/>
                          </a:solidFill>
                        </a:rPr>
                        <a:t>Notas</a:t>
                      </a:r>
                    </a:p>
                    <a:p>
                      <a:endParaRPr lang="pt-BR" sz="1200" b="0" dirty="0">
                        <a:solidFill>
                          <a:srgbClr val="000000"/>
                        </a:solidFill>
                      </a:endParaRPr>
                    </a:p>
                  </a:txBody>
                  <a:tcPr/>
                </a:tc>
                <a:tc>
                  <a:txBody>
                    <a:bodyPr/>
                    <a:lstStyle/>
                    <a:p>
                      <a:r>
                        <a:rPr lang="pt-BR" sz="1200" b="0" dirty="0">
                          <a:solidFill>
                            <a:srgbClr val="000000"/>
                          </a:solidFill>
                        </a:rPr>
                        <a:t>Estudar</a:t>
                      </a:r>
                    </a:p>
                    <a:p>
                      <a:r>
                        <a:rPr lang="pt-BR" sz="1200" b="0" dirty="0">
                          <a:solidFill>
                            <a:srgbClr val="000000"/>
                          </a:solidFill>
                        </a:rPr>
                        <a:t>Conversar</a:t>
                      </a:r>
                    </a:p>
                    <a:p>
                      <a:r>
                        <a:rPr lang="pt-BR" sz="1200" b="0" dirty="0">
                          <a:solidFill>
                            <a:srgbClr val="000000"/>
                          </a:solidFill>
                        </a:rPr>
                        <a:t>Perguntar</a:t>
                      </a:r>
                    </a:p>
                    <a:p>
                      <a:r>
                        <a:rPr lang="pt-BR" sz="1200" b="0" dirty="0">
                          <a:solidFill>
                            <a:srgbClr val="000000"/>
                          </a:solidFill>
                        </a:rPr>
                        <a:t>Chorar Prazos</a:t>
                      </a:r>
                    </a:p>
                    <a:p>
                      <a:r>
                        <a:rPr lang="pt-BR" sz="1200" b="0" dirty="0">
                          <a:solidFill>
                            <a:srgbClr val="000000"/>
                          </a:solidFill>
                        </a:rPr>
                        <a:t>Chorar Notas</a:t>
                      </a:r>
                    </a:p>
                    <a:p>
                      <a:r>
                        <a:rPr lang="pt-BR" sz="1200" b="0" dirty="0">
                          <a:solidFill>
                            <a:srgbClr val="000000"/>
                          </a:solidFill>
                        </a:rPr>
                        <a:t>Chorar Pelos Cantos</a:t>
                      </a:r>
                    </a:p>
                  </a:txBody>
                  <a:tcPr/>
                </a:tc>
                <a:extLst>
                  <a:ext uri="{0D108BD9-81ED-4DB2-BD59-A6C34878D82A}">
                    <a16:rowId xmlns:a16="http://schemas.microsoft.com/office/drawing/2014/main" val="3020650701"/>
                  </a:ext>
                </a:extLst>
              </a:tr>
            </a:tbl>
          </a:graphicData>
        </a:graphic>
      </p:graphicFrame>
      <p:graphicFrame>
        <p:nvGraphicFramePr>
          <p:cNvPr id="7" name="Table 6">
            <a:extLst>
              <a:ext uri="{FF2B5EF4-FFF2-40B4-BE49-F238E27FC236}">
                <a16:creationId xmlns:a16="http://schemas.microsoft.com/office/drawing/2014/main" id="{7020D0F8-70AB-419B-8CC9-2691BD312DE4}"/>
              </a:ext>
            </a:extLst>
          </p:cNvPr>
          <p:cNvGraphicFramePr>
            <a:graphicFrameLocks noGrp="1"/>
          </p:cNvGraphicFramePr>
          <p:nvPr>
            <p:extLst>
              <p:ext uri="{D42A27DB-BD31-4B8C-83A1-F6EECF244321}">
                <p14:modId xmlns:p14="http://schemas.microsoft.com/office/powerpoint/2010/main" val="3147884004"/>
              </p:ext>
            </p:extLst>
          </p:nvPr>
        </p:nvGraphicFramePr>
        <p:xfrm>
          <a:off x="4993570" y="1031901"/>
          <a:ext cx="3600000" cy="1798320"/>
        </p:xfrm>
        <a:graphic>
          <a:graphicData uri="http://schemas.openxmlformats.org/drawingml/2006/table">
            <a:tbl>
              <a:tblPr firstRow="1" bandRow="1">
                <a:tableStyleId>{284E427A-3D55-4303-BF80-6455036E1DE7}</a:tableStyleId>
              </a:tblPr>
              <a:tblGrid>
                <a:gridCol w="1825444">
                  <a:extLst>
                    <a:ext uri="{9D8B030D-6E8A-4147-A177-3AD203B41FA5}">
                      <a16:colId xmlns:a16="http://schemas.microsoft.com/office/drawing/2014/main" val="1838188525"/>
                    </a:ext>
                  </a:extLst>
                </a:gridCol>
                <a:gridCol w="1774556">
                  <a:extLst>
                    <a:ext uri="{9D8B030D-6E8A-4147-A177-3AD203B41FA5}">
                      <a16:colId xmlns:a16="http://schemas.microsoft.com/office/drawing/2014/main" val="3901393318"/>
                    </a:ext>
                  </a:extLst>
                </a:gridCol>
              </a:tblGrid>
              <a:tr h="0">
                <a:tc gridSpan="2">
                  <a:txBody>
                    <a:bodyPr/>
                    <a:lstStyle/>
                    <a:p>
                      <a:pPr algn="ctr"/>
                      <a:r>
                        <a:rPr lang="pt-BR" sz="1600" dirty="0"/>
                        <a:t>Instância - Aluno</a:t>
                      </a:r>
                      <a:endParaRPr lang="pt-BR" sz="1600" b="1" dirty="0"/>
                    </a:p>
                  </a:txBody>
                  <a:tcPr/>
                </a:tc>
                <a:tc hMerge="1">
                  <a:txBody>
                    <a:bodyPr/>
                    <a:lstStyle/>
                    <a:p>
                      <a:endParaRPr lang="pt-BR" dirty="0"/>
                    </a:p>
                  </a:txBody>
                  <a:tcPr/>
                </a:tc>
                <a:extLst>
                  <a:ext uri="{0D108BD9-81ED-4DB2-BD59-A6C34878D82A}">
                    <a16:rowId xmlns:a16="http://schemas.microsoft.com/office/drawing/2014/main" val="460275656"/>
                  </a:ext>
                </a:extLst>
              </a:tr>
              <a:tr h="0">
                <a:tc>
                  <a:txBody>
                    <a:bodyPr/>
                    <a:lstStyle/>
                    <a:p>
                      <a:r>
                        <a:rPr lang="pt-BR" sz="1200" b="1" dirty="0">
                          <a:solidFill>
                            <a:srgbClr val="000000"/>
                          </a:solidFill>
                        </a:rPr>
                        <a:t>Atributos</a:t>
                      </a:r>
                    </a:p>
                  </a:txBody>
                  <a:tcPr/>
                </a:tc>
                <a:tc>
                  <a:txBody>
                    <a:bodyPr/>
                    <a:lstStyle/>
                    <a:p>
                      <a:r>
                        <a:rPr lang="pt-BR" sz="1200" b="1" dirty="0">
                          <a:solidFill>
                            <a:srgbClr val="000000"/>
                          </a:solidFill>
                        </a:rPr>
                        <a:t>Comportamentos</a:t>
                      </a:r>
                    </a:p>
                  </a:txBody>
                  <a:tcPr/>
                </a:tc>
                <a:extLst>
                  <a:ext uri="{0D108BD9-81ED-4DB2-BD59-A6C34878D82A}">
                    <a16:rowId xmlns:a16="http://schemas.microsoft.com/office/drawing/2014/main" val="1868290092"/>
                  </a:ext>
                </a:extLst>
              </a:tr>
              <a:tr h="0">
                <a:tc>
                  <a:txBody>
                    <a:bodyPr/>
                    <a:lstStyle/>
                    <a:p>
                      <a:r>
                        <a:rPr lang="it-IT" sz="1200" b="0" dirty="0">
                          <a:solidFill>
                            <a:srgbClr val="000000"/>
                          </a:solidFill>
                        </a:rPr>
                        <a:t>Nome: Alexandre</a:t>
                      </a:r>
                    </a:p>
                    <a:p>
                      <a:r>
                        <a:rPr lang="it-IT" sz="1200" b="0" dirty="0">
                          <a:solidFill>
                            <a:srgbClr val="000000"/>
                          </a:solidFill>
                        </a:rPr>
                        <a:t>Data de Nascimento:</a:t>
                      </a:r>
                    </a:p>
                    <a:p>
                      <a:r>
                        <a:rPr lang="it-IT" sz="1200" b="0" dirty="0">
                          <a:solidFill>
                            <a:srgbClr val="000000"/>
                          </a:solidFill>
                        </a:rPr>
                        <a:t>05/02/2007</a:t>
                      </a:r>
                    </a:p>
                    <a:p>
                      <a:r>
                        <a:rPr lang="it-IT" sz="1200" b="0" dirty="0">
                          <a:solidFill>
                            <a:srgbClr val="000000"/>
                          </a:solidFill>
                        </a:rPr>
                        <a:t>Curso: Big Data</a:t>
                      </a:r>
                    </a:p>
                    <a:p>
                      <a:r>
                        <a:rPr lang="it-IT" sz="1200" b="0" dirty="0">
                          <a:solidFill>
                            <a:srgbClr val="000000"/>
                          </a:solidFill>
                        </a:rPr>
                        <a:t>CPF: 123.456.789-00</a:t>
                      </a:r>
                    </a:p>
                    <a:p>
                      <a:r>
                        <a:rPr lang="it-IT" sz="1200" b="0" dirty="0">
                          <a:solidFill>
                            <a:srgbClr val="000000"/>
                          </a:solidFill>
                        </a:rPr>
                        <a:t>Notas:[9,8,7,7]</a:t>
                      </a:r>
                    </a:p>
                  </a:txBody>
                  <a:tcPr/>
                </a:tc>
                <a:tc>
                  <a:txBody>
                    <a:bodyPr/>
                    <a:lstStyle/>
                    <a:p>
                      <a:r>
                        <a:rPr lang="pt-BR" sz="1200" b="0" dirty="0">
                          <a:solidFill>
                            <a:srgbClr val="000000"/>
                          </a:solidFill>
                        </a:rPr>
                        <a:t>Estudar</a:t>
                      </a:r>
                    </a:p>
                    <a:p>
                      <a:r>
                        <a:rPr lang="pt-BR" sz="1200" b="0" dirty="0">
                          <a:solidFill>
                            <a:srgbClr val="000000"/>
                          </a:solidFill>
                        </a:rPr>
                        <a:t>Conversar</a:t>
                      </a:r>
                    </a:p>
                    <a:p>
                      <a:r>
                        <a:rPr lang="pt-BR" sz="1200" b="0" dirty="0">
                          <a:solidFill>
                            <a:srgbClr val="000000"/>
                          </a:solidFill>
                        </a:rPr>
                        <a:t>Perguntar</a:t>
                      </a:r>
                    </a:p>
                    <a:p>
                      <a:r>
                        <a:rPr lang="pt-BR" sz="1200" b="0" dirty="0">
                          <a:solidFill>
                            <a:srgbClr val="000000"/>
                          </a:solidFill>
                        </a:rPr>
                        <a:t>Chorar Prazos</a:t>
                      </a:r>
                    </a:p>
                    <a:p>
                      <a:r>
                        <a:rPr lang="pt-BR" sz="1200" b="0" dirty="0">
                          <a:solidFill>
                            <a:srgbClr val="000000"/>
                          </a:solidFill>
                        </a:rPr>
                        <a:t>Chorar Notas</a:t>
                      </a:r>
                    </a:p>
                    <a:p>
                      <a:r>
                        <a:rPr lang="pt-BR" sz="1200" b="0" dirty="0">
                          <a:solidFill>
                            <a:srgbClr val="000000"/>
                          </a:solidFill>
                        </a:rPr>
                        <a:t>Chorar Pelos Cantos</a:t>
                      </a:r>
                    </a:p>
                  </a:txBody>
                  <a:tcPr/>
                </a:tc>
                <a:extLst>
                  <a:ext uri="{0D108BD9-81ED-4DB2-BD59-A6C34878D82A}">
                    <a16:rowId xmlns:a16="http://schemas.microsoft.com/office/drawing/2014/main" val="3020650701"/>
                  </a:ext>
                </a:extLst>
              </a:tr>
            </a:tbl>
          </a:graphicData>
        </a:graphic>
      </p:graphicFrame>
      <p:graphicFrame>
        <p:nvGraphicFramePr>
          <p:cNvPr id="8" name="Table 7">
            <a:extLst>
              <a:ext uri="{FF2B5EF4-FFF2-40B4-BE49-F238E27FC236}">
                <a16:creationId xmlns:a16="http://schemas.microsoft.com/office/drawing/2014/main" id="{6CB48E6B-8894-4E13-88EA-890C48537DF1}"/>
              </a:ext>
            </a:extLst>
          </p:cNvPr>
          <p:cNvGraphicFramePr>
            <a:graphicFrameLocks noGrp="1"/>
          </p:cNvGraphicFramePr>
          <p:nvPr>
            <p:extLst>
              <p:ext uri="{D42A27DB-BD31-4B8C-83A1-F6EECF244321}">
                <p14:modId xmlns:p14="http://schemas.microsoft.com/office/powerpoint/2010/main" val="2717751066"/>
              </p:ext>
            </p:extLst>
          </p:nvPr>
        </p:nvGraphicFramePr>
        <p:xfrm>
          <a:off x="4993570" y="3021389"/>
          <a:ext cx="3600000" cy="1798320"/>
        </p:xfrm>
        <a:graphic>
          <a:graphicData uri="http://schemas.openxmlformats.org/drawingml/2006/table">
            <a:tbl>
              <a:tblPr firstRow="1" bandRow="1">
                <a:tableStyleId>{284E427A-3D55-4303-BF80-6455036E1DE7}</a:tableStyleId>
              </a:tblPr>
              <a:tblGrid>
                <a:gridCol w="1832532">
                  <a:extLst>
                    <a:ext uri="{9D8B030D-6E8A-4147-A177-3AD203B41FA5}">
                      <a16:colId xmlns:a16="http://schemas.microsoft.com/office/drawing/2014/main" val="1838188525"/>
                    </a:ext>
                  </a:extLst>
                </a:gridCol>
                <a:gridCol w="1767468">
                  <a:extLst>
                    <a:ext uri="{9D8B030D-6E8A-4147-A177-3AD203B41FA5}">
                      <a16:colId xmlns:a16="http://schemas.microsoft.com/office/drawing/2014/main" val="3901393318"/>
                    </a:ext>
                  </a:extLst>
                </a:gridCol>
              </a:tblGrid>
              <a:tr h="0">
                <a:tc gridSpan="2">
                  <a:txBody>
                    <a:bodyPr/>
                    <a:lstStyle/>
                    <a:p>
                      <a:pPr algn="ctr"/>
                      <a:r>
                        <a:rPr lang="pt-BR" sz="1600" dirty="0"/>
                        <a:t>Instância - Aluno</a:t>
                      </a:r>
                      <a:endParaRPr lang="pt-BR" sz="1600" b="1" dirty="0"/>
                    </a:p>
                  </a:txBody>
                  <a:tcPr/>
                </a:tc>
                <a:tc hMerge="1">
                  <a:txBody>
                    <a:bodyPr/>
                    <a:lstStyle/>
                    <a:p>
                      <a:endParaRPr lang="pt-BR" dirty="0"/>
                    </a:p>
                  </a:txBody>
                  <a:tcPr/>
                </a:tc>
                <a:extLst>
                  <a:ext uri="{0D108BD9-81ED-4DB2-BD59-A6C34878D82A}">
                    <a16:rowId xmlns:a16="http://schemas.microsoft.com/office/drawing/2014/main" val="460275656"/>
                  </a:ext>
                </a:extLst>
              </a:tr>
              <a:tr h="0">
                <a:tc>
                  <a:txBody>
                    <a:bodyPr/>
                    <a:lstStyle/>
                    <a:p>
                      <a:r>
                        <a:rPr lang="pt-BR" sz="1200" b="1" dirty="0">
                          <a:solidFill>
                            <a:srgbClr val="000000"/>
                          </a:solidFill>
                        </a:rPr>
                        <a:t>Atributos</a:t>
                      </a:r>
                    </a:p>
                  </a:txBody>
                  <a:tcPr/>
                </a:tc>
                <a:tc>
                  <a:txBody>
                    <a:bodyPr/>
                    <a:lstStyle/>
                    <a:p>
                      <a:r>
                        <a:rPr lang="pt-BR" sz="1200" b="1" dirty="0">
                          <a:solidFill>
                            <a:srgbClr val="000000"/>
                          </a:solidFill>
                        </a:rPr>
                        <a:t>Comportamentos</a:t>
                      </a:r>
                    </a:p>
                  </a:txBody>
                  <a:tcPr/>
                </a:tc>
                <a:extLst>
                  <a:ext uri="{0D108BD9-81ED-4DB2-BD59-A6C34878D82A}">
                    <a16:rowId xmlns:a16="http://schemas.microsoft.com/office/drawing/2014/main" val="1868290092"/>
                  </a:ext>
                </a:extLst>
              </a:tr>
              <a:tr h="0">
                <a:tc>
                  <a:txBody>
                    <a:bodyPr/>
                    <a:lstStyle/>
                    <a:p>
                      <a:r>
                        <a:rPr lang="it-IT" sz="1200" b="0" dirty="0">
                          <a:solidFill>
                            <a:srgbClr val="000000"/>
                          </a:solidFill>
                        </a:rPr>
                        <a:t>Nome: Cesar</a:t>
                      </a:r>
                    </a:p>
                    <a:p>
                      <a:r>
                        <a:rPr lang="it-IT" sz="1200" b="0" dirty="0">
                          <a:solidFill>
                            <a:srgbClr val="000000"/>
                          </a:solidFill>
                        </a:rPr>
                        <a:t>Data de Nascimento:</a:t>
                      </a:r>
                    </a:p>
                    <a:p>
                      <a:r>
                        <a:rPr lang="it-IT" sz="1200" b="0" dirty="0">
                          <a:solidFill>
                            <a:srgbClr val="000000"/>
                          </a:solidFill>
                        </a:rPr>
                        <a:t>04/09/1993</a:t>
                      </a:r>
                    </a:p>
                    <a:p>
                      <a:r>
                        <a:rPr lang="it-IT" sz="1200" b="0" dirty="0">
                          <a:solidFill>
                            <a:srgbClr val="000000"/>
                          </a:solidFill>
                        </a:rPr>
                        <a:t>Curso: IA</a:t>
                      </a:r>
                    </a:p>
                    <a:p>
                      <a:r>
                        <a:rPr lang="it-IT" sz="1200" b="0" dirty="0">
                          <a:solidFill>
                            <a:srgbClr val="000000"/>
                          </a:solidFill>
                        </a:rPr>
                        <a:t>CPF: 987.654.321-99</a:t>
                      </a:r>
                    </a:p>
                    <a:p>
                      <a:r>
                        <a:rPr lang="it-IT" sz="1200" b="0" dirty="0">
                          <a:solidFill>
                            <a:srgbClr val="000000"/>
                          </a:solidFill>
                        </a:rPr>
                        <a:t>Notas:[8,7,9,7]</a:t>
                      </a:r>
                    </a:p>
                  </a:txBody>
                  <a:tcPr/>
                </a:tc>
                <a:tc>
                  <a:txBody>
                    <a:bodyPr/>
                    <a:lstStyle/>
                    <a:p>
                      <a:r>
                        <a:rPr lang="pt-BR" sz="1200" b="0" dirty="0">
                          <a:solidFill>
                            <a:srgbClr val="000000"/>
                          </a:solidFill>
                        </a:rPr>
                        <a:t>Estudar</a:t>
                      </a:r>
                    </a:p>
                    <a:p>
                      <a:r>
                        <a:rPr lang="pt-BR" sz="1200" b="0" dirty="0">
                          <a:solidFill>
                            <a:srgbClr val="000000"/>
                          </a:solidFill>
                        </a:rPr>
                        <a:t>Conversar</a:t>
                      </a:r>
                    </a:p>
                    <a:p>
                      <a:r>
                        <a:rPr lang="pt-BR" sz="1200" b="0" dirty="0">
                          <a:solidFill>
                            <a:srgbClr val="000000"/>
                          </a:solidFill>
                        </a:rPr>
                        <a:t>Perguntar</a:t>
                      </a:r>
                    </a:p>
                    <a:p>
                      <a:r>
                        <a:rPr lang="pt-BR" sz="1200" b="0" dirty="0">
                          <a:solidFill>
                            <a:srgbClr val="000000"/>
                          </a:solidFill>
                        </a:rPr>
                        <a:t>Chorar Prazos</a:t>
                      </a:r>
                    </a:p>
                    <a:p>
                      <a:r>
                        <a:rPr lang="pt-BR" sz="1200" b="0" dirty="0">
                          <a:solidFill>
                            <a:srgbClr val="000000"/>
                          </a:solidFill>
                        </a:rPr>
                        <a:t>Chorar Notas</a:t>
                      </a:r>
                    </a:p>
                    <a:p>
                      <a:r>
                        <a:rPr lang="pt-BR" sz="1200" b="0" dirty="0">
                          <a:solidFill>
                            <a:srgbClr val="000000"/>
                          </a:solidFill>
                        </a:rPr>
                        <a:t>Chorar Pelos Cantos</a:t>
                      </a:r>
                    </a:p>
                  </a:txBody>
                  <a:tcPr/>
                </a:tc>
                <a:extLst>
                  <a:ext uri="{0D108BD9-81ED-4DB2-BD59-A6C34878D82A}">
                    <a16:rowId xmlns:a16="http://schemas.microsoft.com/office/drawing/2014/main" val="3020650701"/>
                  </a:ext>
                </a:extLst>
              </a:tr>
            </a:tbl>
          </a:graphicData>
        </a:graphic>
      </p:graphicFrame>
      <p:cxnSp>
        <p:nvCxnSpPr>
          <p:cNvPr id="10" name="Straight Arrow Connector 9">
            <a:extLst>
              <a:ext uri="{FF2B5EF4-FFF2-40B4-BE49-F238E27FC236}">
                <a16:creationId xmlns:a16="http://schemas.microsoft.com/office/drawing/2014/main" id="{38360322-D716-4B9D-84D8-BC74FF73C35F}"/>
              </a:ext>
            </a:extLst>
          </p:cNvPr>
          <p:cNvCxnSpPr>
            <a:cxnSpLocks/>
            <a:stCxn id="6" idx="3"/>
            <a:endCxn id="7" idx="1"/>
          </p:cNvCxnSpPr>
          <p:nvPr/>
        </p:nvCxnSpPr>
        <p:spPr>
          <a:xfrm flipV="1">
            <a:off x="4150431" y="1931061"/>
            <a:ext cx="843139" cy="110450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3CA4DA2F-372D-4A4E-B5CF-2E70A8B9F3A9}"/>
              </a:ext>
            </a:extLst>
          </p:cNvPr>
          <p:cNvCxnSpPr>
            <a:cxnSpLocks/>
            <a:stCxn id="6" idx="3"/>
            <a:endCxn id="8" idx="1"/>
          </p:cNvCxnSpPr>
          <p:nvPr/>
        </p:nvCxnSpPr>
        <p:spPr>
          <a:xfrm>
            <a:off x="4150431" y="3035565"/>
            <a:ext cx="843139" cy="8849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194215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CEB5E-949F-4B65-AF29-8EDE6B65E945}"/>
              </a:ext>
            </a:extLst>
          </p:cNvPr>
          <p:cNvSpPr>
            <a:spLocks noGrp="1"/>
          </p:cNvSpPr>
          <p:nvPr>
            <p:ph type="title"/>
          </p:nvPr>
        </p:nvSpPr>
        <p:spPr/>
        <p:txBody>
          <a:bodyPr/>
          <a:lstStyle/>
          <a:p>
            <a:r>
              <a:rPr lang="pt-BR" dirty="0"/>
              <a:t>Definindo uma Classe no C#</a:t>
            </a:r>
          </a:p>
        </p:txBody>
      </p:sp>
      <p:sp>
        <p:nvSpPr>
          <p:cNvPr id="4" name="Text Placeholder 3">
            <a:extLst>
              <a:ext uri="{FF2B5EF4-FFF2-40B4-BE49-F238E27FC236}">
                <a16:creationId xmlns:a16="http://schemas.microsoft.com/office/drawing/2014/main" id="{FC1A8BDC-F747-4224-9F34-F171115522D2}"/>
              </a:ext>
            </a:extLst>
          </p:cNvPr>
          <p:cNvSpPr>
            <a:spLocks noGrp="1"/>
          </p:cNvSpPr>
          <p:nvPr>
            <p:ph type="body" idx="1"/>
          </p:nvPr>
        </p:nvSpPr>
        <p:spPr>
          <a:xfrm>
            <a:off x="169940" y="1152475"/>
            <a:ext cx="3999900" cy="3416400"/>
          </a:xfrm>
        </p:spPr>
        <p:txBody>
          <a:bodyPr/>
          <a:lstStyle/>
          <a:p>
            <a:pPr marL="139700" indent="0">
              <a:buNone/>
            </a:pPr>
            <a:r>
              <a:rPr lang="pt-BR" dirty="0"/>
              <a:t>As classes são definidas no C# através da palavra chave </a:t>
            </a:r>
            <a:r>
              <a:rPr lang="pt-BR" b="1" dirty="0" err="1"/>
              <a:t>class</a:t>
            </a:r>
            <a:r>
              <a:rPr lang="pt-BR" b="1" dirty="0"/>
              <a:t> </a:t>
            </a:r>
            <a:r>
              <a:rPr lang="pt-BR" dirty="0"/>
              <a:t>&lt;Nome da Classe&gt; e dentro dessa classe definimos seus atributos e comportamentos.</a:t>
            </a:r>
          </a:p>
          <a:p>
            <a:pPr marL="139700" indent="0">
              <a:buNone/>
            </a:pPr>
            <a:endParaRPr lang="pt-BR" dirty="0"/>
          </a:p>
          <a:p>
            <a:pPr marL="139700" indent="0">
              <a:buNone/>
            </a:pPr>
            <a:r>
              <a:rPr lang="pt-BR" dirty="0"/>
              <a:t>No C# os atributos de uma classe são definidos através das suas  variáveis e os comportamentos através dos seus métodos.</a:t>
            </a:r>
          </a:p>
        </p:txBody>
      </p:sp>
      <p:sp>
        <p:nvSpPr>
          <p:cNvPr id="5" name="Text Placeholder 4">
            <a:extLst>
              <a:ext uri="{FF2B5EF4-FFF2-40B4-BE49-F238E27FC236}">
                <a16:creationId xmlns:a16="http://schemas.microsoft.com/office/drawing/2014/main" id="{803A9036-1598-4424-B2A9-06ECC65819AA}"/>
              </a:ext>
            </a:extLst>
          </p:cNvPr>
          <p:cNvSpPr>
            <a:spLocks noGrp="1"/>
          </p:cNvSpPr>
          <p:nvPr>
            <p:ph type="body" idx="2"/>
          </p:nvPr>
        </p:nvSpPr>
        <p:spPr>
          <a:xfrm>
            <a:off x="4169840" y="1017724"/>
            <a:ext cx="4804220" cy="3972489"/>
          </a:xfrm>
        </p:spPr>
        <p:txBody>
          <a:bodyPr/>
          <a:lstStyle/>
          <a:p>
            <a:pPr marL="139700" indent="0">
              <a:buNone/>
            </a:pPr>
            <a:r>
              <a:rPr lang="pt-BR" dirty="0" err="1">
                <a:solidFill>
                  <a:srgbClr val="569CD6"/>
                </a:solidFill>
                <a:latin typeface="Consolas" panose="020B0609020204030204" pitchFamily="49" charset="0"/>
              </a:rPr>
              <a:t>class</a:t>
            </a:r>
            <a:r>
              <a:rPr lang="pt-BR" dirty="0">
                <a:solidFill>
                  <a:srgbClr val="D4D4D4"/>
                </a:solidFill>
                <a:latin typeface="Consolas" panose="020B0609020204030204" pitchFamily="49" charset="0"/>
              </a:rPr>
              <a:t> </a:t>
            </a:r>
            <a:r>
              <a:rPr lang="pt-BR" dirty="0">
                <a:solidFill>
                  <a:srgbClr val="4EC9B0"/>
                </a:solidFill>
                <a:latin typeface="Consolas" panose="020B0609020204030204" pitchFamily="49" charset="0"/>
              </a:rPr>
              <a:t>Aluno</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nome</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curso</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cpf</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int</a:t>
            </a:r>
            <a:r>
              <a:rPr lang="pt-BR" dirty="0">
                <a:solidFill>
                  <a:srgbClr val="569CD6"/>
                </a:solidFill>
                <a:latin typeface="Consolas" panose="020B0609020204030204" pitchFamily="49" charset="0"/>
              </a:rPr>
              <a:t>[]</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notas</a:t>
            </a:r>
            <a:r>
              <a:rPr lang="pt-BR" dirty="0">
                <a:solidFill>
                  <a:srgbClr val="D4D4D4"/>
                </a:solidFill>
                <a:latin typeface="Consolas" panose="020B0609020204030204" pitchFamily="49" charset="0"/>
              </a:rPr>
              <a:t>;</a:t>
            </a:r>
          </a:p>
          <a:p>
            <a:pPr marL="139700" indent="0">
              <a:buNone/>
            </a:pPr>
            <a:endParaRPr lang="pt-BR" dirty="0">
              <a:solidFill>
                <a:srgbClr val="D4D4D4"/>
              </a:solidFill>
              <a:latin typeface="Consolas" panose="020B0609020204030204" pitchFamily="49" charset="0"/>
            </a:endParaRPr>
          </a:p>
          <a:p>
            <a:pPr marL="139700" indent="0">
              <a:buNone/>
            </a:pPr>
            <a:r>
              <a:rPr lang="pt-BR" dirty="0">
                <a:solidFill>
                  <a:srgbClr val="D4D4D4"/>
                </a:solidFill>
                <a:latin typeface="Consolas" panose="020B0609020204030204" pitchFamily="49" charset="0"/>
              </a:rPr>
              <a:t>    </a:t>
            </a:r>
            <a:r>
              <a:rPr lang="pt-BR" dirty="0">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void</a:t>
            </a:r>
            <a:r>
              <a:rPr lang="pt-BR" dirty="0">
                <a:solidFill>
                  <a:srgbClr val="569CD6"/>
                </a:solidFill>
                <a:latin typeface="Consolas" panose="020B0609020204030204" pitchFamily="49" charset="0"/>
              </a:rPr>
              <a:t> </a:t>
            </a:r>
            <a:r>
              <a:rPr lang="pt-BR" dirty="0">
                <a:solidFill>
                  <a:srgbClr val="DCDCAA"/>
                </a:solidFill>
                <a:latin typeface="Consolas" panose="020B0609020204030204" pitchFamily="49" charset="0"/>
              </a:rPr>
              <a:t>estudar</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materia</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void</a:t>
            </a:r>
            <a:r>
              <a:rPr lang="pt-BR" dirty="0">
                <a:solidFill>
                  <a:srgbClr val="D4D4D4"/>
                </a:solidFill>
                <a:latin typeface="Consolas" panose="020B0609020204030204" pitchFamily="49" charset="0"/>
              </a:rPr>
              <a:t> </a:t>
            </a:r>
            <a:r>
              <a:rPr lang="pt-BR" dirty="0">
                <a:solidFill>
                  <a:srgbClr val="DCDCAA"/>
                </a:solidFill>
                <a:latin typeface="Consolas" panose="020B0609020204030204" pitchFamily="49" charset="0"/>
              </a:rPr>
              <a:t>conversar</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assunto</a:t>
            </a:r>
            <a:r>
              <a:rPr lang="pt-BR" dirty="0">
                <a:solidFill>
                  <a:srgbClr val="D4D4D4"/>
                </a:solidFill>
                <a:latin typeface="Consolas" panose="020B0609020204030204" pitchFamily="49" charset="0"/>
              </a:rPr>
              <a:t>){}</a:t>
            </a:r>
            <a:endParaRPr lang="pt-BR" dirty="0">
              <a:solidFill>
                <a:srgbClr val="569CD6"/>
              </a:solidFill>
              <a:latin typeface="Consolas" panose="020B0609020204030204" pitchFamily="49" charset="0"/>
            </a:endParaRPr>
          </a:p>
          <a:p>
            <a:pPr marL="139700" indent="0">
              <a:buNone/>
            </a:pPr>
            <a:r>
              <a:rPr lang="pt-BR" dirty="0">
                <a:solidFill>
                  <a:srgbClr val="569CD6"/>
                </a:solidFill>
                <a:latin typeface="Consolas" panose="020B0609020204030204" pitchFamily="49" charset="0"/>
              </a:rPr>
              <a:t>    public</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void</a:t>
            </a:r>
            <a:r>
              <a:rPr lang="pt-BR" dirty="0">
                <a:solidFill>
                  <a:srgbClr val="D4D4D4"/>
                </a:solidFill>
                <a:latin typeface="Consolas" panose="020B0609020204030204" pitchFamily="49" charset="0"/>
              </a:rPr>
              <a:t> </a:t>
            </a:r>
            <a:r>
              <a:rPr lang="pt-BR" dirty="0">
                <a:solidFill>
                  <a:srgbClr val="DCDCAA"/>
                </a:solidFill>
                <a:latin typeface="Consolas" panose="020B0609020204030204" pitchFamily="49" charset="0"/>
              </a:rPr>
              <a:t>perguntar</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materia</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p>
          <a:p>
            <a:pPr marL="139700" indent="0">
              <a:buNone/>
            </a:pPr>
            <a:r>
              <a:rPr lang="pt-BR"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12436088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3122A-73A7-4421-BB8E-6A959251E2F6}"/>
              </a:ext>
            </a:extLst>
          </p:cNvPr>
          <p:cNvSpPr>
            <a:spLocks noGrp="1"/>
          </p:cNvSpPr>
          <p:nvPr>
            <p:ph type="title"/>
          </p:nvPr>
        </p:nvSpPr>
        <p:spPr/>
        <p:txBody>
          <a:bodyPr/>
          <a:lstStyle/>
          <a:p>
            <a:r>
              <a:rPr lang="pt-BR"/>
              <a:t>Atributos de uma Classe</a:t>
            </a:r>
            <a:endParaRPr lang="pt-BR" dirty="0"/>
          </a:p>
        </p:txBody>
      </p:sp>
      <p:sp>
        <p:nvSpPr>
          <p:cNvPr id="3" name="Text Placeholder 2">
            <a:extLst>
              <a:ext uri="{FF2B5EF4-FFF2-40B4-BE49-F238E27FC236}">
                <a16:creationId xmlns:a16="http://schemas.microsoft.com/office/drawing/2014/main" id="{0E74FD9F-8BD3-41B9-A9D0-CFF34CFC4015}"/>
              </a:ext>
            </a:extLst>
          </p:cNvPr>
          <p:cNvSpPr>
            <a:spLocks noGrp="1"/>
          </p:cNvSpPr>
          <p:nvPr>
            <p:ph type="body" idx="1"/>
          </p:nvPr>
        </p:nvSpPr>
        <p:spPr>
          <a:xfrm>
            <a:off x="311700" y="1152475"/>
            <a:ext cx="3416784" cy="3416400"/>
          </a:xfrm>
        </p:spPr>
        <p:txBody>
          <a:bodyPr/>
          <a:lstStyle/>
          <a:p>
            <a:pPr marL="114300" indent="0">
              <a:buNone/>
            </a:pPr>
            <a:r>
              <a:rPr lang="pt-BR" dirty="0"/>
              <a:t>Como já vimos, quando definimos um objeto este apresentam algumas características, como nome, CPF, </a:t>
            </a:r>
            <a:r>
              <a:rPr lang="pt-BR" dirty="0" err="1"/>
              <a:t>email</a:t>
            </a:r>
            <a:r>
              <a:rPr lang="pt-BR" dirty="0"/>
              <a:t>, etc... </a:t>
            </a:r>
          </a:p>
          <a:p>
            <a:pPr marL="114300" indent="0">
              <a:buNone/>
            </a:pPr>
            <a:endParaRPr lang="pt-BR" dirty="0"/>
          </a:p>
          <a:p>
            <a:pPr marL="114300" indent="0">
              <a:buNone/>
            </a:pPr>
            <a:r>
              <a:rPr lang="pt-BR" dirty="0"/>
              <a:t>Quando estamos trabalhando com as classes estas características são mapeadas para o que chamamos de atributos de uma classe. </a:t>
            </a:r>
          </a:p>
          <a:p>
            <a:pPr marL="114300" indent="0">
              <a:buNone/>
            </a:pPr>
            <a:endParaRPr lang="pt-BR" dirty="0"/>
          </a:p>
          <a:p>
            <a:pPr marL="114300" indent="0">
              <a:buNone/>
            </a:pPr>
            <a:r>
              <a:rPr lang="pt-BR" dirty="0"/>
              <a:t>No C# os atributos são definidos através das variáveis declaradas no corpo da classe.</a:t>
            </a:r>
          </a:p>
        </p:txBody>
      </p:sp>
      <p:sp>
        <p:nvSpPr>
          <p:cNvPr id="6" name="Text Placeholder 5">
            <a:extLst>
              <a:ext uri="{FF2B5EF4-FFF2-40B4-BE49-F238E27FC236}">
                <a16:creationId xmlns:a16="http://schemas.microsoft.com/office/drawing/2014/main" id="{7509C25A-3D10-4905-887B-321A444A93E2}"/>
              </a:ext>
            </a:extLst>
          </p:cNvPr>
          <p:cNvSpPr>
            <a:spLocks noGrp="1"/>
          </p:cNvSpPr>
          <p:nvPr>
            <p:ph type="body" idx="2"/>
          </p:nvPr>
        </p:nvSpPr>
        <p:spPr>
          <a:xfrm>
            <a:off x="4047460" y="1084521"/>
            <a:ext cx="4784840" cy="3905693"/>
          </a:xfrm>
        </p:spPr>
        <p:txBody>
          <a:bodyPr/>
          <a:lstStyle/>
          <a:p>
            <a:pPr marL="139700" indent="0">
              <a:buClr>
                <a:srgbClr val="4E1887"/>
              </a:buClr>
              <a:buNone/>
            </a:pPr>
            <a:r>
              <a:rPr lang="pt-BR" dirty="0" err="1">
                <a:solidFill>
                  <a:srgbClr val="569CD6"/>
                </a:solidFill>
                <a:latin typeface="Consolas" panose="020B0609020204030204" pitchFamily="49" charset="0"/>
              </a:rPr>
              <a:t>class</a:t>
            </a:r>
            <a:r>
              <a:rPr lang="pt-BR" dirty="0">
                <a:solidFill>
                  <a:srgbClr val="D4D4D4"/>
                </a:solidFill>
                <a:latin typeface="Consolas" panose="020B0609020204030204" pitchFamily="49" charset="0"/>
              </a:rPr>
              <a:t> </a:t>
            </a:r>
            <a:r>
              <a:rPr lang="pt-BR" dirty="0">
                <a:solidFill>
                  <a:srgbClr val="4EC9B0"/>
                </a:solidFill>
                <a:latin typeface="Consolas" panose="020B0609020204030204" pitchFamily="49" charset="0"/>
              </a:rPr>
              <a:t>Aluno</a:t>
            </a:r>
            <a:r>
              <a:rPr lang="pt-BR" dirty="0">
                <a:solidFill>
                  <a:srgbClr val="D4D4D4"/>
                </a:solidFill>
                <a:latin typeface="Consolas" panose="020B0609020204030204" pitchFamily="49" charset="0"/>
              </a:rPr>
              <a:t>{</a:t>
            </a:r>
          </a:p>
          <a:p>
            <a:pPr marL="139700" indent="0">
              <a:buClr>
                <a:srgbClr val="4E1887"/>
              </a:buClr>
              <a:buNone/>
            </a:pPr>
            <a:r>
              <a:rPr lang="pt-BR" dirty="0">
                <a:solidFill>
                  <a:srgbClr val="D4D4D4"/>
                </a:solidFill>
                <a:latin typeface="Consolas" panose="020B0609020204030204" pitchFamily="49" charset="0"/>
              </a:rPr>
              <a:t>    </a:t>
            </a:r>
            <a:r>
              <a:rPr lang="pt-BR" dirty="0">
                <a:solidFill>
                  <a:srgbClr val="6A9955"/>
                </a:solidFill>
                <a:latin typeface="Consolas" panose="020B0609020204030204" pitchFamily="49" charset="0"/>
              </a:rPr>
              <a:t>//Atributos</a:t>
            </a:r>
            <a:endParaRPr lang="pt-BR" dirty="0">
              <a:solidFill>
                <a:srgbClr val="D4D4D4"/>
              </a:solidFill>
              <a:latin typeface="Consolas" panose="020B0609020204030204" pitchFamily="49" charset="0"/>
            </a:endParaRPr>
          </a:p>
          <a:p>
            <a:pPr marL="139700" indent="0">
              <a:buNone/>
            </a:pPr>
            <a:r>
              <a:rPr lang="pt-BR" dirty="0">
                <a:solidFill>
                  <a:srgbClr val="569CD6"/>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nome</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curso</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cpf</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int</a:t>
            </a:r>
            <a:r>
              <a:rPr lang="pt-BR" dirty="0">
                <a:solidFill>
                  <a:srgbClr val="569CD6"/>
                </a:solidFill>
                <a:latin typeface="Consolas" panose="020B0609020204030204" pitchFamily="49" charset="0"/>
              </a:rPr>
              <a:t>[]</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notas</a:t>
            </a:r>
            <a:r>
              <a:rPr lang="pt-BR" dirty="0">
                <a:solidFill>
                  <a:srgbClr val="D4D4D4"/>
                </a:solidFill>
                <a:latin typeface="Consolas" panose="020B0609020204030204" pitchFamily="49" charset="0"/>
              </a:rPr>
              <a:t>;</a:t>
            </a:r>
          </a:p>
          <a:p>
            <a:pPr marL="139700" indent="0">
              <a:buClr>
                <a:srgbClr val="4E1887"/>
              </a:buClr>
              <a:buNone/>
            </a:pPr>
            <a:r>
              <a:rPr lang="pt-BR"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2891599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46"/>
          <p:cNvSpPr/>
          <p:nvPr/>
        </p:nvSpPr>
        <p:spPr>
          <a:xfrm>
            <a:off x="0" y="1678793"/>
            <a:ext cx="9144000" cy="1561500"/>
          </a:xfrm>
          <a:prstGeom prst="rect">
            <a:avLst/>
          </a:prstGeom>
          <a:gradFill>
            <a:gsLst>
              <a:gs pos="0">
                <a:srgbClr val="000000"/>
              </a:gs>
              <a:gs pos="15000">
                <a:srgbClr val="000000"/>
              </a:gs>
              <a:gs pos="15000">
                <a:srgbClr val="FFD966"/>
              </a:gs>
              <a:gs pos="33000">
                <a:srgbClr val="FFD966"/>
              </a:gs>
              <a:gs pos="33000">
                <a:srgbClr val="000000"/>
              </a:gs>
              <a:gs pos="51000">
                <a:srgbClr val="000000"/>
              </a:gs>
              <a:gs pos="51000">
                <a:srgbClr val="FFD966"/>
              </a:gs>
              <a:gs pos="68000">
                <a:srgbClr val="FFD966"/>
              </a:gs>
              <a:gs pos="68000">
                <a:srgbClr val="000000"/>
              </a:gs>
              <a:gs pos="84000">
                <a:srgbClr val="000000"/>
              </a:gs>
              <a:gs pos="84000">
                <a:srgbClr val="FFD966"/>
              </a:gs>
              <a:gs pos="100000">
                <a:srgbClr val="FFD966"/>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83;p46">
            <a:extLst>
              <a:ext uri="{FF2B5EF4-FFF2-40B4-BE49-F238E27FC236}">
                <a16:creationId xmlns:a16="http://schemas.microsoft.com/office/drawing/2014/main" id="{E644C538-73A7-4D30-AA9E-EDAF78FE57C9}"/>
              </a:ext>
            </a:extLst>
          </p:cNvPr>
          <p:cNvSpPr txBox="1">
            <a:spLocks/>
          </p:cNvSpPr>
          <p:nvPr/>
        </p:nvSpPr>
        <p:spPr>
          <a:xfrm>
            <a:off x="0" y="3556000"/>
            <a:ext cx="9144000"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800"/>
              <a:buFont typeface="Arial"/>
              <a:buNone/>
              <a:defRPr sz="2800" b="1" i="0" u="none" strike="noStrike" cap="none">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lnSpc>
                <a:spcPct val="115000"/>
              </a:lnSpc>
            </a:pPr>
            <a:r>
              <a:rPr lang="pt-BR" sz="1800" dirty="0" err="1">
                <a:solidFill>
                  <a:srgbClr val="FFFFFF"/>
                </a:solidFill>
              </a:rPr>
              <a:t>Kahoot</a:t>
            </a:r>
            <a:r>
              <a:rPr lang="pt-BR" sz="1800" dirty="0">
                <a:solidFill>
                  <a:srgbClr val="FFFFFF"/>
                </a:solidFill>
              </a:rPr>
              <a:t>!</a:t>
            </a:r>
          </a:p>
          <a:p>
            <a:pPr algn="ctr">
              <a:lnSpc>
                <a:spcPct val="115000"/>
              </a:lnSpc>
            </a:pPr>
            <a:r>
              <a:rPr lang="pt-BR" sz="2400" dirty="0">
                <a:solidFill>
                  <a:srgbClr val="FFFFFF"/>
                </a:solidFill>
              </a:rPr>
              <a:t>Elementar meu caro Watson!</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CEB5E-949F-4B65-AF29-8EDE6B65E945}"/>
              </a:ext>
            </a:extLst>
          </p:cNvPr>
          <p:cNvSpPr>
            <a:spLocks noGrp="1"/>
          </p:cNvSpPr>
          <p:nvPr>
            <p:ph type="title"/>
          </p:nvPr>
        </p:nvSpPr>
        <p:spPr/>
        <p:txBody>
          <a:bodyPr/>
          <a:lstStyle/>
          <a:p>
            <a:r>
              <a:rPr lang="pt-BR" dirty="0"/>
              <a:t>Criando uma Instância no C#</a:t>
            </a:r>
          </a:p>
        </p:txBody>
      </p:sp>
      <p:sp>
        <p:nvSpPr>
          <p:cNvPr id="4" name="Text Placeholder 3">
            <a:extLst>
              <a:ext uri="{FF2B5EF4-FFF2-40B4-BE49-F238E27FC236}">
                <a16:creationId xmlns:a16="http://schemas.microsoft.com/office/drawing/2014/main" id="{FC1A8BDC-F747-4224-9F34-F171115522D2}"/>
              </a:ext>
            </a:extLst>
          </p:cNvPr>
          <p:cNvSpPr>
            <a:spLocks noGrp="1"/>
          </p:cNvSpPr>
          <p:nvPr>
            <p:ph type="body" idx="1"/>
          </p:nvPr>
        </p:nvSpPr>
        <p:spPr>
          <a:xfrm>
            <a:off x="169940" y="1152475"/>
            <a:ext cx="3999900" cy="3416400"/>
          </a:xfrm>
        </p:spPr>
        <p:txBody>
          <a:bodyPr/>
          <a:lstStyle/>
          <a:p>
            <a:pPr marL="139700" indent="0">
              <a:buNone/>
            </a:pPr>
            <a:r>
              <a:rPr lang="pt-BR" dirty="0"/>
              <a:t>No C# as instâncias de uma classe são criadas através do operador new que deve chamar o método construtor da classe.</a:t>
            </a:r>
          </a:p>
          <a:p>
            <a:pPr marL="139700" indent="0">
              <a:buNone/>
            </a:pPr>
            <a:endParaRPr lang="pt-BR" dirty="0"/>
          </a:p>
          <a:p>
            <a:pPr marL="139700" indent="0">
              <a:buNone/>
            </a:pPr>
            <a:r>
              <a:rPr lang="pt-BR" dirty="0"/>
              <a:t>A nova instância criada deve ser atribuída a uma variável de onde ela será acessada.</a:t>
            </a:r>
          </a:p>
        </p:txBody>
      </p:sp>
      <p:sp>
        <p:nvSpPr>
          <p:cNvPr id="5" name="Text Placeholder 4">
            <a:extLst>
              <a:ext uri="{FF2B5EF4-FFF2-40B4-BE49-F238E27FC236}">
                <a16:creationId xmlns:a16="http://schemas.microsoft.com/office/drawing/2014/main" id="{803A9036-1598-4424-B2A9-06ECC65819AA}"/>
              </a:ext>
            </a:extLst>
          </p:cNvPr>
          <p:cNvSpPr>
            <a:spLocks noGrp="1"/>
          </p:cNvSpPr>
          <p:nvPr>
            <p:ph type="body" idx="2"/>
          </p:nvPr>
        </p:nvSpPr>
        <p:spPr>
          <a:xfrm>
            <a:off x="4169840" y="1017724"/>
            <a:ext cx="4804220" cy="3972489"/>
          </a:xfrm>
        </p:spPr>
        <p:txBody>
          <a:bodyPr/>
          <a:lstStyle/>
          <a:p>
            <a:pPr marL="139700" indent="0">
              <a:buNone/>
            </a:pPr>
            <a:r>
              <a:rPr lang="pt-BR" sz="1200" dirty="0" err="1">
                <a:solidFill>
                  <a:srgbClr val="C586C0"/>
                </a:solidFill>
                <a:latin typeface="Consolas" panose="020B0609020204030204" pitchFamily="49" charset="0"/>
              </a:rPr>
              <a:t>using</a:t>
            </a:r>
            <a:r>
              <a:rPr lang="pt-BR" sz="1200" dirty="0">
                <a:solidFill>
                  <a:srgbClr val="D4D4D4"/>
                </a:solidFill>
                <a:latin typeface="Consolas" panose="020B0609020204030204" pitchFamily="49" charset="0"/>
              </a:rPr>
              <a:t> </a:t>
            </a:r>
            <a:r>
              <a:rPr lang="pt-BR" sz="1200" dirty="0">
                <a:solidFill>
                  <a:srgbClr val="4EC9B0"/>
                </a:solidFill>
                <a:latin typeface="Consolas" panose="020B0609020204030204" pitchFamily="49" charset="0"/>
              </a:rPr>
              <a:t>System</a:t>
            </a:r>
            <a:r>
              <a:rPr lang="pt-BR" sz="1200" dirty="0">
                <a:solidFill>
                  <a:srgbClr val="D4D4D4"/>
                </a:solidFill>
                <a:latin typeface="Consolas" panose="020B0609020204030204" pitchFamily="49" charset="0"/>
              </a:rPr>
              <a:t>;</a:t>
            </a:r>
          </a:p>
          <a:p>
            <a:pPr marL="139700" indent="0">
              <a:buNone/>
            </a:pPr>
            <a:br>
              <a:rPr lang="pt-BR" sz="1200" dirty="0">
                <a:solidFill>
                  <a:srgbClr val="D4D4D4"/>
                </a:solidFill>
                <a:latin typeface="Consolas" panose="020B0609020204030204" pitchFamily="49" charset="0"/>
              </a:rPr>
            </a:br>
            <a:r>
              <a:rPr lang="pt-BR" sz="1200" dirty="0" err="1">
                <a:solidFill>
                  <a:srgbClr val="569CD6"/>
                </a:solidFill>
                <a:latin typeface="Consolas" panose="020B0609020204030204" pitchFamily="49" charset="0"/>
              </a:rPr>
              <a:t>namespace</a:t>
            </a:r>
            <a:r>
              <a:rPr lang="pt-BR" sz="1200" dirty="0">
                <a:solidFill>
                  <a:srgbClr val="D4D4D4"/>
                </a:solidFill>
                <a:latin typeface="Consolas" panose="020B0609020204030204" pitchFamily="49" charset="0"/>
              </a:rPr>
              <a:t> </a:t>
            </a:r>
            <a:r>
              <a:rPr lang="pt-BR" sz="1200" dirty="0">
                <a:solidFill>
                  <a:srgbClr val="4EC9B0"/>
                </a:solidFill>
                <a:latin typeface="Consolas" panose="020B0609020204030204" pitchFamily="49" charset="0"/>
              </a:rPr>
              <a:t>Classes</a:t>
            </a:r>
            <a:endParaRPr lang="pt-BR" sz="1200" dirty="0">
              <a:solidFill>
                <a:srgbClr val="D4D4D4"/>
              </a:solidFill>
              <a:latin typeface="Consolas" panose="020B0609020204030204" pitchFamily="49" charset="0"/>
            </a:endParaRPr>
          </a:p>
          <a:p>
            <a:pPr marL="139700" indent="0">
              <a:buNone/>
            </a:pPr>
            <a:r>
              <a:rPr lang="pt-BR" sz="1200" dirty="0">
                <a:solidFill>
                  <a:srgbClr val="D4D4D4"/>
                </a:solidFill>
                <a:latin typeface="Consolas" panose="020B0609020204030204" pitchFamily="49" charset="0"/>
              </a:rPr>
              <a:t>{</a:t>
            </a:r>
          </a:p>
          <a:p>
            <a:pPr marL="139700" indent="0">
              <a:buNone/>
            </a:pPr>
            <a:r>
              <a:rPr lang="pt-BR" sz="1200" dirty="0">
                <a:solidFill>
                  <a:srgbClr val="D4D4D4"/>
                </a:solidFill>
                <a:latin typeface="Consolas" panose="020B0609020204030204" pitchFamily="49" charset="0"/>
              </a:rPr>
              <a:t>    </a:t>
            </a:r>
            <a:r>
              <a:rPr lang="pt-BR" sz="1200" dirty="0" err="1">
                <a:solidFill>
                  <a:srgbClr val="569CD6"/>
                </a:solidFill>
                <a:latin typeface="Consolas" panose="020B0609020204030204" pitchFamily="49" charset="0"/>
              </a:rPr>
              <a:t>class</a:t>
            </a:r>
            <a:r>
              <a:rPr lang="pt-BR" sz="1200" dirty="0">
                <a:solidFill>
                  <a:srgbClr val="D4D4D4"/>
                </a:solidFill>
                <a:latin typeface="Consolas" panose="020B0609020204030204" pitchFamily="49" charset="0"/>
              </a:rPr>
              <a:t> </a:t>
            </a:r>
            <a:r>
              <a:rPr lang="pt-BR" sz="1200" dirty="0" err="1">
                <a:solidFill>
                  <a:srgbClr val="4EC9B0"/>
                </a:solidFill>
                <a:latin typeface="Consolas" panose="020B0609020204030204" pitchFamily="49" charset="0"/>
              </a:rPr>
              <a:t>Program</a:t>
            </a:r>
            <a:endParaRPr lang="pt-BR" sz="1200" dirty="0">
              <a:solidFill>
                <a:srgbClr val="D4D4D4"/>
              </a:solidFill>
              <a:latin typeface="Consolas" panose="020B0609020204030204" pitchFamily="49" charset="0"/>
            </a:endParaRPr>
          </a:p>
          <a:p>
            <a:pPr marL="139700" indent="0">
              <a:buNone/>
            </a:pPr>
            <a:r>
              <a:rPr lang="pt-BR" sz="1200" dirty="0">
                <a:solidFill>
                  <a:srgbClr val="D4D4D4"/>
                </a:solidFill>
                <a:latin typeface="Consolas" panose="020B0609020204030204" pitchFamily="49" charset="0"/>
              </a:rPr>
              <a:t>    {</a:t>
            </a:r>
          </a:p>
          <a:p>
            <a:pPr marL="139700" indent="0">
              <a:buNone/>
            </a:pPr>
            <a:r>
              <a:rPr lang="pt-BR" sz="1200" dirty="0">
                <a:solidFill>
                  <a:srgbClr val="D4D4D4"/>
                </a:solidFill>
                <a:latin typeface="Consolas" panose="020B0609020204030204" pitchFamily="49" charset="0"/>
              </a:rPr>
              <a:t>        </a:t>
            </a:r>
            <a:r>
              <a:rPr lang="pt-BR" sz="1200" dirty="0" err="1">
                <a:solidFill>
                  <a:srgbClr val="569CD6"/>
                </a:solidFill>
                <a:latin typeface="Consolas" panose="020B0609020204030204" pitchFamily="49" charset="0"/>
              </a:rPr>
              <a:t>static</a:t>
            </a:r>
            <a:r>
              <a:rPr lang="pt-BR" sz="1200" dirty="0">
                <a:solidFill>
                  <a:srgbClr val="D4D4D4"/>
                </a:solidFill>
                <a:latin typeface="Consolas" panose="020B0609020204030204" pitchFamily="49" charset="0"/>
              </a:rPr>
              <a:t> </a:t>
            </a:r>
            <a:r>
              <a:rPr lang="pt-BR" sz="1200" dirty="0" err="1">
                <a:solidFill>
                  <a:srgbClr val="569CD6"/>
                </a:solidFill>
                <a:latin typeface="Consolas" panose="020B0609020204030204" pitchFamily="49" charset="0"/>
              </a:rPr>
              <a:t>void</a:t>
            </a:r>
            <a:r>
              <a:rPr lang="pt-BR" sz="1200" dirty="0">
                <a:solidFill>
                  <a:srgbClr val="D4D4D4"/>
                </a:solidFill>
                <a:latin typeface="Consolas" panose="020B0609020204030204" pitchFamily="49" charset="0"/>
              </a:rPr>
              <a:t> </a:t>
            </a:r>
            <a:r>
              <a:rPr lang="pt-BR" sz="1200" dirty="0" err="1">
                <a:solidFill>
                  <a:srgbClr val="DCDCAA"/>
                </a:solidFill>
                <a:latin typeface="Consolas" panose="020B0609020204030204" pitchFamily="49" charset="0"/>
              </a:rPr>
              <a:t>Main</a:t>
            </a:r>
            <a:r>
              <a:rPr lang="pt-BR" sz="1200" dirty="0">
                <a:solidFill>
                  <a:srgbClr val="D4D4D4"/>
                </a:solidFill>
                <a:latin typeface="Consolas" panose="020B0609020204030204" pitchFamily="49" charset="0"/>
              </a:rPr>
              <a:t>(</a:t>
            </a:r>
            <a:r>
              <a:rPr lang="pt-BR" sz="1200" dirty="0" err="1">
                <a:solidFill>
                  <a:srgbClr val="569CD6"/>
                </a:solidFill>
                <a:latin typeface="Consolas" panose="020B0609020204030204" pitchFamily="49" charset="0"/>
              </a:rPr>
              <a:t>string</a:t>
            </a:r>
            <a:r>
              <a:rPr lang="pt-BR" sz="1200" dirty="0">
                <a:solidFill>
                  <a:srgbClr val="D4D4D4"/>
                </a:solidFill>
                <a:latin typeface="Consolas" panose="020B0609020204030204" pitchFamily="49" charset="0"/>
              </a:rPr>
              <a:t>[] </a:t>
            </a:r>
            <a:r>
              <a:rPr lang="pt-BR" sz="1200" dirty="0" err="1">
                <a:solidFill>
                  <a:srgbClr val="9CDCFE"/>
                </a:solidFill>
                <a:latin typeface="Consolas" panose="020B0609020204030204" pitchFamily="49" charset="0"/>
              </a:rPr>
              <a:t>args</a:t>
            </a:r>
            <a:r>
              <a:rPr lang="pt-BR" sz="1200" dirty="0">
                <a:solidFill>
                  <a:srgbClr val="D4D4D4"/>
                </a:solidFill>
                <a:latin typeface="Consolas" panose="020B0609020204030204" pitchFamily="49" charset="0"/>
              </a:rPr>
              <a:t>)</a:t>
            </a:r>
          </a:p>
          <a:p>
            <a:pPr marL="139700" indent="0">
              <a:buNone/>
            </a:pPr>
            <a:r>
              <a:rPr lang="pt-BR" sz="1200" dirty="0">
                <a:solidFill>
                  <a:srgbClr val="D4D4D4"/>
                </a:solidFill>
                <a:latin typeface="Consolas" panose="020B0609020204030204" pitchFamily="49" charset="0"/>
              </a:rPr>
              <a:t>        {</a:t>
            </a:r>
          </a:p>
          <a:p>
            <a:pPr marL="139700" indent="0">
              <a:buNone/>
            </a:pPr>
            <a:r>
              <a:rPr lang="pt-BR" sz="1200" dirty="0">
                <a:solidFill>
                  <a:srgbClr val="D4D4D4"/>
                </a:solidFill>
                <a:latin typeface="Consolas" panose="020B0609020204030204" pitchFamily="49" charset="0"/>
              </a:rPr>
              <a:t>            </a:t>
            </a:r>
            <a:r>
              <a:rPr lang="pt-BR" sz="1200" dirty="0">
                <a:solidFill>
                  <a:srgbClr val="4EC9B0"/>
                </a:solidFill>
                <a:latin typeface="Consolas" panose="020B0609020204030204" pitchFamily="49" charset="0"/>
              </a:rPr>
              <a:t>Aluno</a:t>
            </a:r>
            <a:r>
              <a:rPr lang="pt-BR" sz="1200" dirty="0">
                <a:solidFill>
                  <a:srgbClr val="D4D4D4"/>
                </a:solidFill>
                <a:latin typeface="Consolas" panose="020B0609020204030204" pitchFamily="49" charset="0"/>
              </a:rPr>
              <a:t> </a:t>
            </a:r>
            <a:r>
              <a:rPr lang="pt-BR" sz="1200" dirty="0" err="1">
                <a:solidFill>
                  <a:srgbClr val="9CDCFE"/>
                </a:solidFill>
                <a:latin typeface="Consolas" panose="020B0609020204030204" pitchFamily="49" charset="0"/>
              </a:rPr>
              <a:t>aluno</a:t>
            </a:r>
            <a:r>
              <a:rPr lang="pt-BR" sz="1200" dirty="0">
                <a:solidFill>
                  <a:srgbClr val="D4D4D4"/>
                </a:solidFill>
                <a:latin typeface="Consolas" panose="020B0609020204030204" pitchFamily="49" charset="0"/>
              </a:rPr>
              <a:t> = </a:t>
            </a:r>
            <a:r>
              <a:rPr lang="pt-BR" sz="1200" dirty="0">
                <a:solidFill>
                  <a:srgbClr val="569CD6"/>
                </a:solidFill>
                <a:latin typeface="Consolas" panose="020B0609020204030204" pitchFamily="49" charset="0"/>
              </a:rPr>
              <a:t>new</a:t>
            </a:r>
            <a:r>
              <a:rPr lang="pt-BR" sz="1200" dirty="0">
                <a:solidFill>
                  <a:srgbClr val="D4D4D4"/>
                </a:solidFill>
                <a:latin typeface="Consolas" panose="020B0609020204030204" pitchFamily="49" charset="0"/>
              </a:rPr>
              <a:t> </a:t>
            </a:r>
            <a:r>
              <a:rPr lang="pt-BR" sz="1200" dirty="0">
                <a:solidFill>
                  <a:srgbClr val="4EC9B0"/>
                </a:solidFill>
                <a:latin typeface="Consolas" panose="020B0609020204030204" pitchFamily="49" charset="0"/>
              </a:rPr>
              <a:t>Aluno</a:t>
            </a:r>
            <a:r>
              <a:rPr lang="pt-BR" sz="1200" dirty="0">
                <a:solidFill>
                  <a:srgbClr val="D4D4D4"/>
                </a:solidFill>
                <a:latin typeface="Consolas" panose="020B0609020204030204" pitchFamily="49" charset="0"/>
              </a:rPr>
              <a:t>();</a:t>
            </a:r>
          </a:p>
          <a:p>
            <a:pPr marL="139700" indent="0">
              <a:buNone/>
            </a:pPr>
            <a:r>
              <a:rPr lang="pt-BR" sz="1200" dirty="0">
                <a:solidFill>
                  <a:srgbClr val="D4D4D4"/>
                </a:solidFill>
                <a:latin typeface="Consolas" panose="020B0609020204030204" pitchFamily="49" charset="0"/>
              </a:rPr>
              <a:t>        }</a:t>
            </a:r>
          </a:p>
          <a:p>
            <a:pPr marL="139700" indent="0">
              <a:buNone/>
            </a:pPr>
            <a:r>
              <a:rPr lang="pt-BR" sz="1200" dirty="0">
                <a:solidFill>
                  <a:srgbClr val="D4D4D4"/>
                </a:solidFill>
                <a:latin typeface="Consolas" panose="020B0609020204030204" pitchFamily="49" charset="0"/>
              </a:rPr>
              <a:t>    }</a:t>
            </a:r>
          </a:p>
          <a:p>
            <a:pPr marL="139700" indent="0">
              <a:buNone/>
            </a:pPr>
            <a:r>
              <a:rPr lang="pt-BR" sz="1200" dirty="0">
                <a:solidFill>
                  <a:srgbClr val="D4D4D4"/>
                </a:solidFill>
                <a:latin typeface="Consolas" panose="020B0609020204030204" pitchFamily="49" charset="0"/>
              </a:rPr>
              <a:t>}</a:t>
            </a:r>
          </a:p>
          <a:p>
            <a:pPr marL="139700" indent="0">
              <a:buNone/>
            </a:pPr>
            <a:endParaRPr lang="pt-BR" sz="1200" dirty="0"/>
          </a:p>
        </p:txBody>
      </p:sp>
    </p:spTree>
    <p:extLst>
      <p:ext uri="{BB962C8B-B14F-4D97-AF65-F5344CB8AC3E}">
        <p14:creationId xmlns:p14="http://schemas.microsoft.com/office/powerpoint/2010/main" val="24263281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B24A8-518C-413A-AFAA-59D0785DF306}"/>
              </a:ext>
            </a:extLst>
          </p:cNvPr>
          <p:cNvSpPr>
            <a:spLocks noGrp="1"/>
          </p:cNvSpPr>
          <p:nvPr>
            <p:ph type="title"/>
          </p:nvPr>
        </p:nvSpPr>
        <p:spPr/>
        <p:txBody>
          <a:bodyPr/>
          <a:lstStyle/>
          <a:p>
            <a:r>
              <a:rPr lang="pt-BR" dirty="0"/>
              <a:t>Métodos de uma Classe</a:t>
            </a:r>
          </a:p>
        </p:txBody>
      </p:sp>
      <p:sp>
        <p:nvSpPr>
          <p:cNvPr id="3" name="Text Placeholder 2">
            <a:extLst>
              <a:ext uri="{FF2B5EF4-FFF2-40B4-BE49-F238E27FC236}">
                <a16:creationId xmlns:a16="http://schemas.microsoft.com/office/drawing/2014/main" id="{9740A8AE-2612-4D15-AD69-41A5085009C4}"/>
              </a:ext>
            </a:extLst>
          </p:cNvPr>
          <p:cNvSpPr>
            <a:spLocks noGrp="1"/>
          </p:cNvSpPr>
          <p:nvPr>
            <p:ph type="body" idx="1"/>
          </p:nvPr>
        </p:nvSpPr>
        <p:spPr>
          <a:xfrm>
            <a:off x="311700" y="1152475"/>
            <a:ext cx="3657788" cy="3416400"/>
          </a:xfrm>
        </p:spPr>
        <p:txBody>
          <a:bodyPr/>
          <a:lstStyle/>
          <a:p>
            <a:pPr marL="139700" indent="0">
              <a:buNone/>
            </a:pPr>
            <a:r>
              <a:rPr lang="pt-BR" dirty="0"/>
              <a:t>Assim como as características do objeto são mapeadas para os atributos de uma classe.</a:t>
            </a:r>
          </a:p>
          <a:p>
            <a:pPr marL="139700" indent="0">
              <a:buNone/>
            </a:pPr>
            <a:endParaRPr lang="pt-BR" dirty="0"/>
          </a:p>
          <a:p>
            <a:pPr marL="139700" indent="0">
              <a:buNone/>
            </a:pPr>
            <a:r>
              <a:rPr lang="pt-BR" dirty="0"/>
              <a:t>Os comportamentos definidos para um objeto, são mapeados para  os métodos de uma classe.</a:t>
            </a:r>
          </a:p>
          <a:p>
            <a:pPr marL="139700" indent="0">
              <a:buNone/>
            </a:pPr>
            <a:endParaRPr lang="pt-BR" dirty="0"/>
          </a:p>
          <a:p>
            <a:pPr marL="139700" indent="0">
              <a:buNone/>
            </a:pPr>
            <a:r>
              <a:rPr lang="pt-BR" dirty="0"/>
              <a:t>No C# os métodos são representados pelas funções definidas no corpo da classe.</a:t>
            </a:r>
          </a:p>
        </p:txBody>
      </p:sp>
      <p:sp>
        <p:nvSpPr>
          <p:cNvPr id="7" name="Text Placeholder 4">
            <a:extLst>
              <a:ext uri="{FF2B5EF4-FFF2-40B4-BE49-F238E27FC236}">
                <a16:creationId xmlns:a16="http://schemas.microsoft.com/office/drawing/2014/main" id="{CE44D027-A0F5-45C7-A39C-77E5DBAF581E}"/>
              </a:ext>
            </a:extLst>
          </p:cNvPr>
          <p:cNvSpPr>
            <a:spLocks noGrp="1"/>
          </p:cNvSpPr>
          <p:nvPr>
            <p:ph type="body" idx="2"/>
          </p:nvPr>
        </p:nvSpPr>
        <p:spPr>
          <a:xfrm>
            <a:off x="4139609" y="1152525"/>
            <a:ext cx="4693241" cy="3416300"/>
          </a:xfrm>
        </p:spPr>
        <p:txBody>
          <a:bodyPr/>
          <a:lstStyle/>
          <a:p>
            <a:pPr marL="139700" indent="0">
              <a:buNone/>
            </a:pPr>
            <a:r>
              <a:rPr lang="pt-BR" dirty="0" err="1">
                <a:solidFill>
                  <a:srgbClr val="569CD6"/>
                </a:solidFill>
                <a:latin typeface="Consolas" panose="020B0609020204030204" pitchFamily="49" charset="0"/>
              </a:rPr>
              <a:t>class</a:t>
            </a:r>
            <a:r>
              <a:rPr lang="pt-BR" dirty="0">
                <a:solidFill>
                  <a:srgbClr val="D4D4D4"/>
                </a:solidFill>
                <a:latin typeface="Consolas" panose="020B0609020204030204" pitchFamily="49" charset="0"/>
              </a:rPr>
              <a:t> </a:t>
            </a:r>
            <a:r>
              <a:rPr lang="pt-BR" dirty="0">
                <a:solidFill>
                  <a:srgbClr val="4EC9B0"/>
                </a:solidFill>
                <a:latin typeface="Consolas" panose="020B0609020204030204" pitchFamily="49" charset="0"/>
              </a:rPr>
              <a:t>Aluno</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nome</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curso</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cpf</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int</a:t>
            </a:r>
            <a:r>
              <a:rPr lang="pt-BR" dirty="0">
                <a:solidFill>
                  <a:srgbClr val="569CD6"/>
                </a:solidFill>
                <a:latin typeface="Consolas" panose="020B0609020204030204" pitchFamily="49" charset="0"/>
              </a:rPr>
              <a:t>[]</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notas</a:t>
            </a:r>
            <a:r>
              <a:rPr lang="pt-BR" dirty="0">
                <a:solidFill>
                  <a:srgbClr val="D4D4D4"/>
                </a:solidFill>
                <a:latin typeface="Consolas" panose="020B0609020204030204" pitchFamily="49" charset="0"/>
              </a:rPr>
              <a:t>;</a:t>
            </a:r>
          </a:p>
          <a:p>
            <a:pPr marL="139700" indent="0">
              <a:buNone/>
            </a:pPr>
            <a:endParaRPr lang="pt-BR" dirty="0">
              <a:solidFill>
                <a:srgbClr val="D4D4D4"/>
              </a:solidFill>
              <a:latin typeface="Consolas" panose="020B0609020204030204" pitchFamily="49" charset="0"/>
            </a:endParaRPr>
          </a:p>
          <a:p>
            <a:pPr marL="139700" indent="0">
              <a:buNone/>
            </a:pPr>
            <a:r>
              <a:rPr lang="pt-BR" dirty="0">
                <a:solidFill>
                  <a:srgbClr val="D4D4D4"/>
                </a:solidFill>
                <a:latin typeface="Consolas" panose="020B0609020204030204" pitchFamily="49" charset="0"/>
              </a:rPr>
              <a:t>    </a:t>
            </a:r>
            <a:r>
              <a:rPr lang="pt-BR" dirty="0">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void</a:t>
            </a:r>
            <a:r>
              <a:rPr lang="pt-BR" dirty="0">
                <a:solidFill>
                  <a:srgbClr val="569CD6"/>
                </a:solidFill>
                <a:latin typeface="Consolas" panose="020B0609020204030204" pitchFamily="49" charset="0"/>
              </a:rPr>
              <a:t> </a:t>
            </a:r>
            <a:r>
              <a:rPr lang="pt-BR" dirty="0">
                <a:solidFill>
                  <a:srgbClr val="DCDCAA"/>
                </a:solidFill>
                <a:latin typeface="Consolas" panose="020B0609020204030204" pitchFamily="49" charset="0"/>
              </a:rPr>
              <a:t>estudar</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materia</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void</a:t>
            </a:r>
            <a:r>
              <a:rPr lang="pt-BR" dirty="0">
                <a:solidFill>
                  <a:srgbClr val="D4D4D4"/>
                </a:solidFill>
                <a:latin typeface="Consolas" panose="020B0609020204030204" pitchFamily="49" charset="0"/>
              </a:rPr>
              <a:t> </a:t>
            </a:r>
            <a:r>
              <a:rPr lang="pt-BR" dirty="0">
                <a:solidFill>
                  <a:srgbClr val="DCDCAA"/>
                </a:solidFill>
                <a:latin typeface="Consolas" panose="020B0609020204030204" pitchFamily="49" charset="0"/>
              </a:rPr>
              <a:t>conversar</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assunto</a:t>
            </a:r>
            <a:r>
              <a:rPr lang="pt-BR" dirty="0">
                <a:solidFill>
                  <a:srgbClr val="D4D4D4"/>
                </a:solidFill>
                <a:latin typeface="Consolas" panose="020B0609020204030204" pitchFamily="49" charset="0"/>
              </a:rPr>
              <a:t>){}</a:t>
            </a:r>
            <a:endParaRPr lang="pt-BR" dirty="0">
              <a:solidFill>
                <a:srgbClr val="569CD6"/>
              </a:solidFill>
              <a:latin typeface="Consolas" panose="020B0609020204030204" pitchFamily="49" charset="0"/>
            </a:endParaRPr>
          </a:p>
          <a:p>
            <a:pPr marL="139700" indent="0">
              <a:buNone/>
            </a:pPr>
            <a:r>
              <a:rPr lang="pt-BR" dirty="0">
                <a:solidFill>
                  <a:srgbClr val="569CD6"/>
                </a:solidFill>
                <a:latin typeface="Consolas" panose="020B0609020204030204" pitchFamily="49" charset="0"/>
              </a:rPr>
              <a:t>    public</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void</a:t>
            </a:r>
            <a:r>
              <a:rPr lang="pt-BR" dirty="0">
                <a:solidFill>
                  <a:srgbClr val="D4D4D4"/>
                </a:solidFill>
                <a:latin typeface="Consolas" panose="020B0609020204030204" pitchFamily="49" charset="0"/>
              </a:rPr>
              <a:t> </a:t>
            </a:r>
            <a:r>
              <a:rPr lang="pt-BR" dirty="0">
                <a:solidFill>
                  <a:srgbClr val="DCDCAA"/>
                </a:solidFill>
                <a:latin typeface="Consolas" panose="020B0609020204030204" pitchFamily="49" charset="0"/>
              </a:rPr>
              <a:t>perguntar</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materia</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p>
          <a:p>
            <a:pPr marL="139700" indent="0">
              <a:buNone/>
            </a:pPr>
            <a:r>
              <a:rPr lang="pt-BR"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5526195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B24A8-518C-413A-AFAA-59D0785DF306}"/>
              </a:ext>
            </a:extLst>
          </p:cNvPr>
          <p:cNvSpPr>
            <a:spLocks noGrp="1"/>
          </p:cNvSpPr>
          <p:nvPr>
            <p:ph type="title"/>
          </p:nvPr>
        </p:nvSpPr>
        <p:spPr/>
        <p:txBody>
          <a:bodyPr/>
          <a:lstStyle/>
          <a:p>
            <a:r>
              <a:rPr lang="pt-BR" dirty="0"/>
              <a:t>Definindo Métodos em C#</a:t>
            </a:r>
          </a:p>
        </p:txBody>
      </p:sp>
      <p:sp>
        <p:nvSpPr>
          <p:cNvPr id="3" name="Text Placeholder 2">
            <a:extLst>
              <a:ext uri="{FF2B5EF4-FFF2-40B4-BE49-F238E27FC236}">
                <a16:creationId xmlns:a16="http://schemas.microsoft.com/office/drawing/2014/main" id="{9740A8AE-2612-4D15-AD69-41A5085009C4}"/>
              </a:ext>
            </a:extLst>
          </p:cNvPr>
          <p:cNvSpPr>
            <a:spLocks noGrp="1"/>
          </p:cNvSpPr>
          <p:nvPr>
            <p:ph type="body" idx="1"/>
          </p:nvPr>
        </p:nvSpPr>
        <p:spPr>
          <a:xfrm>
            <a:off x="311700" y="1152475"/>
            <a:ext cx="3657788" cy="3416400"/>
          </a:xfrm>
        </p:spPr>
        <p:txBody>
          <a:bodyPr/>
          <a:lstStyle/>
          <a:p>
            <a:pPr marL="139700" indent="0">
              <a:buNone/>
            </a:pPr>
            <a:r>
              <a:rPr lang="pt-BR" dirty="0"/>
              <a:t>As classes possuem alguns métodos especiais, responsáveis por inicializar os atributos de uma instancia e retornar os valores atuais. Esses métodos são chamados de Construtores, </a:t>
            </a:r>
            <a:r>
              <a:rPr lang="pt-BR" dirty="0" err="1"/>
              <a:t>Getters</a:t>
            </a:r>
            <a:r>
              <a:rPr lang="pt-BR" dirty="0"/>
              <a:t> e </a:t>
            </a:r>
            <a:r>
              <a:rPr lang="pt-BR" dirty="0" err="1"/>
              <a:t>Setters</a:t>
            </a:r>
            <a:r>
              <a:rPr lang="pt-BR" dirty="0"/>
              <a:t>.</a:t>
            </a:r>
          </a:p>
          <a:p>
            <a:pPr marL="139700" indent="0">
              <a:buNone/>
            </a:pPr>
            <a:endParaRPr lang="pt-BR" dirty="0"/>
          </a:p>
          <a:p>
            <a:pPr marL="139700" indent="0">
              <a:buNone/>
            </a:pPr>
            <a:r>
              <a:rPr lang="pt-BR" dirty="0"/>
              <a:t>Falaremos um pouco mais sobre eles a seguir.</a:t>
            </a:r>
          </a:p>
        </p:txBody>
      </p:sp>
      <p:sp>
        <p:nvSpPr>
          <p:cNvPr id="7" name="Text Placeholder 4">
            <a:extLst>
              <a:ext uri="{FF2B5EF4-FFF2-40B4-BE49-F238E27FC236}">
                <a16:creationId xmlns:a16="http://schemas.microsoft.com/office/drawing/2014/main" id="{EDA93B93-753D-485A-9BD9-EF15D9337E27}"/>
              </a:ext>
            </a:extLst>
          </p:cNvPr>
          <p:cNvSpPr>
            <a:spLocks noGrp="1"/>
          </p:cNvSpPr>
          <p:nvPr>
            <p:ph type="body" idx="2"/>
          </p:nvPr>
        </p:nvSpPr>
        <p:spPr>
          <a:xfrm>
            <a:off x="4139609" y="1152525"/>
            <a:ext cx="4693241" cy="3416300"/>
          </a:xfrm>
        </p:spPr>
        <p:txBody>
          <a:bodyPr/>
          <a:lstStyle/>
          <a:p>
            <a:pPr marL="139700" indent="0">
              <a:buNone/>
            </a:pPr>
            <a:r>
              <a:rPr lang="pt-BR" dirty="0" err="1">
                <a:solidFill>
                  <a:srgbClr val="569CD6"/>
                </a:solidFill>
                <a:latin typeface="Consolas" panose="020B0609020204030204" pitchFamily="49" charset="0"/>
              </a:rPr>
              <a:t>class</a:t>
            </a:r>
            <a:r>
              <a:rPr lang="pt-BR" dirty="0">
                <a:solidFill>
                  <a:srgbClr val="D4D4D4"/>
                </a:solidFill>
                <a:latin typeface="Consolas" panose="020B0609020204030204" pitchFamily="49" charset="0"/>
              </a:rPr>
              <a:t> </a:t>
            </a:r>
            <a:r>
              <a:rPr lang="pt-BR" dirty="0">
                <a:solidFill>
                  <a:srgbClr val="4EC9B0"/>
                </a:solidFill>
                <a:latin typeface="Consolas" panose="020B0609020204030204" pitchFamily="49" charset="0"/>
              </a:rPr>
              <a:t>Aluno</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nome</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curso</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cpf</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int</a:t>
            </a:r>
            <a:r>
              <a:rPr lang="pt-BR" dirty="0">
                <a:solidFill>
                  <a:srgbClr val="569CD6"/>
                </a:solidFill>
                <a:latin typeface="Consolas" panose="020B0609020204030204" pitchFamily="49" charset="0"/>
              </a:rPr>
              <a:t>[]</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notas</a:t>
            </a:r>
            <a:r>
              <a:rPr lang="pt-BR" dirty="0">
                <a:solidFill>
                  <a:srgbClr val="D4D4D4"/>
                </a:solidFill>
                <a:latin typeface="Consolas" panose="020B0609020204030204" pitchFamily="49" charset="0"/>
              </a:rPr>
              <a:t>;</a:t>
            </a:r>
          </a:p>
          <a:p>
            <a:pPr marL="139700" indent="0">
              <a:buNone/>
            </a:pPr>
            <a:endParaRPr lang="pt-BR" dirty="0">
              <a:solidFill>
                <a:srgbClr val="D4D4D4"/>
              </a:solidFill>
              <a:latin typeface="Consolas" panose="020B0609020204030204" pitchFamily="49" charset="0"/>
            </a:endParaRPr>
          </a:p>
          <a:p>
            <a:pPr marL="139700" indent="0">
              <a:buNone/>
            </a:pPr>
            <a:r>
              <a:rPr lang="pt-BR" dirty="0">
                <a:solidFill>
                  <a:srgbClr val="D4D4D4"/>
                </a:solidFill>
                <a:latin typeface="Consolas" panose="020B0609020204030204" pitchFamily="49" charset="0"/>
              </a:rPr>
              <a:t>    </a:t>
            </a:r>
            <a:r>
              <a:rPr lang="pt-BR" dirty="0">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Aluno(){}</a:t>
            </a:r>
          </a:p>
          <a:p>
            <a:pPr marL="139700" indent="0">
              <a:buNone/>
            </a:pPr>
            <a:r>
              <a:rPr lang="pt-BR" dirty="0">
                <a:solidFill>
                  <a:srgbClr val="569CD6"/>
                </a:solidFill>
                <a:latin typeface="Consolas" panose="020B0609020204030204" pitchFamily="49" charset="0"/>
              </a:rPr>
              <a:t>    public</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void</a:t>
            </a:r>
            <a:r>
              <a:rPr lang="pt-BR" dirty="0">
                <a:solidFill>
                  <a:srgbClr val="569CD6"/>
                </a:solidFill>
                <a:latin typeface="Consolas" panose="020B0609020204030204" pitchFamily="49" charset="0"/>
              </a:rPr>
              <a:t> </a:t>
            </a:r>
            <a:r>
              <a:rPr lang="pt-BR" dirty="0">
                <a:solidFill>
                  <a:srgbClr val="DCDCAA"/>
                </a:solidFill>
                <a:latin typeface="Consolas" panose="020B0609020204030204" pitchFamily="49" charset="0"/>
              </a:rPr>
              <a:t>estudar</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materia</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void</a:t>
            </a:r>
            <a:r>
              <a:rPr lang="pt-BR" dirty="0">
                <a:solidFill>
                  <a:srgbClr val="D4D4D4"/>
                </a:solidFill>
                <a:latin typeface="Consolas" panose="020B0609020204030204" pitchFamily="49" charset="0"/>
              </a:rPr>
              <a:t> </a:t>
            </a:r>
            <a:r>
              <a:rPr lang="pt-BR" dirty="0">
                <a:solidFill>
                  <a:srgbClr val="DCDCAA"/>
                </a:solidFill>
                <a:latin typeface="Consolas" panose="020B0609020204030204" pitchFamily="49" charset="0"/>
              </a:rPr>
              <a:t>conversar</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assunto</a:t>
            </a:r>
            <a:r>
              <a:rPr lang="pt-BR" dirty="0">
                <a:solidFill>
                  <a:srgbClr val="D4D4D4"/>
                </a:solidFill>
                <a:latin typeface="Consolas" panose="020B0609020204030204" pitchFamily="49" charset="0"/>
              </a:rPr>
              <a:t>){}</a:t>
            </a:r>
            <a:endParaRPr lang="pt-BR" dirty="0">
              <a:solidFill>
                <a:srgbClr val="569CD6"/>
              </a:solidFill>
              <a:latin typeface="Consolas" panose="020B0609020204030204" pitchFamily="49" charset="0"/>
            </a:endParaRPr>
          </a:p>
          <a:p>
            <a:pPr marL="139700" indent="0">
              <a:buNone/>
            </a:pPr>
            <a:r>
              <a:rPr lang="pt-BR" dirty="0">
                <a:solidFill>
                  <a:srgbClr val="569CD6"/>
                </a:solidFill>
                <a:latin typeface="Consolas" panose="020B0609020204030204" pitchFamily="49" charset="0"/>
              </a:rPr>
              <a:t>    public</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void</a:t>
            </a:r>
            <a:r>
              <a:rPr lang="pt-BR" dirty="0">
                <a:solidFill>
                  <a:srgbClr val="D4D4D4"/>
                </a:solidFill>
                <a:latin typeface="Consolas" panose="020B0609020204030204" pitchFamily="49" charset="0"/>
              </a:rPr>
              <a:t> </a:t>
            </a:r>
            <a:r>
              <a:rPr lang="pt-BR" dirty="0">
                <a:solidFill>
                  <a:srgbClr val="DCDCAA"/>
                </a:solidFill>
                <a:latin typeface="Consolas" panose="020B0609020204030204" pitchFamily="49" charset="0"/>
              </a:rPr>
              <a:t>perguntar</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materia</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p>
          <a:p>
            <a:pPr marL="139700" indent="0">
              <a:buNone/>
            </a:pPr>
            <a:r>
              <a:rPr lang="pt-BR"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30042006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B24A8-518C-413A-AFAA-59D0785DF306}"/>
              </a:ext>
            </a:extLst>
          </p:cNvPr>
          <p:cNvSpPr>
            <a:spLocks noGrp="1"/>
          </p:cNvSpPr>
          <p:nvPr>
            <p:ph type="title"/>
          </p:nvPr>
        </p:nvSpPr>
        <p:spPr/>
        <p:txBody>
          <a:bodyPr/>
          <a:lstStyle/>
          <a:p>
            <a:r>
              <a:rPr lang="pt-BR" dirty="0" err="1"/>
              <a:t>Get</a:t>
            </a:r>
            <a:r>
              <a:rPr lang="pt-BR" dirty="0"/>
              <a:t>... Set... </a:t>
            </a:r>
            <a:r>
              <a:rPr lang="pt-BR" dirty="0" err="1"/>
              <a:t>Construct</a:t>
            </a:r>
            <a:r>
              <a:rPr lang="pt-BR" dirty="0"/>
              <a:t>!</a:t>
            </a:r>
          </a:p>
        </p:txBody>
      </p:sp>
      <p:sp>
        <p:nvSpPr>
          <p:cNvPr id="3" name="Text Placeholder 2">
            <a:extLst>
              <a:ext uri="{FF2B5EF4-FFF2-40B4-BE49-F238E27FC236}">
                <a16:creationId xmlns:a16="http://schemas.microsoft.com/office/drawing/2014/main" id="{9740A8AE-2612-4D15-AD69-41A5085009C4}"/>
              </a:ext>
            </a:extLst>
          </p:cNvPr>
          <p:cNvSpPr>
            <a:spLocks noGrp="1"/>
          </p:cNvSpPr>
          <p:nvPr>
            <p:ph type="body" idx="1"/>
          </p:nvPr>
        </p:nvSpPr>
        <p:spPr>
          <a:xfrm>
            <a:off x="311700" y="1152475"/>
            <a:ext cx="3657788" cy="3416400"/>
          </a:xfrm>
        </p:spPr>
        <p:txBody>
          <a:bodyPr/>
          <a:lstStyle/>
          <a:p>
            <a:pPr marL="139700" indent="0">
              <a:buNone/>
            </a:pPr>
            <a:r>
              <a:rPr lang="pt-BR" dirty="0"/>
              <a:t>As classes possuem alguns métodos especiais, responsáveis por inicializar os atributos de uma instancia e retornar os valores atuais. Esses métodos são chamados de Construtores, </a:t>
            </a:r>
            <a:r>
              <a:rPr lang="pt-BR" dirty="0" err="1"/>
              <a:t>Getters</a:t>
            </a:r>
            <a:r>
              <a:rPr lang="pt-BR" dirty="0"/>
              <a:t> e </a:t>
            </a:r>
            <a:r>
              <a:rPr lang="pt-BR" dirty="0" err="1"/>
              <a:t>Setters</a:t>
            </a:r>
            <a:r>
              <a:rPr lang="pt-BR" dirty="0"/>
              <a:t>.</a:t>
            </a:r>
          </a:p>
          <a:p>
            <a:pPr marL="139700" indent="0">
              <a:buNone/>
            </a:pPr>
            <a:endParaRPr lang="pt-BR" dirty="0"/>
          </a:p>
          <a:p>
            <a:pPr marL="139700" indent="0">
              <a:buNone/>
            </a:pPr>
            <a:r>
              <a:rPr lang="pt-BR" dirty="0"/>
              <a:t>Falaremos um pouco mais sobre eles a seguir.</a:t>
            </a:r>
          </a:p>
        </p:txBody>
      </p:sp>
      <p:sp>
        <p:nvSpPr>
          <p:cNvPr id="7" name="Text Placeholder 4">
            <a:extLst>
              <a:ext uri="{FF2B5EF4-FFF2-40B4-BE49-F238E27FC236}">
                <a16:creationId xmlns:a16="http://schemas.microsoft.com/office/drawing/2014/main" id="{EDA93B93-753D-485A-9BD9-EF15D9337E27}"/>
              </a:ext>
            </a:extLst>
          </p:cNvPr>
          <p:cNvSpPr>
            <a:spLocks noGrp="1"/>
          </p:cNvSpPr>
          <p:nvPr>
            <p:ph type="body" idx="2"/>
          </p:nvPr>
        </p:nvSpPr>
        <p:spPr>
          <a:xfrm>
            <a:off x="4139609" y="1152525"/>
            <a:ext cx="4693241" cy="3416300"/>
          </a:xfrm>
        </p:spPr>
        <p:txBody>
          <a:bodyPr/>
          <a:lstStyle/>
          <a:p>
            <a:pPr marL="139700" indent="0">
              <a:buNone/>
            </a:pPr>
            <a:r>
              <a:rPr lang="pt-BR" dirty="0" err="1">
                <a:solidFill>
                  <a:srgbClr val="569CD6"/>
                </a:solidFill>
                <a:latin typeface="Consolas" panose="020B0609020204030204" pitchFamily="49" charset="0"/>
              </a:rPr>
              <a:t>class</a:t>
            </a:r>
            <a:r>
              <a:rPr lang="pt-BR" dirty="0">
                <a:solidFill>
                  <a:srgbClr val="D4D4D4"/>
                </a:solidFill>
                <a:latin typeface="Consolas" panose="020B0609020204030204" pitchFamily="49" charset="0"/>
              </a:rPr>
              <a:t> </a:t>
            </a:r>
            <a:r>
              <a:rPr lang="pt-BR" dirty="0">
                <a:solidFill>
                  <a:srgbClr val="4EC9B0"/>
                </a:solidFill>
                <a:latin typeface="Consolas" panose="020B0609020204030204" pitchFamily="49" charset="0"/>
              </a:rPr>
              <a:t>Aluno</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nome</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curso</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cpf</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int</a:t>
            </a:r>
            <a:r>
              <a:rPr lang="pt-BR" dirty="0">
                <a:solidFill>
                  <a:srgbClr val="569CD6"/>
                </a:solidFill>
                <a:latin typeface="Consolas" panose="020B0609020204030204" pitchFamily="49" charset="0"/>
              </a:rPr>
              <a:t>[]</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notas</a:t>
            </a:r>
            <a:r>
              <a:rPr lang="pt-BR" dirty="0">
                <a:solidFill>
                  <a:srgbClr val="D4D4D4"/>
                </a:solidFill>
                <a:latin typeface="Consolas" panose="020B0609020204030204" pitchFamily="49" charset="0"/>
              </a:rPr>
              <a:t>;</a:t>
            </a:r>
          </a:p>
          <a:p>
            <a:pPr marL="139700" indent="0">
              <a:buNone/>
            </a:pPr>
            <a:endParaRPr lang="pt-BR" dirty="0">
              <a:solidFill>
                <a:srgbClr val="D4D4D4"/>
              </a:solidFill>
              <a:latin typeface="Consolas" panose="020B0609020204030204" pitchFamily="49" charset="0"/>
            </a:endParaRPr>
          </a:p>
          <a:p>
            <a:pPr marL="139700" indent="0">
              <a:buNone/>
            </a:pPr>
            <a:r>
              <a:rPr lang="pt-BR" dirty="0">
                <a:solidFill>
                  <a:srgbClr val="D4D4D4"/>
                </a:solidFill>
                <a:latin typeface="Consolas" panose="020B0609020204030204" pitchFamily="49" charset="0"/>
              </a:rPr>
              <a:t>    </a:t>
            </a:r>
            <a:r>
              <a:rPr lang="pt-BR" dirty="0">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Aluno(){}</a:t>
            </a:r>
          </a:p>
          <a:p>
            <a:pPr marL="139700" indent="0">
              <a:buNone/>
            </a:pPr>
            <a:r>
              <a:rPr lang="pt-BR" dirty="0">
                <a:solidFill>
                  <a:srgbClr val="569CD6"/>
                </a:solidFill>
                <a:latin typeface="Consolas" panose="020B0609020204030204" pitchFamily="49" charset="0"/>
              </a:rPr>
              <a:t>    public</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void</a:t>
            </a:r>
            <a:r>
              <a:rPr lang="pt-BR" dirty="0">
                <a:solidFill>
                  <a:srgbClr val="569CD6"/>
                </a:solidFill>
                <a:latin typeface="Consolas" panose="020B0609020204030204" pitchFamily="49" charset="0"/>
              </a:rPr>
              <a:t> </a:t>
            </a:r>
            <a:r>
              <a:rPr lang="pt-BR" dirty="0">
                <a:solidFill>
                  <a:srgbClr val="DCDCAA"/>
                </a:solidFill>
                <a:latin typeface="Consolas" panose="020B0609020204030204" pitchFamily="49" charset="0"/>
              </a:rPr>
              <a:t>estudar</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materia</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void</a:t>
            </a:r>
            <a:r>
              <a:rPr lang="pt-BR" dirty="0">
                <a:solidFill>
                  <a:srgbClr val="D4D4D4"/>
                </a:solidFill>
                <a:latin typeface="Consolas" panose="020B0609020204030204" pitchFamily="49" charset="0"/>
              </a:rPr>
              <a:t> </a:t>
            </a:r>
            <a:r>
              <a:rPr lang="pt-BR" dirty="0">
                <a:solidFill>
                  <a:srgbClr val="DCDCAA"/>
                </a:solidFill>
                <a:latin typeface="Consolas" panose="020B0609020204030204" pitchFamily="49" charset="0"/>
              </a:rPr>
              <a:t>conversar</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assunto</a:t>
            </a:r>
            <a:r>
              <a:rPr lang="pt-BR" dirty="0">
                <a:solidFill>
                  <a:srgbClr val="D4D4D4"/>
                </a:solidFill>
                <a:latin typeface="Consolas" panose="020B0609020204030204" pitchFamily="49" charset="0"/>
              </a:rPr>
              <a:t>){}</a:t>
            </a:r>
            <a:endParaRPr lang="pt-BR" dirty="0">
              <a:solidFill>
                <a:srgbClr val="569CD6"/>
              </a:solidFill>
              <a:latin typeface="Consolas" panose="020B0609020204030204" pitchFamily="49" charset="0"/>
            </a:endParaRPr>
          </a:p>
          <a:p>
            <a:pPr marL="139700" indent="0">
              <a:buNone/>
            </a:pPr>
            <a:r>
              <a:rPr lang="pt-BR" dirty="0">
                <a:solidFill>
                  <a:srgbClr val="569CD6"/>
                </a:solidFill>
                <a:latin typeface="Consolas" panose="020B0609020204030204" pitchFamily="49" charset="0"/>
              </a:rPr>
              <a:t>    public</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void</a:t>
            </a:r>
            <a:r>
              <a:rPr lang="pt-BR" dirty="0">
                <a:solidFill>
                  <a:srgbClr val="D4D4D4"/>
                </a:solidFill>
                <a:latin typeface="Consolas" panose="020B0609020204030204" pitchFamily="49" charset="0"/>
              </a:rPr>
              <a:t> </a:t>
            </a:r>
            <a:r>
              <a:rPr lang="pt-BR" dirty="0">
                <a:solidFill>
                  <a:srgbClr val="DCDCAA"/>
                </a:solidFill>
                <a:latin typeface="Consolas" panose="020B0609020204030204" pitchFamily="49" charset="0"/>
              </a:rPr>
              <a:t>perguntar</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materia</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p>
          <a:p>
            <a:pPr marL="139700" indent="0">
              <a:buNone/>
            </a:pPr>
            <a:r>
              <a:rPr lang="pt-BR"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34764250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B24A8-518C-413A-AFAA-59D0785DF306}"/>
              </a:ext>
            </a:extLst>
          </p:cNvPr>
          <p:cNvSpPr>
            <a:spLocks noGrp="1"/>
          </p:cNvSpPr>
          <p:nvPr>
            <p:ph type="title"/>
          </p:nvPr>
        </p:nvSpPr>
        <p:spPr/>
        <p:txBody>
          <a:bodyPr/>
          <a:lstStyle/>
          <a:p>
            <a:r>
              <a:rPr lang="pt-BR" dirty="0"/>
              <a:t>Os Métodos Construtores</a:t>
            </a:r>
          </a:p>
        </p:txBody>
      </p:sp>
      <p:sp>
        <p:nvSpPr>
          <p:cNvPr id="3" name="Text Placeholder 2">
            <a:extLst>
              <a:ext uri="{FF2B5EF4-FFF2-40B4-BE49-F238E27FC236}">
                <a16:creationId xmlns:a16="http://schemas.microsoft.com/office/drawing/2014/main" id="{9740A8AE-2612-4D15-AD69-41A5085009C4}"/>
              </a:ext>
            </a:extLst>
          </p:cNvPr>
          <p:cNvSpPr>
            <a:spLocks noGrp="1"/>
          </p:cNvSpPr>
          <p:nvPr>
            <p:ph type="body" idx="1"/>
          </p:nvPr>
        </p:nvSpPr>
        <p:spPr>
          <a:xfrm>
            <a:off x="311700" y="1152475"/>
            <a:ext cx="3657788" cy="3416400"/>
          </a:xfrm>
        </p:spPr>
        <p:txBody>
          <a:bodyPr/>
          <a:lstStyle/>
          <a:p>
            <a:pPr marL="139700" indent="0">
              <a:buNone/>
            </a:pPr>
            <a:r>
              <a:rPr lang="pt-BR" dirty="0"/>
              <a:t>Os métodos construtores, são métodos especializados de uma classe que tem a função de inicializar os atributos de uma classe no momento de sua criação.</a:t>
            </a:r>
          </a:p>
          <a:p>
            <a:pPr marL="139700" indent="0">
              <a:buNone/>
            </a:pPr>
            <a:endParaRPr lang="pt-BR" dirty="0"/>
          </a:p>
          <a:p>
            <a:pPr marL="139700" indent="0">
              <a:buNone/>
            </a:pPr>
            <a:r>
              <a:rPr lang="pt-BR" dirty="0"/>
              <a:t>Uma classe pode ter um ou mais construtores métodos construtores. Isso é possível por causa de recurso de programação chamado de sobrecarga.</a:t>
            </a:r>
          </a:p>
        </p:txBody>
      </p:sp>
      <p:sp>
        <p:nvSpPr>
          <p:cNvPr id="7" name="Text Placeholder 4">
            <a:extLst>
              <a:ext uri="{FF2B5EF4-FFF2-40B4-BE49-F238E27FC236}">
                <a16:creationId xmlns:a16="http://schemas.microsoft.com/office/drawing/2014/main" id="{2501CF99-8147-4307-8E12-ECC6700E0FD9}"/>
              </a:ext>
            </a:extLst>
          </p:cNvPr>
          <p:cNvSpPr>
            <a:spLocks noGrp="1"/>
          </p:cNvSpPr>
          <p:nvPr>
            <p:ph type="body" idx="2"/>
          </p:nvPr>
        </p:nvSpPr>
        <p:spPr>
          <a:xfrm>
            <a:off x="4139609" y="1152525"/>
            <a:ext cx="4693241" cy="3416300"/>
          </a:xfrm>
        </p:spPr>
        <p:txBody>
          <a:bodyPr/>
          <a:lstStyle/>
          <a:p>
            <a:pPr marL="139700" indent="0">
              <a:buNone/>
            </a:pPr>
            <a:r>
              <a:rPr lang="pt-BR" dirty="0" err="1">
                <a:solidFill>
                  <a:srgbClr val="569CD6"/>
                </a:solidFill>
                <a:latin typeface="Consolas" panose="020B0609020204030204" pitchFamily="49" charset="0"/>
              </a:rPr>
              <a:t>class</a:t>
            </a:r>
            <a:r>
              <a:rPr lang="pt-BR" dirty="0">
                <a:solidFill>
                  <a:srgbClr val="D4D4D4"/>
                </a:solidFill>
                <a:latin typeface="Consolas" panose="020B0609020204030204" pitchFamily="49" charset="0"/>
              </a:rPr>
              <a:t> </a:t>
            </a:r>
            <a:r>
              <a:rPr lang="pt-BR" dirty="0">
                <a:solidFill>
                  <a:srgbClr val="4EC9B0"/>
                </a:solidFill>
                <a:latin typeface="Consolas" panose="020B0609020204030204" pitchFamily="49" charset="0"/>
              </a:rPr>
              <a:t>Aluno</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nome</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curso</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cpf</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int</a:t>
            </a:r>
            <a:r>
              <a:rPr lang="pt-BR" dirty="0">
                <a:solidFill>
                  <a:srgbClr val="569CD6"/>
                </a:solidFill>
                <a:latin typeface="Consolas" panose="020B0609020204030204" pitchFamily="49" charset="0"/>
              </a:rPr>
              <a:t>[]</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notas</a:t>
            </a:r>
            <a:r>
              <a:rPr lang="pt-BR" dirty="0">
                <a:solidFill>
                  <a:srgbClr val="D4D4D4"/>
                </a:solidFill>
                <a:latin typeface="Consolas" panose="020B0609020204030204" pitchFamily="49" charset="0"/>
              </a:rPr>
              <a:t>;</a:t>
            </a:r>
          </a:p>
          <a:p>
            <a:pPr marL="139700" indent="0">
              <a:buNone/>
            </a:pPr>
            <a:endParaRPr lang="pt-BR" dirty="0">
              <a:solidFill>
                <a:srgbClr val="D4D4D4"/>
              </a:solidFill>
              <a:latin typeface="Consolas" panose="020B0609020204030204" pitchFamily="49" charset="0"/>
            </a:endParaRPr>
          </a:p>
          <a:p>
            <a:pPr marL="139700" indent="0">
              <a:buNone/>
            </a:pPr>
            <a:r>
              <a:rPr lang="pt-BR" dirty="0">
                <a:solidFill>
                  <a:srgbClr val="D4D4D4"/>
                </a:solidFill>
                <a:latin typeface="Consolas" panose="020B0609020204030204" pitchFamily="49" charset="0"/>
              </a:rPr>
              <a:t>    </a:t>
            </a:r>
            <a:r>
              <a:rPr lang="pt-BR" dirty="0">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Aluno(){}</a:t>
            </a:r>
          </a:p>
          <a:p>
            <a:pPr marL="139700" indent="0">
              <a:buNone/>
            </a:pPr>
            <a:r>
              <a:rPr lang="pt-BR" dirty="0">
                <a:solidFill>
                  <a:srgbClr val="569CD6"/>
                </a:solidFill>
                <a:latin typeface="Consolas" panose="020B0609020204030204" pitchFamily="49" charset="0"/>
              </a:rPr>
              <a:t>    </a:t>
            </a:r>
            <a:endParaRPr lang="pt-BR" dirty="0">
              <a:solidFill>
                <a:srgbClr val="D4D4D4"/>
              </a:solidFill>
              <a:latin typeface="Consolas" panose="020B0609020204030204" pitchFamily="49" charset="0"/>
            </a:endParaRPr>
          </a:p>
          <a:p>
            <a:pPr marL="139700" indent="0">
              <a:buNone/>
            </a:pPr>
            <a:r>
              <a:rPr lang="pt-BR" dirty="0">
                <a:solidFill>
                  <a:srgbClr val="D4D4D4"/>
                </a:solidFill>
                <a:latin typeface="Consolas" panose="020B0609020204030204" pitchFamily="49" charset="0"/>
              </a:rPr>
              <a:t>    ...</a:t>
            </a:r>
          </a:p>
          <a:p>
            <a:pPr marL="139700" indent="0">
              <a:buNone/>
            </a:pPr>
            <a:r>
              <a:rPr lang="pt-BR"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31732948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B24A8-518C-413A-AFAA-59D0785DF306}"/>
              </a:ext>
            </a:extLst>
          </p:cNvPr>
          <p:cNvSpPr>
            <a:spLocks noGrp="1"/>
          </p:cNvSpPr>
          <p:nvPr>
            <p:ph type="title"/>
          </p:nvPr>
        </p:nvSpPr>
        <p:spPr/>
        <p:txBody>
          <a:bodyPr/>
          <a:lstStyle/>
          <a:p>
            <a:r>
              <a:rPr lang="pt-BR" dirty="0"/>
              <a:t>Definindo Construtores em C#</a:t>
            </a:r>
          </a:p>
        </p:txBody>
      </p:sp>
      <p:sp>
        <p:nvSpPr>
          <p:cNvPr id="3" name="Text Placeholder 2">
            <a:extLst>
              <a:ext uri="{FF2B5EF4-FFF2-40B4-BE49-F238E27FC236}">
                <a16:creationId xmlns:a16="http://schemas.microsoft.com/office/drawing/2014/main" id="{9740A8AE-2612-4D15-AD69-41A5085009C4}"/>
              </a:ext>
            </a:extLst>
          </p:cNvPr>
          <p:cNvSpPr>
            <a:spLocks noGrp="1"/>
          </p:cNvSpPr>
          <p:nvPr>
            <p:ph type="body" idx="1"/>
          </p:nvPr>
        </p:nvSpPr>
        <p:spPr>
          <a:xfrm>
            <a:off x="311700" y="1152475"/>
            <a:ext cx="3657788" cy="3416400"/>
          </a:xfrm>
        </p:spPr>
        <p:txBody>
          <a:bodyPr/>
          <a:lstStyle/>
          <a:p>
            <a:pPr marL="139700" indent="0">
              <a:buNone/>
            </a:pPr>
            <a:r>
              <a:rPr lang="pt-BR" dirty="0"/>
              <a:t>Os métodos construtores, devem obrigatoriamente ter o mesmo nome da classe que ele inicializa.</a:t>
            </a:r>
          </a:p>
          <a:p>
            <a:pPr marL="139700" indent="0">
              <a:buNone/>
            </a:pPr>
            <a:endParaRPr lang="pt-BR" dirty="0"/>
          </a:p>
          <a:p>
            <a:pPr marL="139700" indent="0">
              <a:buNone/>
            </a:pPr>
            <a:r>
              <a:rPr lang="pt-BR" dirty="0"/>
              <a:t>O método construtor ao contrário dos outros métodos definidos na classe, não possuem valor de retorno.</a:t>
            </a:r>
          </a:p>
          <a:p>
            <a:pPr marL="139700" indent="0">
              <a:buNone/>
            </a:pPr>
            <a:endParaRPr lang="pt-BR" dirty="0"/>
          </a:p>
          <a:p>
            <a:pPr marL="139700" indent="0">
              <a:buNone/>
            </a:pPr>
            <a:r>
              <a:rPr lang="pt-BR" dirty="0"/>
              <a:t>A assinatura de método inclui apenas o nome do método e a lista de parâmetros.</a:t>
            </a:r>
          </a:p>
        </p:txBody>
      </p:sp>
      <p:sp>
        <p:nvSpPr>
          <p:cNvPr id="7" name="Text Placeholder 4">
            <a:extLst>
              <a:ext uri="{FF2B5EF4-FFF2-40B4-BE49-F238E27FC236}">
                <a16:creationId xmlns:a16="http://schemas.microsoft.com/office/drawing/2014/main" id="{DEC8B188-972E-48C7-BDDD-B32AFF773D5D}"/>
              </a:ext>
            </a:extLst>
          </p:cNvPr>
          <p:cNvSpPr>
            <a:spLocks noGrp="1"/>
          </p:cNvSpPr>
          <p:nvPr>
            <p:ph type="body" idx="2"/>
          </p:nvPr>
        </p:nvSpPr>
        <p:spPr>
          <a:xfrm>
            <a:off x="4139609" y="1152525"/>
            <a:ext cx="4693241" cy="3416300"/>
          </a:xfrm>
        </p:spPr>
        <p:txBody>
          <a:bodyPr/>
          <a:lstStyle/>
          <a:p>
            <a:pPr marL="139700" indent="0">
              <a:buNone/>
            </a:pPr>
            <a:r>
              <a:rPr lang="pt-BR" dirty="0" err="1">
                <a:solidFill>
                  <a:srgbClr val="569CD6"/>
                </a:solidFill>
                <a:latin typeface="Consolas" panose="020B0609020204030204" pitchFamily="49" charset="0"/>
              </a:rPr>
              <a:t>class</a:t>
            </a:r>
            <a:r>
              <a:rPr lang="pt-BR" dirty="0">
                <a:solidFill>
                  <a:srgbClr val="D4D4D4"/>
                </a:solidFill>
                <a:latin typeface="Consolas" panose="020B0609020204030204" pitchFamily="49" charset="0"/>
              </a:rPr>
              <a:t> </a:t>
            </a:r>
            <a:r>
              <a:rPr lang="pt-BR" dirty="0">
                <a:solidFill>
                  <a:srgbClr val="4EC9B0"/>
                </a:solidFill>
                <a:latin typeface="Consolas" panose="020B0609020204030204" pitchFamily="49" charset="0"/>
              </a:rPr>
              <a:t>Aluno</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nome</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curso</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cpf</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int</a:t>
            </a:r>
            <a:r>
              <a:rPr lang="pt-BR" dirty="0">
                <a:solidFill>
                  <a:srgbClr val="569CD6"/>
                </a:solidFill>
                <a:latin typeface="Consolas" panose="020B0609020204030204" pitchFamily="49" charset="0"/>
              </a:rPr>
              <a:t>[]</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notas</a:t>
            </a:r>
            <a:r>
              <a:rPr lang="pt-BR" dirty="0">
                <a:solidFill>
                  <a:srgbClr val="D4D4D4"/>
                </a:solidFill>
                <a:latin typeface="Consolas" panose="020B0609020204030204" pitchFamily="49" charset="0"/>
              </a:rPr>
              <a:t>;</a:t>
            </a:r>
          </a:p>
          <a:p>
            <a:pPr marL="139700" indent="0">
              <a:buNone/>
            </a:pPr>
            <a:endParaRPr lang="pt-BR" dirty="0">
              <a:solidFill>
                <a:srgbClr val="D4D4D4"/>
              </a:solidFill>
              <a:latin typeface="Consolas" panose="020B0609020204030204" pitchFamily="49" charset="0"/>
            </a:endParaRPr>
          </a:p>
          <a:p>
            <a:pPr marL="139700" indent="0">
              <a:buNone/>
            </a:pPr>
            <a:r>
              <a:rPr lang="pt-BR" dirty="0">
                <a:solidFill>
                  <a:srgbClr val="D4D4D4"/>
                </a:solidFill>
                <a:latin typeface="Consolas" panose="020B0609020204030204" pitchFamily="49" charset="0"/>
              </a:rPr>
              <a:t>    </a:t>
            </a:r>
            <a:r>
              <a:rPr lang="pt-BR" dirty="0">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Aluno(){}</a:t>
            </a:r>
          </a:p>
          <a:p>
            <a:pPr marL="139700" indent="0">
              <a:buNone/>
            </a:pPr>
            <a:r>
              <a:rPr lang="pt-BR" dirty="0">
                <a:solidFill>
                  <a:srgbClr val="569CD6"/>
                </a:solidFill>
                <a:latin typeface="Consolas" panose="020B0609020204030204" pitchFamily="49" charset="0"/>
              </a:rPr>
              <a:t>    public</a:t>
            </a:r>
            <a:r>
              <a:rPr lang="pt-BR" dirty="0">
                <a:solidFill>
                  <a:srgbClr val="D4D4D4"/>
                </a:solidFill>
                <a:latin typeface="Consolas" panose="020B0609020204030204" pitchFamily="49" charset="0"/>
              </a:rPr>
              <a:t> Aluno(</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nome</a:t>
            </a:r>
            <a:r>
              <a:rPr lang="pt-BR" dirty="0">
                <a:solidFill>
                  <a:srgbClr val="D4D4D4"/>
                </a:solidFill>
                <a:latin typeface="Consolas" panose="020B0609020204030204" pitchFamily="49" charset="0"/>
              </a:rPr>
              <a:t>){}</a:t>
            </a:r>
          </a:p>
          <a:p>
            <a:pPr marL="139700" indent="0">
              <a:buNone/>
            </a:pPr>
            <a:r>
              <a:rPr lang="pt-BR" dirty="0">
                <a:solidFill>
                  <a:srgbClr val="569CD6"/>
                </a:solidFill>
                <a:latin typeface="Consolas" panose="020B0609020204030204" pitchFamily="49" charset="0"/>
              </a:rPr>
              <a:t>    public</a:t>
            </a:r>
            <a:r>
              <a:rPr lang="pt-BR" dirty="0">
                <a:solidFill>
                  <a:srgbClr val="D4D4D4"/>
                </a:solidFill>
                <a:latin typeface="Consolas" panose="020B0609020204030204" pitchFamily="49" charset="0"/>
              </a:rPr>
              <a:t> Aluno(</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nome</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cpf</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p>
          <a:p>
            <a:pPr marL="139700" indent="0">
              <a:buNone/>
            </a:pPr>
            <a:r>
              <a:rPr lang="pt-BR"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19165937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B24A8-518C-413A-AFAA-59D0785DF306}"/>
              </a:ext>
            </a:extLst>
          </p:cNvPr>
          <p:cNvSpPr>
            <a:spLocks noGrp="1"/>
          </p:cNvSpPr>
          <p:nvPr>
            <p:ph type="title"/>
          </p:nvPr>
        </p:nvSpPr>
        <p:spPr/>
        <p:txBody>
          <a:bodyPr/>
          <a:lstStyle/>
          <a:p>
            <a:r>
              <a:rPr lang="pt-BR" dirty="0"/>
              <a:t>Acessando os Atributos de uma Classe</a:t>
            </a:r>
          </a:p>
        </p:txBody>
      </p:sp>
      <p:sp>
        <p:nvSpPr>
          <p:cNvPr id="3" name="Text Placeholder 2">
            <a:extLst>
              <a:ext uri="{FF2B5EF4-FFF2-40B4-BE49-F238E27FC236}">
                <a16:creationId xmlns:a16="http://schemas.microsoft.com/office/drawing/2014/main" id="{9740A8AE-2612-4D15-AD69-41A5085009C4}"/>
              </a:ext>
            </a:extLst>
          </p:cNvPr>
          <p:cNvSpPr>
            <a:spLocks noGrp="1"/>
          </p:cNvSpPr>
          <p:nvPr>
            <p:ph type="body" idx="1"/>
          </p:nvPr>
        </p:nvSpPr>
        <p:spPr>
          <a:xfrm>
            <a:off x="311700" y="1152475"/>
            <a:ext cx="3657788" cy="3416400"/>
          </a:xfrm>
        </p:spPr>
        <p:txBody>
          <a:bodyPr/>
          <a:lstStyle/>
          <a:p>
            <a:pPr marL="139700" indent="0">
              <a:buNone/>
            </a:pPr>
            <a:r>
              <a:rPr lang="pt-BR" dirty="0"/>
              <a:t>Muitas vezes quando trabalhamos com as classes, não queremos que os usuários tenham acesso direto aos seus atributos e para controlar esse acesso, fazemos uso das propriedades.</a:t>
            </a:r>
          </a:p>
          <a:p>
            <a:pPr marL="139700" indent="0">
              <a:buNone/>
            </a:pPr>
            <a:endParaRPr lang="pt-BR" dirty="0"/>
          </a:p>
          <a:p>
            <a:pPr marL="139700" indent="0">
              <a:buNone/>
            </a:pPr>
            <a:r>
              <a:rPr lang="pt-BR" dirty="0"/>
              <a:t>As propriedades funcionam como se fossem atributos normais, contudo, elas são métodos especiais, chamados </a:t>
            </a:r>
            <a:r>
              <a:rPr lang="pt-BR" dirty="0" err="1"/>
              <a:t>acessadores</a:t>
            </a:r>
            <a:r>
              <a:rPr lang="pt-BR" dirty="0"/>
              <a:t>.</a:t>
            </a:r>
          </a:p>
        </p:txBody>
      </p:sp>
      <p:sp>
        <p:nvSpPr>
          <p:cNvPr id="7" name="Text Placeholder 4">
            <a:extLst>
              <a:ext uri="{FF2B5EF4-FFF2-40B4-BE49-F238E27FC236}">
                <a16:creationId xmlns:a16="http://schemas.microsoft.com/office/drawing/2014/main" id="{DEC8B188-972E-48C7-BDDD-B32AFF773D5D}"/>
              </a:ext>
            </a:extLst>
          </p:cNvPr>
          <p:cNvSpPr>
            <a:spLocks noGrp="1"/>
          </p:cNvSpPr>
          <p:nvPr>
            <p:ph type="body" idx="2"/>
          </p:nvPr>
        </p:nvSpPr>
        <p:spPr>
          <a:xfrm>
            <a:off x="4139609" y="1152525"/>
            <a:ext cx="4693241" cy="3416300"/>
          </a:xfrm>
        </p:spPr>
        <p:txBody>
          <a:bodyPr/>
          <a:lstStyle/>
          <a:p>
            <a:pPr marL="139700" indent="0">
              <a:buNone/>
            </a:pPr>
            <a:r>
              <a:rPr lang="pt-BR" dirty="0" err="1">
                <a:solidFill>
                  <a:srgbClr val="569CD6"/>
                </a:solidFill>
                <a:latin typeface="Consolas" panose="020B0609020204030204" pitchFamily="49" charset="0"/>
              </a:rPr>
              <a:t>class</a:t>
            </a:r>
            <a:r>
              <a:rPr lang="pt-BR" dirty="0">
                <a:solidFill>
                  <a:srgbClr val="D4D4D4"/>
                </a:solidFill>
                <a:latin typeface="Consolas" panose="020B0609020204030204" pitchFamily="49" charset="0"/>
              </a:rPr>
              <a:t> </a:t>
            </a:r>
            <a:r>
              <a:rPr lang="pt-BR" dirty="0">
                <a:solidFill>
                  <a:srgbClr val="4EC9B0"/>
                </a:solidFill>
                <a:latin typeface="Consolas" panose="020B0609020204030204" pitchFamily="49" charset="0"/>
              </a:rPr>
              <a:t>Aluno</a:t>
            </a:r>
            <a:r>
              <a:rPr lang="pt-BR" dirty="0">
                <a:solidFill>
                  <a:srgbClr val="D4D4D4"/>
                </a:solidFill>
                <a:latin typeface="Consolas" panose="020B0609020204030204" pitchFamily="49" charset="0"/>
              </a:rPr>
              <a:t>{</a:t>
            </a:r>
          </a:p>
          <a:p>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nome</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get</a:t>
            </a:r>
            <a:r>
              <a:rPr lang="pt-BR" dirty="0" err="1">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set</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curso</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get</a:t>
            </a:r>
            <a:r>
              <a:rPr lang="pt-BR" dirty="0" err="1">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set</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cpf</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get</a:t>
            </a:r>
            <a:r>
              <a:rPr lang="pt-BR" dirty="0" err="1">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set</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int</a:t>
            </a:r>
            <a:r>
              <a:rPr lang="pt-BR" dirty="0">
                <a:solidFill>
                  <a:srgbClr val="569CD6"/>
                </a:solidFill>
                <a:latin typeface="Consolas" panose="020B0609020204030204" pitchFamily="49" charset="0"/>
              </a:rPr>
              <a:t>[]</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notas</a:t>
            </a:r>
            <a:r>
              <a:rPr lang="pt-BR" dirty="0">
                <a:solidFill>
                  <a:srgbClr val="D4D4D4"/>
                </a:solidFill>
                <a:latin typeface="Consolas" panose="020B0609020204030204" pitchFamily="49" charset="0"/>
              </a:rPr>
              <a:t>;</a:t>
            </a:r>
          </a:p>
          <a:p>
            <a:pPr marL="139700" indent="0">
              <a:buNone/>
            </a:pPr>
            <a:endParaRPr lang="pt-BR" dirty="0">
              <a:solidFill>
                <a:srgbClr val="D4D4D4"/>
              </a:solidFill>
              <a:latin typeface="Consolas" panose="020B0609020204030204" pitchFamily="49" charset="0"/>
            </a:endParaRPr>
          </a:p>
          <a:p>
            <a:pPr marL="139700" indent="0">
              <a:buNone/>
            </a:pPr>
            <a:r>
              <a:rPr lang="pt-BR" dirty="0">
                <a:solidFill>
                  <a:srgbClr val="D4D4D4"/>
                </a:solidFill>
                <a:latin typeface="Consolas" panose="020B0609020204030204" pitchFamily="49" charset="0"/>
              </a:rPr>
              <a:t>    </a:t>
            </a:r>
            <a:r>
              <a:rPr lang="pt-BR" dirty="0">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Aluno(){}</a:t>
            </a:r>
          </a:p>
          <a:p>
            <a:pPr marL="139700" indent="0">
              <a:buNone/>
            </a:pPr>
            <a:r>
              <a:rPr lang="pt-BR" dirty="0">
                <a:solidFill>
                  <a:srgbClr val="569CD6"/>
                </a:solidFill>
                <a:latin typeface="Consolas" panose="020B0609020204030204" pitchFamily="49" charset="0"/>
              </a:rPr>
              <a:t>    public</a:t>
            </a:r>
            <a:r>
              <a:rPr lang="pt-BR" dirty="0">
                <a:solidFill>
                  <a:srgbClr val="D4D4D4"/>
                </a:solidFill>
                <a:latin typeface="Consolas" panose="020B0609020204030204" pitchFamily="49" charset="0"/>
              </a:rPr>
              <a:t> Aluno(</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nome</a:t>
            </a:r>
            <a:r>
              <a:rPr lang="pt-BR" dirty="0">
                <a:solidFill>
                  <a:srgbClr val="D4D4D4"/>
                </a:solidFill>
                <a:latin typeface="Consolas" panose="020B0609020204030204" pitchFamily="49" charset="0"/>
              </a:rPr>
              <a:t>){}</a:t>
            </a:r>
          </a:p>
          <a:p>
            <a:pPr marL="139700" indent="0">
              <a:buNone/>
            </a:pPr>
            <a:r>
              <a:rPr lang="pt-BR" dirty="0">
                <a:solidFill>
                  <a:srgbClr val="569CD6"/>
                </a:solidFill>
                <a:latin typeface="Consolas" panose="020B0609020204030204" pitchFamily="49" charset="0"/>
              </a:rPr>
              <a:t>    public</a:t>
            </a:r>
            <a:r>
              <a:rPr lang="pt-BR" dirty="0">
                <a:solidFill>
                  <a:srgbClr val="D4D4D4"/>
                </a:solidFill>
                <a:latin typeface="Consolas" panose="020B0609020204030204" pitchFamily="49" charset="0"/>
              </a:rPr>
              <a:t> Aluno(</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nome</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cpf</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p>
          <a:p>
            <a:pPr marL="139700" indent="0">
              <a:buNone/>
            </a:pPr>
            <a:r>
              <a:rPr lang="pt-BR"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12458259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B24A8-518C-413A-AFAA-59D0785DF306}"/>
              </a:ext>
            </a:extLst>
          </p:cNvPr>
          <p:cNvSpPr>
            <a:spLocks noGrp="1"/>
          </p:cNvSpPr>
          <p:nvPr>
            <p:ph type="title"/>
          </p:nvPr>
        </p:nvSpPr>
        <p:spPr/>
        <p:txBody>
          <a:bodyPr/>
          <a:lstStyle/>
          <a:p>
            <a:r>
              <a:rPr lang="pt-BR" dirty="0"/>
              <a:t>Os Métodos de Acesso</a:t>
            </a:r>
          </a:p>
        </p:txBody>
      </p:sp>
      <p:sp>
        <p:nvSpPr>
          <p:cNvPr id="3" name="Text Placeholder 2">
            <a:extLst>
              <a:ext uri="{FF2B5EF4-FFF2-40B4-BE49-F238E27FC236}">
                <a16:creationId xmlns:a16="http://schemas.microsoft.com/office/drawing/2014/main" id="{9740A8AE-2612-4D15-AD69-41A5085009C4}"/>
              </a:ext>
            </a:extLst>
          </p:cNvPr>
          <p:cNvSpPr>
            <a:spLocks noGrp="1"/>
          </p:cNvSpPr>
          <p:nvPr>
            <p:ph type="body" idx="1"/>
          </p:nvPr>
        </p:nvSpPr>
        <p:spPr>
          <a:xfrm>
            <a:off x="311700" y="1152475"/>
            <a:ext cx="3657788" cy="3416400"/>
          </a:xfrm>
        </p:spPr>
        <p:txBody>
          <a:bodyPr/>
          <a:lstStyle/>
          <a:p>
            <a:pPr marL="139700" indent="0">
              <a:buNone/>
            </a:pPr>
            <a:r>
              <a:rPr lang="pt-BR" dirty="0"/>
              <a:t>Existem dois tipos de métodos de acesso, o </a:t>
            </a:r>
            <a:r>
              <a:rPr lang="pt-BR" b="1" dirty="0" err="1"/>
              <a:t>get</a:t>
            </a:r>
            <a:r>
              <a:rPr lang="pt-BR" dirty="0"/>
              <a:t> e o </a:t>
            </a:r>
            <a:r>
              <a:rPr lang="pt-BR" b="1" dirty="0"/>
              <a:t>set</a:t>
            </a:r>
            <a:r>
              <a:rPr lang="pt-BR" dirty="0"/>
              <a:t>.</a:t>
            </a:r>
          </a:p>
          <a:p>
            <a:pPr marL="139700" indent="0">
              <a:buNone/>
            </a:pPr>
            <a:endParaRPr lang="pt-BR" dirty="0"/>
          </a:p>
          <a:p>
            <a:pPr marL="139700" indent="0">
              <a:buNone/>
            </a:pPr>
            <a:r>
              <a:rPr lang="pt-BR" dirty="0"/>
              <a:t>O método </a:t>
            </a:r>
            <a:r>
              <a:rPr lang="pt-BR" b="1" dirty="0" err="1"/>
              <a:t>get</a:t>
            </a:r>
            <a:r>
              <a:rPr lang="pt-BR" dirty="0"/>
              <a:t> é utilizado para retornar o valor de um determinado atributo, enquanto o </a:t>
            </a:r>
            <a:r>
              <a:rPr lang="pt-BR" b="1" dirty="0"/>
              <a:t>set</a:t>
            </a:r>
            <a:r>
              <a:rPr lang="pt-BR" dirty="0"/>
              <a:t> é utilizado para se modificar esse valor.</a:t>
            </a:r>
          </a:p>
        </p:txBody>
      </p:sp>
      <p:sp>
        <p:nvSpPr>
          <p:cNvPr id="7" name="Text Placeholder 4">
            <a:extLst>
              <a:ext uri="{FF2B5EF4-FFF2-40B4-BE49-F238E27FC236}">
                <a16:creationId xmlns:a16="http://schemas.microsoft.com/office/drawing/2014/main" id="{DEC8B188-972E-48C7-BDDD-B32AFF773D5D}"/>
              </a:ext>
            </a:extLst>
          </p:cNvPr>
          <p:cNvSpPr>
            <a:spLocks noGrp="1"/>
          </p:cNvSpPr>
          <p:nvPr>
            <p:ph type="body" idx="2"/>
          </p:nvPr>
        </p:nvSpPr>
        <p:spPr>
          <a:xfrm>
            <a:off x="4139609" y="1152525"/>
            <a:ext cx="4693241" cy="3416300"/>
          </a:xfrm>
        </p:spPr>
        <p:txBody>
          <a:bodyPr/>
          <a:lstStyle/>
          <a:p>
            <a:pPr marL="139700" indent="0">
              <a:buNone/>
            </a:pPr>
            <a:r>
              <a:rPr lang="pt-BR" dirty="0" err="1">
                <a:solidFill>
                  <a:srgbClr val="569CD6"/>
                </a:solidFill>
                <a:latin typeface="Consolas" panose="020B0609020204030204" pitchFamily="49" charset="0"/>
              </a:rPr>
              <a:t>class</a:t>
            </a:r>
            <a:r>
              <a:rPr lang="pt-BR" dirty="0">
                <a:solidFill>
                  <a:srgbClr val="D4D4D4"/>
                </a:solidFill>
                <a:latin typeface="Consolas" panose="020B0609020204030204" pitchFamily="49" charset="0"/>
              </a:rPr>
              <a:t> </a:t>
            </a:r>
            <a:r>
              <a:rPr lang="pt-BR" dirty="0">
                <a:solidFill>
                  <a:srgbClr val="4EC9B0"/>
                </a:solidFill>
                <a:latin typeface="Consolas" panose="020B0609020204030204" pitchFamily="49" charset="0"/>
              </a:rPr>
              <a:t>Aluno</a:t>
            </a:r>
            <a:r>
              <a:rPr lang="pt-BR" dirty="0">
                <a:solidFill>
                  <a:srgbClr val="D4D4D4"/>
                </a:solidFill>
                <a:latin typeface="Consolas" panose="020B0609020204030204" pitchFamily="49" charset="0"/>
              </a:rPr>
              <a:t>{</a:t>
            </a:r>
          </a:p>
          <a:p>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nome</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get</a:t>
            </a:r>
            <a:r>
              <a:rPr lang="pt-BR" dirty="0" err="1">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set</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curso</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get</a:t>
            </a:r>
            <a:r>
              <a:rPr lang="pt-BR" dirty="0" err="1">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set</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cpf</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get</a:t>
            </a:r>
            <a:r>
              <a:rPr lang="pt-BR" dirty="0" err="1">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set</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int</a:t>
            </a:r>
            <a:r>
              <a:rPr lang="pt-BR" dirty="0">
                <a:solidFill>
                  <a:srgbClr val="569CD6"/>
                </a:solidFill>
                <a:latin typeface="Consolas" panose="020B0609020204030204" pitchFamily="49" charset="0"/>
              </a:rPr>
              <a:t>[]</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notas</a:t>
            </a:r>
            <a:r>
              <a:rPr lang="pt-BR" dirty="0">
                <a:solidFill>
                  <a:srgbClr val="D4D4D4"/>
                </a:solidFill>
                <a:latin typeface="Consolas" panose="020B0609020204030204" pitchFamily="49" charset="0"/>
              </a:rPr>
              <a:t>;</a:t>
            </a:r>
          </a:p>
          <a:p>
            <a:pPr marL="139700" indent="0">
              <a:buNone/>
            </a:pPr>
            <a:endParaRPr lang="pt-BR" dirty="0">
              <a:solidFill>
                <a:srgbClr val="D4D4D4"/>
              </a:solidFill>
              <a:latin typeface="Consolas" panose="020B0609020204030204" pitchFamily="49" charset="0"/>
            </a:endParaRPr>
          </a:p>
          <a:p>
            <a:pPr marL="139700" indent="0">
              <a:buNone/>
            </a:pPr>
            <a:r>
              <a:rPr lang="pt-BR" dirty="0">
                <a:solidFill>
                  <a:srgbClr val="D4D4D4"/>
                </a:solidFill>
                <a:latin typeface="Consolas" panose="020B0609020204030204" pitchFamily="49" charset="0"/>
              </a:rPr>
              <a:t>    </a:t>
            </a:r>
            <a:r>
              <a:rPr lang="pt-BR" dirty="0">
                <a:solidFill>
                  <a:srgbClr val="569CD6"/>
                </a:solidFill>
                <a:latin typeface="Consolas" panose="020B0609020204030204" pitchFamily="49" charset="0"/>
              </a:rPr>
              <a:t>public</a:t>
            </a:r>
            <a:r>
              <a:rPr lang="pt-BR" dirty="0">
                <a:solidFill>
                  <a:srgbClr val="D4D4D4"/>
                </a:solidFill>
                <a:latin typeface="Consolas" panose="020B0609020204030204" pitchFamily="49" charset="0"/>
              </a:rPr>
              <a:t> Aluno(){}</a:t>
            </a:r>
          </a:p>
          <a:p>
            <a:pPr marL="139700" indent="0">
              <a:buNone/>
            </a:pPr>
            <a:r>
              <a:rPr lang="pt-BR" dirty="0">
                <a:solidFill>
                  <a:srgbClr val="569CD6"/>
                </a:solidFill>
                <a:latin typeface="Consolas" panose="020B0609020204030204" pitchFamily="49" charset="0"/>
              </a:rPr>
              <a:t>    public</a:t>
            </a:r>
            <a:r>
              <a:rPr lang="pt-BR" dirty="0">
                <a:solidFill>
                  <a:srgbClr val="D4D4D4"/>
                </a:solidFill>
                <a:latin typeface="Consolas" panose="020B0609020204030204" pitchFamily="49" charset="0"/>
              </a:rPr>
              <a:t> Aluno(</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nome</a:t>
            </a:r>
            <a:r>
              <a:rPr lang="pt-BR" dirty="0">
                <a:solidFill>
                  <a:srgbClr val="D4D4D4"/>
                </a:solidFill>
                <a:latin typeface="Consolas" panose="020B0609020204030204" pitchFamily="49" charset="0"/>
              </a:rPr>
              <a:t>){}</a:t>
            </a:r>
          </a:p>
          <a:p>
            <a:pPr marL="139700" indent="0">
              <a:buNone/>
            </a:pPr>
            <a:r>
              <a:rPr lang="pt-BR" dirty="0">
                <a:solidFill>
                  <a:srgbClr val="569CD6"/>
                </a:solidFill>
                <a:latin typeface="Consolas" panose="020B0609020204030204" pitchFamily="49" charset="0"/>
              </a:rPr>
              <a:t>    public</a:t>
            </a:r>
            <a:r>
              <a:rPr lang="pt-BR" dirty="0">
                <a:solidFill>
                  <a:srgbClr val="D4D4D4"/>
                </a:solidFill>
                <a:latin typeface="Consolas" panose="020B0609020204030204" pitchFamily="49" charset="0"/>
              </a:rPr>
              <a:t> Aluno(</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nome</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cpf</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p>
          <a:p>
            <a:pPr marL="139700" indent="0">
              <a:buNone/>
            </a:pPr>
            <a:r>
              <a:rPr lang="pt-BR"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11451407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B24A8-518C-413A-AFAA-59D0785DF306}"/>
              </a:ext>
            </a:extLst>
          </p:cNvPr>
          <p:cNvSpPr>
            <a:spLocks noGrp="1"/>
          </p:cNvSpPr>
          <p:nvPr>
            <p:ph type="title"/>
          </p:nvPr>
        </p:nvSpPr>
        <p:spPr/>
        <p:txBody>
          <a:bodyPr/>
          <a:lstStyle/>
          <a:p>
            <a:r>
              <a:rPr lang="pt-BR" dirty="0"/>
              <a:t>Definindo Métodos de Acesso</a:t>
            </a:r>
          </a:p>
        </p:txBody>
      </p:sp>
      <p:sp>
        <p:nvSpPr>
          <p:cNvPr id="3" name="Text Placeholder 2">
            <a:extLst>
              <a:ext uri="{FF2B5EF4-FFF2-40B4-BE49-F238E27FC236}">
                <a16:creationId xmlns:a16="http://schemas.microsoft.com/office/drawing/2014/main" id="{9740A8AE-2612-4D15-AD69-41A5085009C4}"/>
              </a:ext>
            </a:extLst>
          </p:cNvPr>
          <p:cNvSpPr>
            <a:spLocks noGrp="1"/>
          </p:cNvSpPr>
          <p:nvPr>
            <p:ph type="body" idx="1"/>
          </p:nvPr>
        </p:nvSpPr>
        <p:spPr>
          <a:xfrm>
            <a:off x="311700" y="1152474"/>
            <a:ext cx="3657788" cy="3809385"/>
          </a:xfrm>
        </p:spPr>
        <p:txBody>
          <a:bodyPr/>
          <a:lstStyle/>
          <a:p>
            <a:pPr marL="139700" indent="0">
              <a:buNone/>
            </a:pPr>
            <a:r>
              <a:rPr lang="pt-BR" dirty="0"/>
              <a:t>No C#, podemos definir os métodos de acesso de algumas formas.</a:t>
            </a:r>
          </a:p>
          <a:p>
            <a:pPr marL="139700" indent="0">
              <a:buNone/>
            </a:pPr>
            <a:endParaRPr lang="pt-BR" dirty="0"/>
          </a:p>
          <a:p>
            <a:pPr marL="139700" indent="0">
              <a:buNone/>
            </a:pPr>
            <a:r>
              <a:rPr lang="pt-BR" dirty="0"/>
              <a:t>Uma das maneiras mais comuns é a </a:t>
            </a:r>
            <a:r>
              <a:rPr lang="pt-BR" dirty="0" err="1"/>
              <a:t>autoimplementada</a:t>
            </a:r>
            <a:r>
              <a:rPr lang="pt-BR" dirty="0"/>
              <a:t>, que é usada quando precisamos somente atribuir ou recuperar um valor, sem nenhuma lógica adicional.</a:t>
            </a:r>
          </a:p>
          <a:p>
            <a:pPr marL="139700" indent="0">
              <a:buNone/>
            </a:pPr>
            <a:endParaRPr lang="pt-BR" dirty="0"/>
          </a:p>
          <a:p>
            <a:pPr marL="139700" indent="0">
              <a:buNone/>
            </a:pPr>
            <a:endParaRPr lang="pt-BR" dirty="0"/>
          </a:p>
        </p:txBody>
      </p:sp>
      <p:sp>
        <p:nvSpPr>
          <p:cNvPr id="7" name="Text Placeholder 4">
            <a:extLst>
              <a:ext uri="{FF2B5EF4-FFF2-40B4-BE49-F238E27FC236}">
                <a16:creationId xmlns:a16="http://schemas.microsoft.com/office/drawing/2014/main" id="{DEC8B188-972E-48C7-BDDD-B32AFF773D5D}"/>
              </a:ext>
            </a:extLst>
          </p:cNvPr>
          <p:cNvSpPr>
            <a:spLocks noGrp="1"/>
          </p:cNvSpPr>
          <p:nvPr>
            <p:ph type="body" idx="2"/>
          </p:nvPr>
        </p:nvSpPr>
        <p:spPr>
          <a:xfrm>
            <a:off x="4139609" y="1152525"/>
            <a:ext cx="4693241" cy="3416300"/>
          </a:xfrm>
        </p:spPr>
        <p:txBody>
          <a:bodyPr/>
          <a:lstStyle/>
          <a:p>
            <a:pPr marL="139700" indent="0">
              <a:buNone/>
            </a:pPr>
            <a:r>
              <a:rPr lang="pt-BR" dirty="0" err="1">
                <a:solidFill>
                  <a:srgbClr val="569CD6"/>
                </a:solidFill>
                <a:latin typeface="Consolas" panose="020B0609020204030204" pitchFamily="49" charset="0"/>
              </a:rPr>
              <a:t>class</a:t>
            </a:r>
            <a:r>
              <a:rPr lang="pt-BR" dirty="0">
                <a:solidFill>
                  <a:srgbClr val="D4D4D4"/>
                </a:solidFill>
                <a:latin typeface="Consolas" panose="020B0609020204030204" pitchFamily="49" charset="0"/>
              </a:rPr>
              <a:t> </a:t>
            </a:r>
            <a:r>
              <a:rPr lang="pt-BR" dirty="0">
                <a:solidFill>
                  <a:srgbClr val="4EC9B0"/>
                </a:solidFill>
                <a:latin typeface="Consolas" panose="020B0609020204030204" pitchFamily="49" charset="0"/>
              </a:rPr>
              <a:t>Aluno</a:t>
            </a:r>
            <a:r>
              <a:rPr lang="pt-BR" dirty="0">
                <a:solidFill>
                  <a:srgbClr val="D4D4D4"/>
                </a:solidFill>
                <a:latin typeface="Consolas" panose="020B0609020204030204" pitchFamily="49" charset="0"/>
              </a:rPr>
              <a:t>{</a:t>
            </a:r>
          </a:p>
          <a:p>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nome</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get</a:t>
            </a:r>
            <a:r>
              <a:rPr lang="pt-BR" dirty="0" err="1">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set</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curso</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get</a:t>
            </a:r>
            <a:r>
              <a:rPr lang="pt-BR" dirty="0" err="1">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set</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cpf</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get</a:t>
            </a:r>
            <a:r>
              <a:rPr lang="pt-BR" dirty="0" err="1">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set</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int</a:t>
            </a:r>
            <a:r>
              <a:rPr lang="pt-BR" dirty="0">
                <a:solidFill>
                  <a:srgbClr val="569CD6"/>
                </a:solidFill>
                <a:latin typeface="Consolas" panose="020B0609020204030204" pitchFamily="49" charset="0"/>
              </a:rPr>
              <a:t>[]</a:t>
            </a:r>
            <a:r>
              <a:rPr lang="pt-BR" dirty="0">
                <a:solidFill>
                  <a:srgbClr val="D4D4D4"/>
                </a:solidFill>
                <a:latin typeface="Consolas" panose="020B0609020204030204" pitchFamily="49" charset="0"/>
              </a:rPr>
              <a:t> </a:t>
            </a:r>
            <a:r>
              <a:rPr lang="pt-BR" dirty="0">
                <a:solidFill>
                  <a:srgbClr val="9CDCFE"/>
                </a:solidFill>
                <a:latin typeface="Consolas" panose="020B0609020204030204" pitchFamily="49" charset="0"/>
              </a:rPr>
              <a:t>notas</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    </a:t>
            </a:r>
          </a:p>
          <a:p>
            <a:pPr marL="139700" indent="0">
              <a:buNone/>
            </a:pPr>
            <a:r>
              <a:rPr lang="pt-BR" dirty="0">
                <a:solidFill>
                  <a:srgbClr val="D4D4D4"/>
                </a:solidFill>
                <a:latin typeface="Consolas" panose="020B0609020204030204" pitchFamily="49" charset="0"/>
              </a:rPr>
              <a:t>    ...</a:t>
            </a:r>
          </a:p>
          <a:p>
            <a:pPr marL="139700" indent="0">
              <a:buNone/>
            </a:pPr>
            <a:r>
              <a:rPr lang="pt-BR"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40065948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B24A8-518C-413A-AFAA-59D0785DF306}"/>
              </a:ext>
            </a:extLst>
          </p:cNvPr>
          <p:cNvSpPr>
            <a:spLocks noGrp="1"/>
          </p:cNvSpPr>
          <p:nvPr>
            <p:ph type="title"/>
          </p:nvPr>
        </p:nvSpPr>
        <p:spPr/>
        <p:txBody>
          <a:bodyPr/>
          <a:lstStyle/>
          <a:p>
            <a:r>
              <a:rPr lang="pt-BR" dirty="0"/>
              <a:t>Definindo Métodos de Acesso</a:t>
            </a:r>
          </a:p>
        </p:txBody>
      </p:sp>
      <p:sp>
        <p:nvSpPr>
          <p:cNvPr id="3" name="Text Placeholder 2">
            <a:extLst>
              <a:ext uri="{FF2B5EF4-FFF2-40B4-BE49-F238E27FC236}">
                <a16:creationId xmlns:a16="http://schemas.microsoft.com/office/drawing/2014/main" id="{9740A8AE-2612-4D15-AD69-41A5085009C4}"/>
              </a:ext>
            </a:extLst>
          </p:cNvPr>
          <p:cNvSpPr>
            <a:spLocks noGrp="1"/>
          </p:cNvSpPr>
          <p:nvPr>
            <p:ph type="body" idx="1"/>
          </p:nvPr>
        </p:nvSpPr>
        <p:spPr>
          <a:xfrm>
            <a:off x="5174511" y="1152525"/>
            <a:ext cx="3657788" cy="1419276"/>
          </a:xfrm>
        </p:spPr>
        <p:txBody>
          <a:bodyPr/>
          <a:lstStyle/>
          <a:p>
            <a:pPr marL="139700" indent="0">
              <a:buNone/>
            </a:pPr>
            <a:r>
              <a:rPr lang="pt-BR" dirty="0"/>
              <a:t>Contudo, se precisarmos validar o valor a ser passado para o meu atributo antes dele ser passado para o objeto, podemos utilizar propriedades com campos de suporte.</a:t>
            </a:r>
          </a:p>
          <a:p>
            <a:pPr marL="139700" indent="0">
              <a:buNone/>
            </a:pPr>
            <a:endParaRPr lang="pt-BR" dirty="0"/>
          </a:p>
          <a:p>
            <a:pPr marL="139700" indent="0">
              <a:buNone/>
            </a:pPr>
            <a:endParaRPr lang="pt-BR" dirty="0"/>
          </a:p>
        </p:txBody>
      </p:sp>
      <p:sp>
        <p:nvSpPr>
          <p:cNvPr id="7" name="Text Placeholder 4">
            <a:extLst>
              <a:ext uri="{FF2B5EF4-FFF2-40B4-BE49-F238E27FC236}">
                <a16:creationId xmlns:a16="http://schemas.microsoft.com/office/drawing/2014/main" id="{DEC8B188-972E-48C7-BDDD-B32AFF773D5D}"/>
              </a:ext>
            </a:extLst>
          </p:cNvPr>
          <p:cNvSpPr>
            <a:spLocks noGrp="1"/>
          </p:cNvSpPr>
          <p:nvPr>
            <p:ph type="body" idx="2"/>
          </p:nvPr>
        </p:nvSpPr>
        <p:spPr>
          <a:xfrm>
            <a:off x="311700" y="1152524"/>
            <a:ext cx="8683443" cy="3990975"/>
          </a:xfrm>
        </p:spPr>
        <p:txBody>
          <a:bodyPr>
            <a:noAutofit/>
          </a:bodyPr>
          <a:lstStyle/>
          <a:p>
            <a:pPr marL="139700" indent="0">
              <a:buNone/>
            </a:pPr>
            <a:r>
              <a:rPr lang="pt-BR" sz="1000" dirty="0" err="1">
                <a:solidFill>
                  <a:srgbClr val="569CD6"/>
                </a:solidFill>
                <a:latin typeface="Consolas" panose="020B0609020204030204" pitchFamily="49" charset="0"/>
              </a:rPr>
              <a:t>class</a:t>
            </a:r>
            <a:r>
              <a:rPr lang="pt-BR" sz="1000" dirty="0">
                <a:solidFill>
                  <a:srgbClr val="D4D4D4"/>
                </a:solidFill>
                <a:latin typeface="Consolas" panose="020B0609020204030204" pitchFamily="49" charset="0"/>
              </a:rPr>
              <a:t> </a:t>
            </a:r>
            <a:r>
              <a:rPr lang="pt-BR" sz="1000" dirty="0">
                <a:solidFill>
                  <a:srgbClr val="4EC9B0"/>
                </a:solidFill>
                <a:latin typeface="Consolas" panose="020B0609020204030204" pitchFamily="49" charset="0"/>
              </a:rPr>
              <a:t>Aluno</a:t>
            </a:r>
            <a:r>
              <a:rPr lang="pt-BR" sz="1000" dirty="0">
                <a:solidFill>
                  <a:srgbClr val="D4D4D4"/>
                </a:solidFill>
                <a:latin typeface="Consolas" panose="020B0609020204030204" pitchFamily="49" charset="0"/>
              </a:rPr>
              <a:t>{</a:t>
            </a:r>
          </a:p>
          <a:p>
            <a:pPr marL="139700" indent="0">
              <a:buNone/>
            </a:pPr>
            <a:r>
              <a:rPr lang="pt-BR" sz="1000" dirty="0">
                <a:solidFill>
                  <a:srgbClr val="D4D4D4"/>
                </a:solidFill>
                <a:latin typeface="Consolas" panose="020B0609020204030204" pitchFamily="49" charset="0"/>
              </a:rPr>
              <a:t> ...</a:t>
            </a:r>
          </a:p>
          <a:p>
            <a:pPr marL="139700" indent="0">
              <a:buNone/>
            </a:pPr>
            <a:r>
              <a:rPr lang="pt-BR" sz="1000" dirty="0">
                <a:solidFill>
                  <a:srgbClr val="D4D4D4"/>
                </a:solidFill>
                <a:latin typeface="Consolas" panose="020B0609020204030204" pitchFamily="49" charset="0"/>
              </a:rPr>
              <a:t>    </a:t>
            </a:r>
            <a:r>
              <a:rPr lang="pt-BR" sz="1000" dirty="0" err="1">
                <a:solidFill>
                  <a:srgbClr val="569CD6"/>
                </a:solidFill>
                <a:latin typeface="Consolas" panose="020B0609020204030204" pitchFamily="49" charset="0"/>
              </a:rPr>
              <a:t>int</a:t>
            </a:r>
            <a:r>
              <a:rPr lang="pt-BR" sz="1000" dirty="0">
                <a:solidFill>
                  <a:srgbClr val="569CD6"/>
                </a:solidFill>
                <a:latin typeface="Consolas" panose="020B0609020204030204" pitchFamily="49" charset="0"/>
              </a:rPr>
              <a:t>[]</a:t>
            </a:r>
            <a:r>
              <a:rPr lang="pt-BR" sz="1000" dirty="0">
                <a:solidFill>
                  <a:srgbClr val="D4D4D4"/>
                </a:solidFill>
                <a:latin typeface="Consolas" panose="020B0609020204030204" pitchFamily="49" charset="0"/>
              </a:rPr>
              <a:t> </a:t>
            </a:r>
            <a:r>
              <a:rPr lang="pt-BR" sz="1000" dirty="0">
                <a:solidFill>
                  <a:srgbClr val="9CDCFE"/>
                </a:solidFill>
                <a:latin typeface="Consolas" panose="020B0609020204030204" pitchFamily="49" charset="0"/>
              </a:rPr>
              <a:t>notas</a:t>
            </a:r>
            <a:r>
              <a:rPr lang="pt-BR" sz="1000" dirty="0">
                <a:solidFill>
                  <a:srgbClr val="D4D4D4"/>
                </a:solidFill>
                <a:latin typeface="Consolas" panose="020B0609020204030204" pitchFamily="49" charset="0"/>
              </a:rPr>
              <a:t>;</a:t>
            </a:r>
          </a:p>
          <a:p>
            <a:pPr marL="139700" indent="0">
              <a:buNone/>
            </a:pPr>
            <a:r>
              <a:rPr lang="pt-BR" sz="1000" dirty="0">
                <a:solidFill>
                  <a:srgbClr val="D4D4D4"/>
                </a:solidFill>
                <a:latin typeface="Consolas" panose="020B0609020204030204" pitchFamily="49" charset="0"/>
              </a:rPr>
              <a:t>     </a:t>
            </a:r>
          </a:p>
          <a:p>
            <a:pPr marL="139700" indent="0">
              <a:buNone/>
            </a:pPr>
            <a:r>
              <a:rPr lang="pt-BR" sz="1000" dirty="0">
                <a:solidFill>
                  <a:srgbClr val="D4D4D4"/>
                </a:solidFill>
                <a:latin typeface="Consolas" panose="020B0609020204030204" pitchFamily="49" charset="0"/>
              </a:rPr>
              <a:t>    </a:t>
            </a:r>
            <a:r>
              <a:rPr lang="pt-BR" sz="1000" dirty="0">
                <a:solidFill>
                  <a:srgbClr val="569CD6"/>
                </a:solidFill>
                <a:latin typeface="Consolas" panose="020B0609020204030204" pitchFamily="49" charset="0"/>
              </a:rPr>
              <a:t>public</a:t>
            </a:r>
            <a:r>
              <a:rPr lang="pt-BR" sz="1000" dirty="0">
                <a:solidFill>
                  <a:srgbClr val="D4D4D4"/>
                </a:solidFill>
                <a:latin typeface="Consolas" panose="020B0609020204030204" pitchFamily="49" charset="0"/>
              </a:rPr>
              <a:t> </a:t>
            </a:r>
            <a:r>
              <a:rPr lang="pt-BR" sz="1000" dirty="0" err="1">
                <a:solidFill>
                  <a:srgbClr val="569CD6"/>
                </a:solidFill>
                <a:latin typeface="Consolas" panose="020B0609020204030204" pitchFamily="49" charset="0"/>
              </a:rPr>
              <a:t>int</a:t>
            </a:r>
            <a:r>
              <a:rPr lang="pt-BR" sz="1000" dirty="0">
                <a:solidFill>
                  <a:srgbClr val="D4D4D4"/>
                </a:solidFill>
                <a:latin typeface="Consolas" panose="020B0609020204030204" pitchFamily="49" charset="0"/>
              </a:rPr>
              <a:t>[] </a:t>
            </a:r>
            <a:r>
              <a:rPr lang="pt-BR" sz="1000" dirty="0" err="1">
                <a:solidFill>
                  <a:srgbClr val="DCDCAA"/>
                </a:solidFill>
                <a:latin typeface="Consolas" panose="020B0609020204030204" pitchFamily="49" charset="0"/>
              </a:rPr>
              <a:t>getNotas</a:t>
            </a:r>
            <a:r>
              <a:rPr lang="pt-BR" sz="1000" dirty="0">
                <a:solidFill>
                  <a:srgbClr val="D4D4D4"/>
                </a:solidFill>
                <a:latin typeface="Consolas" panose="020B0609020204030204" pitchFamily="49" charset="0"/>
              </a:rPr>
              <a:t>(){</a:t>
            </a:r>
            <a:r>
              <a:rPr lang="pt-BR" sz="1000" dirty="0" err="1">
                <a:solidFill>
                  <a:srgbClr val="C586C0"/>
                </a:solidFill>
                <a:latin typeface="Consolas" panose="020B0609020204030204" pitchFamily="49" charset="0"/>
              </a:rPr>
              <a:t>return</a:t>
            </a:r>
            <a:r>
              <a:rPr lang="pt-BR" sz="1000" dirty="0">
                <a:solidFill>
                  <a:srgbClr val="D4D4D4"/>
                </a:solidFill>
                <a:latin typeface="Consolas" panose="020B0609020204030204" pitchFamily="49" charset="0"/>
              </a:rPr>
              <a:t> </a:t>
            </a:r>
            <a:r>
              <a:rPr lang="pt-BR" sz="1000" dirty="0">
                <a:solidFill>
                  <a:srgbClr val="9CDCFE"/>
                </a:solidFill>
                <a:latin typeface="Consolas" panose="020B0609020204030204" pitchFamily="49" charset="0"/>
              </a:rPr>
              <a:t>notas</a:t>
            </a:r>
            <a:r>
              <a:rPr lang="pt-BR" sz="1000" dirty="0">
                <a:solidFill>
                  <a:srgbClr val="D4D4D4"/>
                </a:solidFill>
                <a:latin typeface="Consolas" panose="020B0609020204030204" pitchFamily="49" charset="0"/>
              </a:rPr>
              <a:t>;}</a:t>
            </a:r>
          </a:p>
          <a:p>
            <a:pPr marL="139700" indent="0">
              <a:buNone/>
            </a:pPr>
            <a:r>
              <a:rPr lang="pt-BR" sz="1000" dirty="0">
                <a:solidFill>
                  <a:srgbClr val="D4D4D4"/>
                </a:solidFill>
                <a:latin typeface="Consolas" panose="020B0609020204030204" pitchFamily="49" charset="0"/>
              </a:rPr>
              <a:t>    </a:t>
            </a:r>
          </a:p>
          <a:p>
            <a:pPr marL="139700" indent="0">
              <a:buNone/>
            </a:pPr>
            <a:r>
              <a:rPr lang="pt-BR" sz="1000" dirty="0">
                <a:solidFill>
                  <a:srgbClr val="D4D4D4"/>
                </a:solidFill>
                <a:latin typeface="Consolas" panose="020B0609020204030204" pitchFamily="49" charset="0"/>
              </a:rPr>
              <a:t>    </a:t>
            </a:r>
            <a:r>
              <a:rPr lang="pt-BR" sz="1000" dirty="0">
                <a:solidFill>
                  <a:srgbClr val="569CD6"/>
                </a:solidFill>
                <a:latin typeface="Consolas" panose="020B0609020204030204" pitchFamily="49" charset="0"/>
              </a:rPr>
              <a:t>public</a:t>
            </a:r>
            <a:r>
              <a:rPr lang="pt-BR" sz="1000" dirty="0">
                <a:solidFill>
                  <a:srgbClr val="D4D4D4"/>
                </a:solidFill>
                <a:latin typeface="Consolas" panose="020B0609020204030204" pitchFamily="49" charset="0"/>
              </a:rPr>
              <a:t> </a:t>
            </a:r>
            <a:r>
              <a:rPr lang="pt-BR" sz="1000" dirty="0" err="1">
                <a:solidFill>
                  <a:srgbClr val="569CD6"/>
                </a:solidFill>
                <a:latin typeface="Consolas" panose="020B0609020204030204" pitchFamily="49" charset="0"/>
              </a:rPr>
              <a:t>void</a:t>
            </a:r>
            <a:r>
              <a:rPr lang="pt-BR" sz="1000" dirty="0">
                <a:solidFill>
                  <a:srgbClr val="D4D4D4"/>
                </a:solidFill>
                <a:latin typeface="Consolas" panose="020B0609020204030204" pitchFamily="49" charset="0"/>
              </a:rPr>
              <a:t> </a:t>
            </a:r>
            <a:r>
              <a:rPr lang="pt-BR" sz="1000" dirty="0" err="1">
                <a:solidFill>
                  <a:srgbClr val="DCDCAA"/>
                </a:solidFill>
                <a:latin typeface="Consolas" panose="020B0609020204030204" pitchFamily="49" charset="0"/>
              </a:rPr>
              <a:t>setNotas</a:t>
            </a:r>
            <a:r>
              <a:rPr lang="pt-BR" sz="1000" dirty="0">
                <a:solidFill>
                  <a:srgbClr val="D4D4D4"/>
                </a:solidFill>
                <a:latin typeface="Consolas" panose="020B0609020204030204" pitchFamily="49" charset="0"/>
              </a:rPr>
              <a:t>(</a:t>
            </a:r>
            <a:r>
              <a:rPr lang="pt-BR" sz="1000" dirty="0" err="1">
                <a:solidFill>
                  <a:srgbClr val="569CD6"/>
                </a:solidFill>
                <a:latin typeface="Consolas" panose="020B0609020204030204" pitchFamily="49" charset="0"/>
              </a:rPr>
              <a:t>int</a:t>
            </a:r>
            <a:r>
              <a:rPr lang="pt-BR" sz="1000" dirty="0">
                <a:solidFill>
                  <a:srgbClr val="D4D4D4"/>
                </a:solidFill>
                <a:latin typeface="Consolas" panose="020B0609020204030204" pitchFamily="49" charset="0"/>
              </a:rPr>
              <a:t> </a:t>
            </a:r>
            <a:r>
              <a:rPr lang="pt-BR" sz="1000" dirty="0">
                <a:solidFill>
                  <a:srgbClr val="9CDCFE"/>
                </a:solidFill>
                <a:latin typeface="Consolas" panose="020B0609020204030204" pitchFamily="49" charset="0"/>
              </a:rPr>
              <a:t>bi</a:t>
            </a:r>
            <a:r>
              <a:rPr lang="pt-BR" sz="1000" dirty="0">
                <a:solidFill>
                  <a:srgbClr val="D4D4D4"/>
                </a:solidFill>
                <a:latin typeface="Consolas" panose="020B0609020204030204" pitchFamily="49" charset="0"/>
              </a:rPr>
              <a:t>, </a:t>
            </a:r>
            <a:r>
              <a:rPr lang="pt-BR" sz="1000" dirty="0" err="1">
                <a:solidFill>
                  <a:srgbClr val="569CD6"/>
                </a:solidFill>
                <a:latin typeface="Consolas" panose="020B0609020204030204" pitchFamily="49" charset="0"/>
              </a:rPr>
              <a:t>int</a:t>
            </a:r>
            <a:r>
              <a:rPr lang="pt-BR" sz="1000" dirty="0">
                <a:solidFill>
                  <a:srgbClr val="D4D4D4"/>
                </a:solidFill>
                <a:latin typeface="Consolas" panose="020B0609020204030204" pitchFamily="49" charset="0"/>
              </a:rPr>
              <a:t> </a:t>
            </a:r>
            <a:r>
              <a:rPr lang="pt-BR" sz="1000" dirty="0">
                <a:solidFill>
                  <a:srgbClr val="9CDCFE"/>
                </a:solidFill>
                <a:latin typeface="Consolas" panose="020B0609020204030204" pitchFamily="49" charset="0"/>
              </a:rPr>
              <a:t>nota</a:t>
            </a:r>
            <a:r>
              <a:rPr lang="pt-BR" sz="1000" dirty="0">
                <a:solidFill>
                  <a:srgbClr val="D4D4D4"/>
                </a:solidFill>
                <a:latin typeface="Consolas" panose="020B0609020204030204" pitchFamily="49" charset="0"/>
              </a:rPr>
              <a:t>){</a:t>
            </a:r>
          </a:p>
          <a:p>
            <a:pPr marL="139700" indent="0">
              <a:buNone/>
            </a:pPr>
            <a:r>
              <a:rPr lang="pt-BR" sz="1000" dirty="0">
                <a:solidFill>
                  <a:srgbClr val="D4D4D4"/>
                </a:solidFill>
                <a:latin typeface="Consolas" panose="020B0609020204030204" pitchFamily="49" charset="0"/>
              </a:rPr>
              <a:t>        </a:t>
            </a:r>
            <a:r>
              <a:rPr lang="pt-BR" sz="1000" dirty="0" err="1">
                <a:solidFill>
                  <a:srgbClr val="569CD6"/>
                </a:solidFill>
                <a:latin typeface="Consolas" panose="020B0609020204030204" pitchFamily="49" charset="0"/>
              </a:rPr>
              <a:t>int</a:t>
            </a:r>
            <a:r>
              <a:rPr lang="pt-BR" sz="1000" dirty="0">
                <a:solidFill>
                  <a:srgbClr val="D4D4D4"/>
                </a:solidFill>
                <a:latin typeface="Consolas" panose="020B0609020204030204" pitchFamily="49" charset="0"/>
              </a:rPr>
              <a:t> </a:t>
            </a:r>
            <a:r>
              <a:rPr lang="pt-BR" sz="1000" dirty="0">
                <a:solidFill>
                  <a:srgbClr val="9CDCFE"/>
                </a:solidFill>
                <a:latin typeface="Consolas" panose="020B0609020204030204" pitchFamily="49" charset="0"/>
              </a:rPr>
              <a:t>i</a:t>
            </a:r>
            <a:r>
              <a:rPr lang="pt-BR" sz="1000" dirty="0">
                <a:solidFill>
                  <a:srgbClr val="D4D4D4"/>
                </a:solidFill>
                <a:latin typeface="Consolas" panose="020B0609020204030204" pitchFamily="49" charset="0"/>
              </a:rPr>
              <a:t> = </a:t>
            </a:r>
            <a:r>
              <a:rPr lang="pt-BR" sz="1000" dirty="0">
                <a:solidFill>
                  <a:srgbClr val="9CDCFE"/>
                </a:solidFill>
                <a:latin typeface="Consolas" panose="020B0609020204030204" pitchFamily="49" charset="0"/>
              </a:rPr>
              <a:t>bi</a:t>
            </a:r>
            <a:r>
              <a:rPr lang="pt-BR" sz="1000" dirty="0">
                <a:solidFill>
                  <a:srgbClr val="D4D4D4"/>
                </a:solidFill>
                <a:latin typeface="Consolas" panose="020B0609020204030204" pitchFamily="49" charset="0"/>
              </a:rPr>
              <a:t> - </a:t>
            </a:r>
            <a:r>
              <a:rPr lang="pt-BR" sz="1000" dirty="0">
                <a:solidFill>
                  <a:srgbClr val="B5CEA8"/>
                </a:solidFill>
                <a:latin typeface="Consolas" panose="020B0609020204030204" pitchFamily="49" charset="0"/>
              </a:rPr>
              <a:t>1</a:t>
            </a:r>
            <a:r>
              <a:rPr lang="pt-BR" sz="1000" dirty="0">
                <a:solidFill>
                  <a:srgbClr val="D4D4D4"/>
                </a:solidFill>
                <a:latin typeface="Consolas" panose="020B0609020204030204" pitchFamily="49" charset="0"/>
              </a:rPr>
              <a:t>;</a:t>
            </a:r>
          </a:p>
          <a:p>
            <a:pPr marL="139700" indent="0">
              <a:buNone/>
            </a:pPr>
            <a:r>
              <a:rPr lang="pt-BR" sz="1000" dirty="0">
                <a:solidFill>
                  <a:srgbClr val="D4D4D4"/>
                </a:solidFill>
                <a:latin typeface="Consolas" panose="020B0609020204030204" pitchFamily="49" charset="0"/>
              </a:rPr>
              <a:t>        </a:t>
            </a:r>
            <a:r>
              <a:rPr lang="pt-BR" sz="1000" dirty="0" err="1">
                <a:solidFill>
                  <a:srgbClr val="C586C0"/>
                </a:solidFill>
                <a:latin typeface="Consolas" panose="020B0609020204030204" pitchFamily="49" charset="0"/>
              </a:rPr>
              <a:t>if</a:t>
            </a:r>
            <a:r>
              <a:rPr lang="pt-BR" sz="1000" dirty="0">
                <a:solidFill>
                  <a:srgbClr val="D4D4D4"/>
                </a:solidFill>
                <a:latin typeface="Consolas" panose="020B0609020204030204" pitchFamily="49" charset="0"/>
              </a:rPr>
              <a:t> ((</a:t>
            </a:r>
            <a:r>
              <a:rPr lang="pt-BR" sz="1000" dirty="0">
                <a:solidFill>
                  <a:srgbClr val="9CDCFE"/>
                </a:solidFill>
                <a:latin typeface="Consolas" panose="020B0609020204030204" pitchFamily="49" charset="0"/>
              </a:rPr>
              <a:t>i</a:t>
            </a:r>
            <a:r>
              <a:rPr lang="pt-BR" sz="1000" dirty="0">
                <a:solidFill>
                  <a:srgbClr val="D4D4D4"/>
                </a:solidFill>
                <a:latin typeface="Consolas" panose="020B0609020204030204" pitchFamily="49" charset="0"/>
              </a:rPr>
              <a:t> &lt; </a:t>
            </a:r>
            <a:r>
              <a:rPr lang="pt-BR" sz="1000" dirty="0">
                <a:solidFill>
                  <a:srgbClr val="B5CEA8"/>
                </a:solidFill>
                <a:latin typeface="Consolas" panose="020B0609020204030204" pitchFamily="49" charset="0"/>
              </a:rPr>
              <a:t>0</a:t>
            </a:r>
            <a:r>
              <a:rPr lang="pt-BR" sz="1000" dirty="0">
                <a:solidFill>
                  <a:srgbClr val="D4D4D4"/>
                </a:solidFill>
                <a:latin typeface="Consolas" panose="020B0609020204030204" pitchFamily="49" charset="0"/>
              </a:rPr>
              <a:t>) || (</a:t>
            </a:r>
            <a:r>
              <a:rPr lang="pt-BR" sz="1000" dirty="0">
                <a:solidFill>
                  <a:srgbClr val="9CDCFE"/>
                </a:solidFill>
                <a:latin typeface="Consolas" panose="020B0609020204030204" pitchFamily="49" charset="0"/>
              </a:rPr>
              <a:t>i</a:t>
            </a:r>
            <a:r>
              <a:rPr lang="pt-BR" sz="1000" dirty="0">
                <a:solidFill>
                  <a:srgbClr val="D4D4D4"/>
                </a:solidFill>
                <a:latin typeface="Consolas" panose="020B0609020204030204" pitchFamily="49" charset="0"/>
              </a:rPr>
              <a:t> &gt; </a:t>
            </a:r>
            <a:r>
              <a:rPr lang="pt-BR" sz="1000" dirty="0">
                <a:solidFill>
                  <a:srgbClr val="B5CEA8"/>
                </a:solidFill>
                <a:latin typeface="Consolas" panose="020B0609020204030204" pitchFamily="49" charset="0"/>
              </a:rPr>
              <a:t>3</a:t>
            </a:r>
            <a:r>
              <a:rPr lang="pt-BR" sz="1000" dirty="0">
                <a:solidFill>
                  <a:srgbClr val="D4D4D4"/>
                </a:solidFill>
                <a:latin typeface="Consolas" panose="020B0609020204030204" pitchFamily="49" charset="0"/>
              </a:rPr>
              <a:t>)){</a:t>
            </a:r>
          </a:p>
          <a:p>
            <a:pPr marL="139700" indent="0">
              <a:buNone/>
            </a:pPr>
            <a:r>
              <a:rPr lang="pt-BR" sz="1000" dirty="0">
                <a:solidFill>
                  <a:srgbClr val="D4D4D4"/>
                </a:solidFill>
                <a:latin typeface="Consolas" panose="020B0609020204030204" pitchFamily="49" charset="0"/>
              </a:rPr>
              <a:t>            </a:t>
            </a:r>
            <a:r>
              <a:rPr lang="pt-BR" sz="1000" dirty="0">
                <a:solidFill>
                  <a:srgbClr val="6A9955"/>
                </a:solidFill>
                <a:latin typeface="Consolas" panose="020B0609020204030204" pitchFamily="49" charset="0"/>
              </a:rPr>
              <a:t>//Condição de Erro;</a:t>
            </a:r>
            <a:endParaRPr lang="pt-BR" sz="1000" dirty="0">
              <a:solidFill>
                <a:srgbClr val="D4D4D4"/>
              </a:solidFill>
              <a:latin typeface="Consolas" panose="020B0609020204030204" pitchFamily="49" charset="0"/>
            </a:endParaRPr>
          </a:p>
          <a:p>
            <a:pPr marL="139700" indent="0">
              <a:buNone/>
            </a:pPr>
            <a:r>
              <a:rPr lang="pt-BR" sz="1000" dirty="0">
                <a:solidFill>
                  <a:srgbClr val="D4D4D4"/>
                </a:solidFill>
                <a:latin typeface="Consolas" panose="020B0609020204030204" pitchFamily="49" charset="0"/>
              </a:rPr>
              <a:t>            </a:t>
            </a:r>
            <a:r>
              <a:rPr lang="pt-BR" sz="1000" dirty="0" err="1">
                <a:solidFill>
                  <a:srgbClr val="C586C0"/>
                </a:solidFill>
                <a:latin typeface="Consolas" panose="020B0609020204030204" pitchFamily="49" charset="0"/>
              </a:rPr>
              <a:t>throw</a:t>
            </a:r>
            <a:r>
              <a:rPr lang="pt-BR" sz="1000" dirty="0">
                <a:solidFill>
                  <a:srgbClr val="D4D4D4"/>
                </a:solidFill>
                <a:latin typeface="Consolas" panose="020B0609020204030204" pitchFamily="49" charset="0"/>
              </a:rPr>
              <a:t> </a:t>
            </a:r>
            <a:r>
              <a:rPr lang="pt-BR" sz="1000" dirty="0">
                <a:solidFill>
                  <a:srgbClr val="569CD6"/>
                </a:solidFill>
                <a:latin typeface="Consolas" panose="020B0609020204030204" pitchFamily="49" charset="0"/>
              </a:rPr>
              <a:t>new</a:t>
            </a:r>
            <a:r>
              <a:rPr lang="pt-BR" sz="1000" dirty="0">
                <a:solidFill>
                  <a:srgbClr val="D4D4D4"/>
                </a:solidFill>
                <a:latin typeface="Consolas" panose="020B0609020204030204" pitchFamily="49" charset="0"/>
              </a:rPr>
              <a:t> </a:t>
            </a:r>
            <a:r>
              <a:rPr lang="pt-BR" sz="1000" dirty="0" err="1">
                <a:solidFill>
                  <a:srgbClr val="4EC9B0"/>
                </a:solidFill>
                <a:latin typeface="Consolas" panose="020B0609020204030204" pitchFamily="49" charset="0"/>
              </a:rPr>
              <a:t>ArgumentOutOfRangeException</a:t>
            </a:r>
            <a:r>
              <a:rPr lang="pt-BR" sz="1000" dirty="0">
                <a:solidFill>
                  <a:srgbClr val="D4D4D4"/>
                </a:solidFill>
                <a:latin typeface="Consolas" panose="020B0609020204030204" pitchFamily="49" charset="0"/>
              </a:rPr>
              <a:t>(</a:t>
            </a:r>
            <a:r>
              <a:rPr lang="pt-BR" sz="1000" dirty="0">
                <a:solidFill>
                  <a:srgbClr val="CE9178"/>
                </a:solidFill>
                <a:latin typeface="Consolas" panose="020B0609020204030204" pitchFamily="49" charset="0"/>
              </a:rPr>
              <a:t>$"{</a:t>
            </a:r>
            <a:r>
              <a:rPr lang="pt-BR" sz="1000" dirty="0" err="1">
                <a:solidFill>
                  <a:srgbClr val="569CD6"/>
                </a:solidFill>
                <a:latin typeface="Consolas" panose="020B0609020204030204" pitchFamily="49" charset="0"/>
              </a:rPr>
              <a:t>nameof</a:t>
            </a:r>
            <a:r>
              <a:rPr lang="pt-BR" sz="1000" dirty="0">
                <a:solidFill>
                  <a:srgbClr val="CE9178"/>
                </a:solidFill>
                <a:latin typeface="Consolas" panose="020B0609020204030204" pitchFamily="49" charset="0"/>
              </a:rPr>
              <a:t>(</a:t>
            </a:r>
            <a:r>
              <a:rPr lang="pt-BR" sz="1000" dirty="0" err="1">
                <a:solidFill>
                  <a:srgbClr val="9CDCFE"/>
                </a:solidFill>
                <a:latin typeface="Consolas" panose="020B0609020204030204" pitchFamily="49" charset="0"/>
              </a:rPr>
              <a:t>value</a:t>
            </a:r>
            <a:r>
              <a:rPr lang="pt-BR" sz="1000" dirty="0">
                <a:solidFill>
                  <a:srgbClr val="CE9178"/>
                </a:solidFill>
                <a:latin typeface="Consolas" panose="020B0609020204030204" pitchFamily="49" charset="0"/>
              </a:rPr>
              <a:t>)} must </a:t>
            </a:r>
            <a:r>
              <a:rPr lang="pt-BR" sz="1000" dirty="0" err="1">
                <a:solidFill>
                  <a:srgbClr val="CE9178"/>
                </a:solidFill>
                <a:latin typeface="Consolas" panose="020B0609020204030204" pitchFamily="49" charset="0"/>
              </a:rPr>
              <a:t>be</a:t>
            </a:r>
            <a:r>
              <a:rPr lang="pt-BR" sz="1000" dirty="0">
                <a:solidFill>
                  <a:srgbClr val="CE9178"/>
                </a:solidFill>
                <a:latin typeface="Consolas" panose="020B0609020204030204" pitchFamily="49" charset="0"/>
              </a:rPr>
              <a:t> </a:t>
            </a:r>
            <a:r>
              <a:rPr lang="pt-BR" sz="1000" dirty="0" err="1">
                <a:solidFill>
                  <a:srgbClr val="CE9178"/>
                </a:solidFill>
                <a:latin typeface="Consolas" panose="020B0609020204030204" pitchFamily="49" charset="0"/>
              </a:rPr>
              <a:t>between</a:t>
            </a:r>
            <a:r>
              <a:rPr lang="pt-BR" sz="1000" dirty="0">
                <a:solidFill>
                  <a:srgbClr val="CE9178"/>
                </a:solidFill>
                <a:latin typeface="Consolas" panose="020B0609020204030204" pitchFamily="49" charset="0"/>
              </a:rPr>
              <a:t> 1 </a:t>
            </a:r>
            <a:r>
              <a:rPr lang="pt-BR" sz="1000" dirty="0" err="1">
                <a:solidFill>
                  <a:srgbClr val="CE9178"/>
                </a:solidFill>
                <a:latin typeface="Consolas" panose="020B0609020204030204" pitchFamily="49" charset="0"/>
              </a:rPr>
              <a:t>and</a:t>
            </a:r>
            <a:r>
              <a:rPr lang="pt-BR" sz="1000" dirty="0">
                <a:solidFill>
                  <a:srgbClr val="CE9178"/>
                </a:solidFill>
                <a:latin typeface="Consolas" panose="020B0609020204030204" pitchFamily="49" charset="0"/>
              </a:rPr>
              <a:t> 4."</a:t>
            </a:r>
            <a:r>
              <a:rPr lang="pt-BR" sz="1000" dirty="0">
                <a:solidFill>
                  <a:srgbClr val="D4D4D4"/>
                </a:solidFill>
                <a:latin typeface="Consolas" panose="020B0609020204030204" pitchFamily="49" charset="0"/>
              </a:rPr>
              <a:t>);</a:t>
            </a:r>
          </a:p>
          <a:p>
            <a:pPr marL="139700" indent="0">
              <a:buNone/>
            </a:pPr>
            <a:r>
              <a:rPr lang="pt-BR" sz="1000" dirty="0">
                <a:solidFill>
                  <a:srgbClr val="D4D4D4"/>
                </a:solidFill>
                <a:latin typeface="Consolas" panose="020B0609020204030204" pitchFamily="49" charset="0"/>
              </a:rPr>
              <a:t>        } </a:t>
            </a:r>
            <a:r>
              <a:rPr lang="pt-BR" sz="1000" dirty="0" err="1">
                <a:solidFill>
                  <a:srgbClr val="C586C0"/>
                </a:solidFill>
                <a:latin typeface="Consolas" panose="020B0609020204030204" pitchFamily="49" charset="0"/>
              </a:rPr>
              <a:t>else</a:t>
            </a:r>
            <a:r>
              <a:rPr lang="pt-BR" sz="1000" dirty="0">
                <a:solidFill>
                  <a:srgbClr val="D4D4D4"/>
                </a:solidFill>
                <a:latin typeface="Consolas" panose="020B0609020204030204" pitchFamily="49" charset="0"/>
              </a:rPr>
              <a:t> </a:t>
            </a:r>
            <a:r>
              <a:rPr lang="pt-BR" sz="1000" dirty="0" err="1">
                <a:solidFill>
                  <a:srgbClr val="C586C0"/>
                </a:solidFill>
                <a:latin typeface="Consolas" panose="020B0609020204030204" pitchFamily="49" charset="0"/>
              </a:rPr>
              <a:t>if</a:t>
            </a:r>
            <a:r>
              <a:rPr lang="pt-BR" sz="1000" dirty="0">
                <a:solidFill>
                  <a:srgbClr val="D4D4D4"/>
                </a:solidFill>
                <a:latin typeface="Consolas" panose="020B0609020204030204" pitchFamily="49" charset="0"/>
              </a:rPr>
              <a:t> (</a:t>
            </a:r>
            <a:r>
              <a:rPr lang="pt-BR" sz="1000" dirty="0">
                <a:solidFill>
                  <a:srgbClr val="9CDCFE"/>
                </a:solidFill>
                <a:latin typeface="Consolas" panose="020B0609020204030204" pitchFamily="49" charset="0"/>
              </a:rPr>
              <a:t>nota</a:t>
            </a:r>
            <a:r>
              <a:rPr lang="pt-BR" sz="1000" dirty="0">
                <a:solidFill>
                  <a:srgbClr val="D4D4D4"/>
                </a:solidFill>
                <a:latin typeface="Consolas" panose="020B0609020204030204" pitchFamily="49" charset="0"/>
              </a:rPr>
              <a:t> &lt; </a:t>
            </a:r>
            <a:r>
              <a:rPr lang="pt-BR" sz="1000" dirty="0">
                <a:solidFill>
                  <a:srgbClr val="B5CEA8"/>
                </a:solidFill>
                <a:latin typeface="Consolas" panose="020B0609020204030204" pitchFamily="49" charset="0"/>
              </a:rPr>
              <a:t>0</a:t>
            </a:r>
            <a:r>
              <a:rPr lang="pt-BR" sz="1000" dirty="0">
                <a:solidFill>
                  <a:srgbClr val="D4D4D4"/>
                </a:solidFill>
                <a:latin typeface="Consolas" panose="020B0609020204030204" pitchFamily="49" charset="0"/>
              </a:rPr>
              <a:t> || </a:t>
            </a:r>
            <a:r>
              <a:rPr lang="pt-BR" sz="1000" dirty="0">
                <a:solidFill>
                  <a:srgbClr val="9CDCFE"/>
                </a:solidFill>
                <a:latin typeface="Consolas" panose="020B0609020204030204" pitchFamily="49" charset="0"/>
              </a:rPr>
              <a:t>nota</a:t>
            </a:r>
            <a:r>
              <a:rPr lang="pt-BR" sz="1000" dirty="0">
                <a:solidFill>
                  <a:srgbClr val="D4D4D4"/>
                </a:solidFill>
                <a:latin typeface="Consolas" panose="020B0609020204030204" pitchFamily="49" charset="0"/>
              </a:rPr>
              <a:t> &gt; </a:t>
            </a:r>
            <a:r>
              <a:rPr lang="pt-BR" sz="1000" dirty="0">
                <a:solidFill>
                  <a:srgbClr val="B5CEA8"/>
                </a:solidFill>
                <a:latin typeface="Consolas" panose="020B0609020204030204" pitchFamily="49" charset="0"/>
              </a:rPr>
              <a:t>10</a:t>
            </a:r>
            <a:r>
              <a:rPr lang="pt-BR" sz="1000" dirty="0">
                <a:solidFill>
                  <a:srgbClr val="D4D4D4"/>
                </a:solidFill>
                <a:latin typeface="Consolas" panose="020B0609020204030204" pitchFamily="49" charset="0"/>
              </a:rPr>
              <a:t>){</a:t>
            </a:r>
          </a:p>
          <a:p>
            <a:pPr marL="139700" indent="0">
              <a:buNone/>
            </a:pPr>
            <a:r>
              <a:rPr lang="pt-BR" sz="1000" dirty="0">
                <a:solidFill>
                  <a:srgbClr val="D4D4D4"/>
                </a:solidFill>
                <a:latin typeface="Consolas" panose="020B0609020204030204" pitchFamily="49" charset="0"/>
              </a:rPr>
              <a:t>            </a:t>
            </a:r>
            <a:r>
              <a:rPr lang="pt-BR" sz="1000" dirty="0">
                <a:solidFill>
                  <a:srgbClr val="6A9955"/>
                </a:solidFill>
                <a:latin typeface="Consolas" panose="020B0609020204030204" pitchFamily="49" charset="0"/>
              </a:rPr>
              <a:t>//Condição de Erro;</a:t>
            </a:r>
            <a:endParaRPr lang="pt-BR" sz="1000" dirty="0">
              <a:solidFill>
                <a:srgbClr val="D4D4D4"/>
              </a:solidFill>
              <a:latin typeface="Consolas" panose="020B0609020204030204" pitchFamily="49" charset="0"/>
            </a:endParaRPr>
          </a:p>
          <a:p>
            <a:pPr marL="139700" indent="0">
              <a:buNone/>
            </a:pPr>
            <a:r>
              <a:rPr lang="pt-BR" sz="1000" dirty="0">
                <a:solidFill>
                  <a:srgbClr val="D4D4D4"/>
                </a:solidFill>
                <a:latin typeface="Consolas" panose="020B0609020204030204" pitchFamily="49" charset="0"/>
              </a:rPr>
              <a:t>            </a:t>
            </a:r>
            <a:r>
              <a:rPr lang="pt-BR" sz="1000" dirty="0" err="1">
                <a:solidFill>
                  <a:srgbClr val="C586C0"/>
                </a:solidFill>
                <a:latin typeface="Consolas" panose="020B0609020204030204" pitchFamily="49" charset="0"/>
              </a:rPr>
              <a:t>throw</a:t>
            </a:r>
            <a:r>
              <a:rPr lang="pt-BR" sz="1000" dirty="0">
                <a:solidFill>
                  <a:srgbClr val="D4D4D4"/>
                </a:solidFill>
                <a:latin typeface="Consolas" panose="020B0609020204030204" pitchFamily="49" charset="0"/>
              </a:rPr>
              <a:t> </a:t>
            </a:r>
            <a:r>
              <a:rPr lang="pt-BR" sz="1000" dirty="0">
                <a:solidFill>
                  <a:srgbClr val="569CD6"/>
                </a:solidFill>
                <a:latin typeface="Consolas" panose="020B0609020204030204" pitchFamily="49" charset="0"/>
              </a:rPr>
              <a:t>new</a:t>
            </a:r>
            <a:r>
              <a:rPr lang="pt-BR" sz="1000" dirty="0">
                <a:solidFill>
                  <a:srgbClr val="D4D4D4"/>
                </a:solidFill>
                <a:latin typeface="Consolas" panose="020B0609020204030204" pitchFamily="49" charset="0"/>
              </a:rPr>
              <a:t> </a:t>
            </a:r>
            <a:r>
              <a:rPr lang="pt-BR" sz="1000" dirty="0" err="1">
                <a:solidFill>
                  <a:srgbClr val="4EC9B0"/>
                </a:solidFill>
                <a:latin typeface="Consolas" panose="020B0609020204030204" pitchFamily="49" charset="0"/>
              </a:rPr>
              <a:t>ArgumentOutOfRangeException</a:t>
            </a:r>
            <a:r>
              <a:rPr lang="pt-BR" sz="1000" dirty="0">
                <a:solidFill>
                  <a:srgbClr val="D4D4D4"/>
                </a:solidFill>
                <a:latin typeface="Consolas" panose="020B0609020204030204" pitchFamily="49" charset="0"/>
              </a:rPr>
              <a:t>(</a:t>
            </a:r>
            <a:r>
              <a:rPr lang="pt-BR" sz="1000" dirty="0">
                <a:solidFill>
                  <a:srgbClr val="CE9178"/>
                </a:solidFill>
                <a:latin typeface="Consolas" panose="020B0609020204030204" pitchFamily="49" charset="0"/>
              </a:rPr>
              <a:t>$"{</a:t>
            </a:r>
            <a:r>
              <a:rPr lang="pt-BR" sz="1000" dirty="0" err="1">
                <a:solidFill>
                  <a:srgbClr val="569CD6"/>
                </a:solidFill>
                <a:latin typeface="Consolas" panose="020B0609020204030204" pitchFamily="49" charset="0"/>
              </a:rPr>
              <a:t>nameof</a:t>
            </a:r>
            <a:r>
              <a:rPr lang="pt-BR" sz="1000" dirty="0">
                <a:solidFill>
                  <a:srgbClr val="CE9178"/>
                </a:solidFill>
                <a:latin typeface="Consolas" panose="020B0609020204030204" pitchFamily="49" charset="0"/>
              </a:rPr>
              <a:t>(</a:t>
            </a:r>
            <a:r>
              <a:rPr lang="pt-BR" sz="1000" dirty="0" err="1">
                <a:solidFill>
                  <a:srgbClr val="9CDCFE"/>
                </a:solidFill>
                <a:latin typeface="Consolas" panose="020B0609020204030204" pitchFamily="49" charset="0"/>
              </a:rPr>
              <a:t>value</a:t>
            </a:r>
            <a:r>
              <a:rPr lang="pt-BR" sz="1000" dirty="0">
                <a:solidFill>
                  <a:srgbClr val="CE9178"/>
                </a:solidFill>
                <a:latin typeface="Consolas" panose="020B0609020204030204" pitchFamily="49" charset="0"/>
              </a:rPr>
              <a:t>)} must </a:t>
            </a:r>
            <a:r>
              <a:rPr lang="pt-BR" sz="1000" dirty="0" err="1">
                <a:solidFill>
                  <a:srgbClr val="CE9178"/>
                </a:solidFill>
                <a:latin typeface="Consolas" panose="020B0609020204030204" pitchFamily="49" charset="0"/>
              </a:rPr>
              <a:t>be</a:t>
            </a:r>
            <a:r>
              <a:rPr lang="pt-BR" sz="1000" dirty="0">
                <a:solidFill>
                  <a:srgbClr val="CE9178"/>
                </a:solidFill>
                <a:latin typeface="Consolas" panose="020B0609020204030204" pitchFamily="49" charset="0"/>
              </a:rPr>
              <a:t> </a:t>
            </a:r>
            <a:r>
              <a:rPr lang="pt-BR" sz="1000" dirty="0" err="1">
                <a:solidFill>
                  <a:srgbClr val="CE9178"/>
                </a:solidFill>
                <a:latin typeface="Consolas" panose="020B0609020204030204" pitchFamily="49" charset="0"/>
              </a:rPr>
              <a:t>between</a:t>
            </a:r>
            <a:r>
              <a:rPr lang="pt-BR" sz="1000" dirty="0">
                <a:solidFill>
                  <a:srgbClr val="CE9178"/>
                </a:solidFill>
                <a:latin typeface="Consolas" panose="020B0609020204030204" pitchFamily="49" charset="0"/>
              </a:rPr>
              <a:t> 0 </a:t>
            </a:r>
            <a:r>
              <a:rPr lang="pt-BR" sz="1000" dirty="0" err="1">
                <a:solidFill>
                  <a:srgbClr val="CE9178"/>
                </a:solidFill>
                <a:latin typeface="Consolas" panose="020B0609020204030204" pitchFamily="49" charset="0"/>
              </a:rPr>
              <a:t>and</a:t>
            </a:r>
            <a:r>
              <a:rPr lang="pt-BR" sz="1000" dirty="0">
                <a:solidFill>
                  <a:srgbClr val="CE9178"/>
                </a:solidFill>
                <a:latin typeface="Consolas" panose="020B0609020204030204" pitchFamily="49" charset="0"/>
              </a:rPr>
              <a:t> 10."</a:t>
            </a:r>
            <a:r>
              <a:rPr lang="pt-BR" sz="1000" dirty="0">
                <a:solidFill>
                  <a:srgbClr val="D4D4D4"/>
                </a:solidFill>
                <a:latin typeface="Consolas" panose="020B0609020204030204" pitchFamily="49" charset="0"/>
              </a:rPr>
              <a:t>);</a:t>
            </a:r>
          </a:p>
          <a:p>
            <a:pPr marL="139700" indent="0">
              <a:buNone/>
            </a:pPr>
            <a:r>
              <a:rPr lang="pt-BR" sz="1000" dirty="0">
                <a:solidFill>
                  <a:srgbClr val="D4D4D4"/>
                </a:solidFill>
                <a:latin typeface="Consolas" panose="020B0609020204030204" pitchFamily="49" charset="0"/>
              </a:rPr>
              <a:t>             } </a:t>
            </a:r>
            <a:r>
              <a:rPr lang="pt-BR" sz="1000" dirty="0" err="1">
                <a:solidFill>
                  <a:srgbClr val="C586C0"/>
                </a:solidFill>
                <a:latin typeface="Consolas" panose="020B0609020204030204" pitchFamily="49" charset="0"/>
              </a:rPr>
              <a:t>else</a:t>
            </a:r>
            <a:r>
              <a:rPr lang="pt-BR" sz="1000" dirty="0">
                <a:solidFill>
                  <a:srgbClr val="D4D4D4"/>
                </a:solidFill>
                <a:latin typeface="Consolas" panose="020B0609020204030204" pitchFamily="49" charset="0"/>
              </a:rPr>
              <a:t> {</a:t>
            </a:r>
          </a:p>
          <a:p>
            <a:pPr marL="139700" indent="0">
              <a:buNone/>
            </a:pPr>
            <a:r>
              <a:rPr lang="pt-BR" sz="1000" dirty="0">
                <a:solidFill>
                  <a:srgbClr val="D4D4D4"/>
                </a:solidFill>
                <a:latin typeface="Consolas" panose="020B0609020204030204" pitchFamily="49" charset="0"/>
              </a:rPr>
              <a:t>                 </a:t>
            </a:r>
            <a:r>
              <a:rPr lang="pt-BR" sz="1000" dirty="0">
                <a:solidFill>
                  <a:srgbClr val="9CDCFE"/>
                </a:solidFill>
                <a:latin typeface="Consolas" panose="020B0609020204030204" pitchFamily="49" charset="0"/>
              </a:rPr>
              <a:t>notas</a:t>
            </a:r>
            <a:r>
              <a:rPr lang="pt-BR" sz="1000" dirty="0">
                <a:solidFill>
                  <a:srgbClr val="D4D4D4"/>
                </a:solidFill>
                <a:latin typeface="Consolas" panose="020B0609020204030204" pitchFamily="49" charset="0"/>
              </a:rPr>
              <a:t>[</a:t>
            </a:r>
            <a:r>
              <a:rPr lang="pt-BR" sz="1000" dirty="0" err="1">
                <a:solidFill>
                  <a:srgbClr val="9CDCFE"/>
                </a:solidFill>
                <a:latin typeface="Consolas" panose="020B0609020204030204" pitchFamily="49" charset="0"/>
              </a:rPr>
              <a:t>indice</a:t>
            </a:r>
            <a:r>
              <a:rPr lang="pt-BR" sz="1000" dirty="0">
                <a:solidFill>
                  <a:srgbClr val="D4D4D4"/>
                </a:solidFill>
                <a:latin typeface="Consolas" panose="020B0609020204030204" pitchFamily="49" charset="0"/>
              </a:rPr>
              <a:t>] = </a:t>
            </a:r>
            <a:r>
              <a:rPr lang="pt-BR" sz="1000" dirty="0">
                <a:solidFill>
                  <a:srgbClr val="9CDCFE"/>
                </a:solidFill>
                <a:latin typeface="Consolas" panose="020B0609020204030204" pitchFamily="49" charset="0"/>
              </a:rPr>
              <a:t>nota</a:t>
            </a:r>
            <a:r>
              <a:rPr lang="pt-BR" sz="1000" dirty="0">
                <a:solidFill>
                  <a:srgbClr val="D4D4D4"/>
                </a:solidFill>
                <a:latin typeface="Consolas" panose="020B0609020204030204" pitchFamily="49" charset="0"/>
              </a:rPr>
              <a:t>;</a:t>
            </a:r>
          </a:p>
          <a:p>
            <a:pPr marL="139700" indent="0">
              <a:buNone/>
            </a:pPr>
            <a:r>
              <a:rPr lang="pt-BR" sz="1000" dirty="0">
                <a:solidFill>
                  <a:srgbClr val="D4D4D4"/>
                </a:solidFill>
                <a:latin typeface="Consolas" panose="020B0609020204030204" pitchFamily="49" charset="0"/>
              </a:rPr>
              <a:t>             }</a:t>
            </a:r>
          </a:p>
          <a:p>
            <a:pPr marL="139700" indent="0">
              <a:buNone/>
            </a:pPr>
            <a:r>
              <a:rPr lang="pt-BR" sz="1000" dirty="0">
                <a:solidFill>
                  <a:srgbClr val="D4D4D4"/>
                </a:solidFill>
                <a:latin typeface="Consolas" panose="020B0609020204030204" pitchFamily="49" charset="0"/>
              </a:rPr>
              <a:t>        }</a:t>
            </a:r>
          </a:p>
          <a:p>
            <a:pPr marL="139700" indent="0">
              <a:buNone/>
            </a:pPr>
            <a:r>
              <a:rPr lang="pt-BR" sz="1000" dirty="0">
                <a:solidFill>
                  <a:srgbClr val="D4D4D4"/>
                </a:solidFill>
                <a:latin typeface="Consolas" panose="020B0609020204030204" pitchFamily="49" charset="0"/>
              </a:rPr>
              <a:t>    ...</a:t>
            </a:r>
          </a:p>
          <a:p>
            <a:pPr marL="139700" indent="0">
              <a:buNone/>
            </a:pPr>
            <a:r>
              <a:rPr lang="pt-BR" sz="1000"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432346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EBB0D-FC9E-4D13-A469-17A2AF581A4A}"/>
              </a:ext>
            </a:extLst>
          </p:cNvPr>
          <p:cNvSpPr>
            <a:spLocks noGrp="1"/>
          </p:cNvSpPr>
          <p:nvPr>
            <p:ph type="title"/>
          </p:nvPr>
        </p:nvSpPr>
        <p:spPr/>
        <p:txBody>
          <a:bodyPr/>
          <a:lstStyle/>
          <a:p>
            <a:r>
              <a:rPr lang="pt-BR" dirty="0"/>
              <a:t>O que é Logica de Programação?</a:t>
            </a:r>
          </a:p>
        </p:txBody>
      </p:sp>
      <p:sp>
        <p:nvSpPr>
          <p:cNvPr id="3" name="Text Placeholder 2">
            <a:extLst>
              <a:ext uri="{FF2B5EF4-FFF2-40B4-BE49-F238E27FC236}">
                <a16:creationId xmlns:a16="http://schemas.microsoft.com/office/drawing/2014/main" id="{E5141BF4-2043-41E1-814F-C42D249DCAD8}"/>
              </a:ext>
            </a:extLst>
          </p:cNvPr>
          <p:cNvSpPr>
            <a:spLocks noGrp="1"/>
          </p:cNvSpPr>
          <p:nvPr>
            <p:ph type="body" idx="1"/>
          </p:nvPr>
        </p:nvSpPr>
        <p:spPr/>
        <p:txBody>
          <a:bodyPr/>
          <a:lstStyle/>
          <a:p>
            <a:r>
              <a:rPr lang="pt-BR" dirty="0"/>
              <a:t>Lógica de Programação é a técnica utilizada o desenvolvimento de sequências lógicas para se atingir um determinado objetivo. </a:t>
            </a:r>
          </a:p>
          <a:p>
            <a:br>
              <a:rPr lang="pt-BR" dirty="0"/>
            </a:br>
            <a:r>
              <a:rPr lang="pt-BR" dirty="0"/>
              <a:t>Essas sequências lógicas são chamadas de </a:t>
            </a:r>
            <a:r>
              <a:rPr lang="pt-BR" b="1" dirty="0"/>
              <a:t>algoritmos</a:t>
            </a:r>
            <a:r>
              <a:rPr lang="pt-BR" dirty="0"/>
              <a:t> que quando adaptadas para linguagem de programação produzem o software.</a:t>
            </a:r>
          </a:p>
        </p:txBody>
      </p:sp>
    </p:spTree>
    <p:extLst>
      <p:ext uri="{BB962C8B-B14F-4D97-AF65-F5344CB8AC3E}">
        <p14:creationId xmlns:p14="http://schemas.microsoft.com/office/powerpoint/2010/main" val="20466247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0EDC4-5BF6-4742-9A39-F323BF86B627}"/>
              </a:ext>
            </a:extLst>
          </p:cNvPr>
          <p:cNvSpPr>
            <a:spLocks noGrp="1"/>
          </p:cNvSpPr>
          <p:nvPr>
            <p:ph type="title"/>
          </p:nvPr>
        </p:nvSpPr>
        <p:spPr/>
        <p:txBody>
          <a:bodyPr/>
          <a:lstStyle/>
          <a:p>
            <a:r>
              <a:rPr lang="pt-BR" dirty="0"/>
              <a:t>Métodos no C#</a:t>
            </a:r>
          </a:p>
        </p:txBody>
      </p:sp>
      <p:sp>
        <p:nvSpPr>
          <p:cNvPr id="5" name="Text Placeholder 4">
            <a:extLst>
              <a:ext uri="{FF2B5EF4-FFF2-40B4-BE49-F238E27FC236}">
                <a16:creationId xmlns:a16="http://schemas.microsoft.com/office/drawing/2014/main" id="{A9589FA6-3BE9-4984-81C6-24BA90118471}"/>
              </a:ext>
            </a:extLst>
          </p:cNvPr>
          <p:cNvSpPr>
            <a:spLocks noGrp="1"/>
          </p:cNvSpPr>
          <p:nvPr>
            <p:ph type="body" idx="1"/>
          </p:nvPr>
        </p:nvSpPr>
        <p:spPr/>
        <p:txBody>
          <a:bodyPr/>
          <a:lstStyle/>
          <a:p>
            <a:pPr marL="114300" indent="0">
              <a:buNone/>
            </a:pPr>
            <a:r>
              <a:rPr lang="pt-BR" dirty="0"/>
              <a:t>A partir desse ponto, nosso código começa a ficar maior e a fazer cada vez mais coisas, além disso, muitas vezes é necessário realizar a mesma tarefa repetidas vezes através do código também, o que deixa o código muito longo e confuso e por consequência mais propenso a erros. Para nos ajudar a resolver esse problema fazemos uso dos Métodos.</a:t>
            </a:r>
          </a:p>
          <a:p>
            <a:pPr marL="114300" indent="0">
              <a:buNone/>
            </a:pPr>
            <a:endParaRPr lang="pt-BR" dirty="0"/>
          </a:p>
          <a:p>
            <a:pPr marL="114300" indent="0">
              <a:buNone/>
            </a:pPr>
            <a:r>
              <a:rPr lang="pt-BR" dirty="0"/>
              <a:t>Métodos são estruturas de programação que nos permite agrupar partes do código que podem ser executadas em qualquer ponto da aplicação.</a:t>
            </a:r>
          </a:p>
        </p:txBody>
      </p:sp>
    </p:spTree>
    <p:extLst>
      <p:ext uri="{BB962C8B-B14F-4D97-AF65-F5344CB8AC3E}">
        <p14:creationId xmlns:p14="http://schemas.microsoft.com/office/powerpoint/2010/main" val="22032698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2156B-44E1-4193-A872-809A631B16A9}"/>
              </a:ext>
            </a:extLst>
          </p:cNvPr>
          <p:cNvSpPr>
            <a:spLocks noGrp="1"/>
          </p:cNvSpPr>
          <p:nvPr>
            <p:ph type="title"/>
          </p:nvPr>
        </p:nvSpPr>
        <p:spPr/>
        <p:txBody>
          <a:bodyPr/>
          <a:lstStyle/>
          <a:p>
            <a:r>
              <a:rPr lang="pt-BR" dirty="0"/>
              <a:t>Declarando métodos no C#</a:t>
            </a:r>
          </a:p>
        </p:txBody>
      </p:sp>
      <p:grpSp>
        <p:nvGrpSpPr>
          <p:cNvPr id="18" name="Group 17">
            <a:extLst>
              <a:ext uri="{FF2B5EF4-FFF2-40B4-BE49-F238E27FC236}">
                <a16:creationId xmlns:a16="http://schemas.microsoft.com/office/drawing/2014/main" id="{184330A8-5435-4CBC-94CD-AE431CD3B02A}"/>
              </a:ext>
            </a:extLst>
          </p:cNvPr>
          <p:cNvGrpSpPr/>
          <p:nvPr/>
        </p:nvGrpSpPr>
        <p:grpSpPr>
          <a:xfrm>
            <a:off x="206234" y="1442619"/>
            <a:ext cx="8731533" cy="2940440"/>
            <a:chOff x="49609" y="1877861"/>
            <a:chExt cx="8731533" cy="2940440"/>
          </a:xfrm>
        </p:grpSpPr>
        <p:sp>
          <p:nvSpPr>
            <p:cNvPr id="5" name="Rectangle 4">
              <a:extLst>
                <a:ext uri="{FF2B5EF4-FFF2-40B4-BE49-F238E27FC236}">
                  <a16:creationId xmlns:a16="http://schemas.microsoft.com/office/drawing/2014/main" id="{41CF5CF3-11B2-48BA-9589-C9D5622236A7}"/>
                </a:ext>
              </a:extLst>
            </p:cNvPr>
            <p:cNvSpPr/>
            <p:nvPr/>
          </p:nvSpPr>
          <p:spPr>
            <a:xfrm>
              <a:off x="1501682" y="2455605"/>
              <a:ext cx="7279460" cy="2308324"/>
            </a:xfrm>
            <a:prstGeom prst="rect">
              <a:avLst/>
            </a:prstGeom>
          </p:spPr>
          <p:txBody>
            <a:bodyPr wrap="square">
              <a:spAutoFit/>
            </a:bodyPr>
            <a:lstStyle/>
            <a:p>
              <a:pPr marL="114300" indent="0">
                <a:buNone/>
              </a:pPr>
              <a:r>
                <a:rPr lang="pt-BR" sz="1600" dirty="0">
                  <a:solidFill>
                    <a:srgbClr val="569CD6"/>
                  </a:solidFill>
                  <a:latin typeface="Consolas" panose="020B0609020204030204" pitchFamily="49" charset="0"/>
                </a:rPr>
                <a:t>public</a:t>
              </a:r>
              <a:r>
                <a:rPr lang="pt-BR" sz="1600" dirty="0">
                  <a:solidFill>
                    <a:srgbClr val="D4D4D4"/>
                  </a:solidFill>
                  <a:latin typeface="Consolas" panose="020B0609020204030204" pitchFamily="49" charset="0"/>
                </a:rPr>
                <a:t> </a:t>
              </a:r>
              <a:r>
                <a:rPr lang="pt-BR" sz="1600" dirty="0" err="1">
                  <a:solidFill>
                    <a:srgbClr val="569CD6"/>
                  </a:solidFill>
                  <a:latin typeface="Consolas" panose="020B0609020204030204" pitchFamily="49" charset="0"/>
                </a:rPr>
                <a:t>string</a:t>
              </a:r>
              <a:r>
                <a:rPr lang="pt-BR" sz="1600" dirty="0">
                  <a:solidFill>
                    <a:srgbClr val="D4D4D4"/>
                  </a:solidFill>
                  <a:latin typeface="Consolas" panose="020B0609020204030204" pitchFamily="49" charset="0"/>
                </a:rPr>
                <a:t> </a:t>
              </a:r>
              <a:r>
                <a:rPr lang="pt-BR" sz="1600" dirty="0" err="1">
                  <a:solidFill>
                    <a:srgbClr val="DCDCAA"/>
                  </a:solidFill>
                  <a:latin typeface="Consolas" panose="020B0609020204030204" pitchFamily="49" charset="0"/>
                </a:rPr>
                <a:t>AlocarAluno</a:t>
              </a:r>
              <a:r>
                <a:rPr lang="pt-BR" sz="1600" dirty="0">
                  <a:solidFill>
                    <a:srgbClr val="D4D4D4"/>
                  </a:solidFill>
                  <a:latin typeface="Consolas" panose="020B0609020204030204" pitchFamily="49" charset="0"/>
                </a:rPr>
                <a:t>(</a:t>
              </a:r>
              <a:r>
                <a:rPr lang="pt-BR" sz="1600" dirty="0" err="1">
                  <a:solidFill>
                    <a:srgbClr val="569CD6"/>
                  </a:solidFill>
                  <a:latin typeface="Consolas" panose="020B0609020204030204" pitchFamily="49" charset="0"/>
                </a:rPr>
                <a:t>string</a:t>
              </a:r>
              <a:r>
                <a:rPr lang="pt-BR" sz="1600" dirty="0">
                  <a:solidFill>
                    <a:srgbClr val="D4D4D4"/>
                  </a:solidFill>
                  <a:latin typeface="Consolas" panose="020B0609020204030204" pitchFamily="49" charset="0"/>
                </a:rPr>
                <a:t> </a:t>
              </a:r>
              <a:r>
                <a:rPr lang="pt-BR" sz="1600" dirty="0" err="1">
                  <a:solidFill>
                    <a:srgbClr val="9CDCFE"/>
                  </a:solidFill>
                  <a:latin typeface="Consolas" panose="020B0609020204030204" pitchFamily="49" charset="0"/>
                </a:rPr>
                <a:t>nomeAluno</a:t>
              </a:r>
              <a:r>
                <a:rPr lang="pt-BR" sz="1600" dirty="0">
                  <a:solidFill>
                    <a:srgbClr val="D4D4D4"/>
                  </a:solidFill>
                  <a:latin typeface="Consolas" panose="020B0609020204030204" pitchFamily="49" charset="0"/>
                </a:rPr>
                <a:t>) {</a:t>
              </a:r>
            </a:p>
            <a:p>
              <a:pPr marL="114300" indent="0">
                <a:buNone/>
              </a:pPr>
              <a:r>
                <a:rPr lang="pt-BR" sz="1600" dirty="0">
                  <a:solidFill>
                    <a:srgbClr val="C586C0"/>
                  </a:solidFill>
                  <a:latin typeface="Consolas" panose="020B0609020204030204" pitchFamily="49" charset="0"/>
                </a:rPr>
                <a:t>    </a:t>
              </a:r>
              <a:r>
                <a:rPr lang="pt-BR" sz="1600" dirty="0" err="1">
                  <a:solidFill>
                    <a:srgbClr val="C586C0"/>
                  </a:solidFill>
                  <a:latin typeface="Consolas" panose="020B0609020204030204" pitchFamily="49" charset="0"/>
                </a:rPr>
                <a:t>if</a:t>
              </a:r>
              <a:r>
                <a:rPr lang="pt-BR" sz="1600" dirty="0">
                  <a:solidFill>
                    <a:srgbClr val="D4D4D4"/>
                  </a:solidFill>
                  <a:latin typeface="Consolas" panose="020B0609020204030204" pitchFamily="49" charset="0"/>
                </a:rPr>
                <a:t> (</a:t>
              </a:r>
              <a:r>
                <a:rPr lang="pt-BR" sz="1600" dirty="0" err="1">
                  <a:solidFill>
                    <a:srgbClr val="9CDCFE"/>
                  </a:solidFill>
                  <a:latin typeface="Consolas" panose="020B0609020204030204" pitchFamily="49" charset="0"/>
                </a:rPr>
                <a:t>CapacidadeAtual</a:t>
              </a:r>
              <a:r>
                <a:rPr lang="pt-BR" sz="1600" dirty="0">
                  <a:solidFill>
                    <a:srgbClr val="D4D4D4"/>
                  </a:solidFill>
                  <a:latin typeface="Consolas" panose="020B0609020204030204" pitchFamily="49" charset="0"/>
                </a:rPr>
                <a:t> != </a:t>
              </a:r>
              <a:r>
                <a:rPr lang="pt-BR" sz="1600" dirty="0">
                  <a:solidFill>
                    <a:srgbClr val="B5CEA8"/>
                  </a:solidFill>
                  <a:latin typeface="Consolas" panose="020B0609020204030204" pitchFamily="49" charset="0"/>
                </a:rPr>
                <a:t>0</a:t>
              </a:r>
              <a:r>
                <a:rPr lang="pt-BR" sz="1600" dirty="0">
                  <a:solidFill>
                    <a:srgbClr val="D4D4D4"/>
                  </a:solidFill>
                  <a:latin typeface="Consolas" panose="020B0609020204030204" pitchFamily="49" charset="0"/>
                </a:rPr>
                <a:t>) {</a:t>
              </a:r>
            </a:p>
            <a:p>
              <a:pPr marL="114300" indent="0">
                <a:buNone/>
              </a:pPr>
              <a:r>
                <a:rPr lang="pt-BR" sz="1600" dirty="0">
                  <a:solidFill>
                    <a:srgbClr val="9CDCFE"/>
                  </a:solidFill>
                  <a:latin typeface="Consolas" panose="020B0609020204030204" pitchFamily="49" charset="0"/>
                </a:rPr>
                <a:t>        </a:t>
              </a:r>
              <a:r>
                <a:rPr lang="pt-BR" sz="1600" dirty="0" err="1">
                  <a:solidFill>
                    <a:srgbClr val="9CDCFE"/>
                  </a:solidFill>
                  <a:latin typeface="Consolas" panose="020B0609020204030204" pitchFamily="49" charset="0"/>
                </a:rPr>
                <a:t>CapacidadeAtual</a:t>
              </a:r>
              <a:r>
                <a:rPr lang="pt-BR" sz="1600" dirty="0">
                  <a:solidFill>
                    <a:srgbClr val="D4D4D4"/>
                  </a:solidFill>
                  <a:latin typeface="Consolas" panose="020B0609020204030204" pitchFamily="49" charset="0"/>
                </a:rPr>
                <a:t>--;</a:t>
              </a:r>
            </a:p>
            <a:p>
              <a:pPr marL="114300" indent="0">
                <a:buNone/>
              </a:pPr>
              <a:r>
                <a:rPr lang="pt-BR" sz="1600" dirty="0">
                  <a:solidFill>
                    <a:srgbClr val="9CDCFE"/>
                  </a:solidFill>
                  <a:latin typeface="Consolas" panose="020B0609020204030204" pitchFamily="49" charset="0"/>
                </a:rPr>
                <a:t>        Alunos</a:t>
              </a:r>
              <a:r>
                <a:rPr lang="pt-BR" sz="1600" dirty="0">
                  <a:solidFill>
                    <a:srgbClr val="D4D4D4"/>
                  </a:solidFill>
                  <a:latin typeface="Consolas" panose="020B0609020204030204" pitchFamily="49" charset="0"/>
                </a:rPr>
                <a:t>[</a:t>
              </a:r>
              <a:r>
                <a:rPr lang="pt-BR" sz="1600" dirty="0" err="1">
                  <a:solidFill>
                    <a:srgbClr val="9CDCFE"/>
                  </a:solidFill>
                  <a:latin typeface="Consolas" panose="020B0609020204030204" pitchFamily="49" charset="0"/>
                </a:rPr>
                <a:t>CapacidadeAtual</a:t>
              </a:r>
              <a:r>
                <a:rPr lang="pt-BR" sz="1600" dirty="0">
                  <a:solidFill>
                    <a:srgbClr val="D4D4D4"/>
                  </a:solidFill>
                  <a:latin typeface="Consolas" panose="020B0609020204030204" pitchFamily="49" charset="0"/>
                </a:rPr>
                <a:t>] = </a:t>
              </a:r>
              <a:r>
                <a:rPr lang="pt-BR" sz="1600" dirty="0" err="1">
                  <a:solidFill>
                    <a:srgbClr val="9CDCFE"/>
                  </a:solidFill>
                  <a:latin typeface="Consolas" panose="020B0609020204030204" pitchFamily="49" charset="0"/>
                </a:rPr>
                <a:t>nomeAluno</a:t>
              </a:r>
              <a:r>
                <a:rPr lang="pt-BR" sz="1600" dirty="0">
                  <a:solidFill>
                    <a:srgbClr val="D4D4D4"/>
                  </a:solidFill>
                  <a:latin typeface="Consolas" panose="020B0609020204030204" pitchFamily="49" charset="0"/>
                </a:rPr>
                <a:t>;</a:t>
              </a:r>
            </a:p>
            <a:p>
              <a:pPr marL="114300" indent="0">
                <a:buNone/>
              </a:pPr>
              <a:r>
                <a:rPr lang="pt-BR" sz="1600" dirty="0">
                  <a:solidFill>
                    <a:srgbClr val="C586C0"/>
                  </a:solidFill>
                  <a:latin typeface="Consolas" panose="020B0609020204030204" pitchFamily="49" charset="0"/>
                </a:rPr>
                <a:t>        </a:t>
              </a:r>
              <a:r>
                <a:rPr lang="pt-BR" sz="1600" dirty="0" err="1">
                  <a:solidFill>
                    <a:srgbClr val="C586C0"/>
                  </a:solidFill>
                  <a:latin typeface="Consolas" panose="020B0609020204030204" pitchFamily="49" charset="0"/>
                </a:rPr>
                <a:t>return</a:t>
              </a:r>
              <a:r>
                <a:rPr lang="pt-BR" sz="1600" dirty="0">
                  <a:solidFill>
                    <a:srgbClr val="D4D4D4"/>
                  </a:solidFill>
                  <a:latin typeface="Consolas" panose="020B0609020204030204" pitchFamily="49" charset="0"/>
                </a:rPr>
                <a:t> </a:t>
              </a:r>
              <a:r>
                <a:rPr lang="pt-BR" sz="1600" dirty="0">
                  <a:solidFill>
                    <a:srgbClr val="CE9178"/>
                  </a:solidFill>
                  <a:latin typeface="Consolas" panose="020B0609020204030204" pitchFamily="49" charset="0"/>
                </a:rPr>
                <a:t>$"Aluno {</a:t>
              </a:r>
              <a:r>
                <a:rPr lang="pt-BR" sz="1600" dirty="0" err="1">
                  <a:solidFill>
                    <a:srgbClr val="9CDCFE"/>
                  </a:solidFill>
                  <a:latin typeface="Consolas" panose="020B0609020204030204" pitchFamily="49" charset="0"/>
                </a:rPr>
                <a:t>nomeAluno</a:t>
              </a:r>
              <a:r>
                <a:rPr lang="pt-BR" sz="1600" dirty="0">
                  <a:solidFill>
                    <a:srgbClr val="CE9178"/>
                  </a:solidFill>
                  <a:latin typeface="Consolas" panose="020B0609020204030204" pitchFamily="49" charset="0"/>
                </a:rPr>
                <a:t>} cadastrado com sucesso!"</a:t>
              </a:r>
              <a:r>
                <a:rPr lang="pt-BR" sz="1600" dirty="0">
                  <a:solidFill>
                    <a:srgbClr val="D4D4D4"/>
                  </a:solidFill>
                  <a:latin typeface="Consolas" panose="020B0609020204030204" pitchFamily="49" charset="0"/>
                </a:rPr>
                <a:t>;</a:t>
              </a:r>
            </a:p>
            <a:p>
              <a:pPr marL="114300" indent="0">
                <a:buNone/>
              </a:pPr>
              <a:r>
                <a:rPr lang="pt-BR" sz="1600" dirty="0">
                  <a:solidFill>
                    <a:srgbClr val="D4D4D4"/>
                  </a:solidFill>
                  <a:latin typeface="Consolas" panose="020B0609020204030204" pitchFamily="49" charset="0"/>
                </a:rPr>
                <a:t>    } </a:t>
              </a:r>
              <a:r>
                <a:rPr lang="pt-BR" sz="1600" dirty="0" err="1">
                  <a:solidFill>
                    <a:srgbClr val="C586C0"/>
                  </a:solidFill>
                  <a:latin typeface="Consolas" panose="020B0609020204030204" pitchFamily="49" charset="0"/>
                </a:rPr>
                <a:t>else</a:t>
              </a:r>
              <a:r>
                <a:rPr lang="pt-BR" sz="1600" dirty="0">
                  <a:solidFill>
                    <a:srgbClr val="D4D4D4"/>
                  </a:solidFill>
                  <a:latin typeface="Consolas" panose="020B0609020204030204" pitchFamily="49" charset="0"/>
                </a:rPr>
                <a:t> {</a:t>
              </a:r>
            </a:p>
            <a:p>
              <a:pPr marL="114300" indent="0">
                <a:buNone/>
              </a:pPr>
              <a:r>
                <a:rPr lang="pt-BR" sz="1600" dirty="0">
                  <a:solidFill>
                    <a:srgbClr val="C586C0"/>
                  </a:solidFill>
                  <a:latin typeface="Consolas" panose="020B0609020204030204" pitchFamily="49" charset="0"/>
                </a:rPr>
                <a:t>        </a:t>
              </a:r>
              <a:r>
                <a:rPr lang="pt-BR" sz="1600" dirty="0" err="1">
                  <a:solidFill>
                    <a:srgbClr val="C586C0"/>
                  </a:solidFill>
                  <a:latin typeface="Consolas" panose="020B0609020204030204" pitchFamily="49" charset="0"/>
                </a:rPr>
                <a:t>return</a:t>
              </a:r>
              <a:r>
                <a:rPr lang="pt-BR" sz="1600" dirty="0">
                  <a:solidFill>
                    <a:srgbClr val="D4D4D4"/>
                  </a:solidFill>
                  <a:latin typeface="Consolas" panose="020B0609020204030204" pitchFamily="49" charset="0"/>
                </a:rPr>
                <a:t> </a:t>
              </a:r>
              <a:r>
                <a:rPr lang="pt-BR" sz="1600" dirty="0">
                  <a:solidFill>
                    <a:srgbClr val="CE9178"/>
                  </a:solidFill>
                  <a:latin typeface="Consolas" panose="020B0609020204030204" pitchFamily="49" charset="0"/>
                </a:rPr>
                <a:t>"Não há vagas!"</a:t>
              </a:r>
              <a:r>
                <a:rPr lang="pt-BR" sz="1600" dirty="0">
                  <a:solidFill>
                    <a:srgbClr val="D4D4D4"/>
                  </a:solidFill>
                  <a:latin typeface="Consolas" panose="020B0609020204030204" pitchFamily="49" charset="0"/>
                </a:rPr>
                <a:t>;</a:t>
              </a:r>
            </a:p>
            <a:p>
              <a:pPr marL="114300" indent="0">
                <a:buNone/>
              </a:pPr>
              <a:r>
                <a:rPr lang="pt-BR" sz="1600" dirty="0">
                  <a:solidFill>
                    <a:srgbClr val="D4D4D4"/>
                  </a:solidFill>
                  <a:latin typeface="Consolas" panose="020B0609020204030204" pitchFamily="49" charset="0"/>
                </a:rPr>
                <a:t>    }</a:t>
              </a:r>
            </a:p>
            <a:p>
              <a:pPr marL="114300" indent="0">
                <a:buNone/>
              </a:pPr>
              <a:r>
                <a:rPr lang="pt-BR" sz="1600" dirty="0">
                  <a:solidFill>
                    <a:srgbClr val="D4D4D4"/>
                  </a:solidFill>
                  <a:latin typeface="Consolas" panose="020B0609020204030204" pitchFamily="49" charset="0"/>
                </a:rPr>
                <a:t>}</a:t>
              </a:r>
            </a:p>
          </p:txBody>
        </p:sp>
        <p:sp>
          <p:nvSpPr>
            <p:cNvPr id="6" name="TextBox 5">
              <a:extLst>
                <a:ext uri="{FF2B5EF4-FFF2-40B4-BE49-F238E27FC236}">
                  <a16:creationId xmlns:a16="http://schemas.microsoft.com/office/drawing/2014/main" id="{3BFEC7D3-C477-4EC5-8E8F-016A4164BC9F}"/>
                </a:ext>
              </a:extLst>
            </p:cNvPr>
            <p:cNvSpPr txBox="1"/>
            <p:nvPr/>
          </p:nvSpPr>
          <p:spPr>
            <a:xfrm>
              <a:off x="49609" y="2380157"/>
              <a:ext cx="1311578" cy="523220"/>
            </a:xfrm>
            <a:prstGeom prst="rect">
              <a:avLst/>
            </a:prstGeom>
            <a:noFill/>
          </p:spPr>
          <p:txBody>
            <a:bodyPr wrap="none" rtlCol="0">
              <a:spAutoFit/>
            </a:bodyPr>
            <a:lstStyle/>
            <a:p>
              <a:pPr algn="ctr"/>
              <a:r>
                <a:rPr lang="pt-BR" b="1" dirty="0">
                  <a:solidFill>
                    <a:schemeClr val="bg1"/>
                  </a:solidFill>
                  <a:latin typeface="+mn-lt"/>
                </a:rPr>
                <a:t>Modificador</a:t>
              </a:r>
            </a:p>
            <a:p>
              <a:pPr algn="ctr"/>
              <a:r>
                <a:rPr lang="pt-BR" b="1" dirty="0">
                  <a:solidFill>
                    <a:schemeClr val="bg1"/>
                  </a:solidFill>
                  <a:latin typeface="+mn-lt"/>
                </a:rPr>
                <a:t>de acesso.</a:t>
              </a:r>
            </a:p>
          </p:txBody>
        </p:sp>
        <p:sp>
          <p:nvSpPr>
            <p:cNvPr id="7" name="TextBox 6">
              <a:extLst>
                <a:ext uri="{FF2B5EF4-FFF2-40B4-BE49-F238E27FC236}">
                  <a16:creationId xmlns:a16="http://schemas.microsoft.com/office/drawing/2014/main" id="{2F929EDB-BA8F-404E-A909-3A17C45C553B}"/>
                </a:ext>
              </a:extLst>
            </p:cNvPr>
            <p:cNvSpPr txBox="1"/>
            <p:nvPr/>
          </p:nvSpPr>
          <p:spPr>
            <a:xfrm>
              <a:off x="1471720" y="1887927"/>
              <a:ext cx="1681872" cy="307777"/>
            </a:xfrm>
            <a:prstGeom prst="rect">
              <a:avLst/>
            </a:prstGeom>
            <a:noFill/>
          </p:spPr>
          <p:txBody>
            <a:bodyPr wrap="none" rtlCol="0">
              <a:spAutoFit/>
            </a:bodyPr>
            <a:lstStyle/>
            <a:p>
              <a:pPr algn="ctr"/>
              <a:r>
                <a:rPr lang="pt-BR" b="1" dirty="0">
                  <a:solidFill>
                    <a:schemeClr val="bg1"/>
                  </a:solidFill>
                  <a:latin typeface="+mn-lt"/>
                </a:rPr>
                <a:t>Tipo de retorno.</a:t>
              </a:r>
            </a:p>
          </p:txBody>
        </p:sp>
        <p:sp>
          <p:nvSpPr>
            <p:cNvPr id="8" name="TextBox 7">
              <a:extLst>
                <a:ext uri="{FF2B5EF4-FFF2-40B4-BE49-F238E27FC236}">
                  <a16:creationId xmlns:a16="http://schemas.microsoft.com/office/drawing/2014/main" id="{965AD5CC-3839-4A5E-80D1-97CC907D71DD}"/>
                </a:ext>
              </a:extLst>
            </p:cNvPr>
            <p:cNvSpPr txBox="1"/>
            <p:nvPr/>
          </p:nvSpPr>
          <p:spPr>
            <a:xfrm>
              <a:off x="3384999" y="1909698"/>
              <a:ext cx="1877438" cy="307777"/>
            </a:xfrm>
            <a:prstGeom prst="rect">
              <a:avLst/>
            </a:prstGeom>
            <a:noFill/>
          </p:spPr>
          <p:txBody>
            <a:bodyPr wrap="none" rtlCol="0">
              <a:spAutoFit/>
            </a:bodyPr>
            <a:lstStyle/>
            <a:p>
              <a:pPr algn="ctr"/>
              <a:r>
                <a:rPr lang="pt-BR" b="1" dirty="0">
                  <a:solidFill>
                    <a:schemeClr val="bg1"/>
                  </a:solidFill>
                  <a:latin typeface="+mn-lt"/>
                </a:rPr>
                <a:t>Nome do método.</a:t>
              </a:r>
            </a:p>
          </p:txBody>
        </p:sp>
        <p:sp>
          <p:nvSpPr>
            <p:cNvPr id="9" name="TextBox 8">
              <a:extLst>
                <a:ext uri="{FF2B5EF4-FFF2-40B4-BE49-F238E27FC236}">
                  <a16:creationId xmlns:a16="http://schemas.microsoft.com/office/drawing/2014/main" id="{CA1720E2-D1E0-4101-B033-C3E5A45A463B}"/>
                </a:ext>
              </a:extLst>
            </p:cNvPr>
            <p:cNvSpPr txBox="1"/>
            <p:nvPr/>
          </p:nvSpPr>
          <p:spPr>
            <a:xfrm>
              <a:off x="5338902" y="1877861"/>
              <a:ext cx="2109873" cy="307777"/>
            </a:xfrm>
            <a:prstGeom prst="rect">
              <a:avLst/>
            </a:prstGeom>
            <a:noFill/>
          </p:spPr>
          <p:txBody>
            <a:bodyPr wrap="none" rtlCol="0">
              <a:spAutoFit/>
            </a:bodyPr>
            <a:lstStyle/>
            <a:p>
              <a:pPr algn="ctr"/>
              <a:r>
                <a:rPr lang="pt-BR" b="1" dirty="0">
                  <a:solidFill>
                    <a:schemeClr val="bg1"/>
                  </a:solidFill>
                  <a:latin typeface="+mn-lt"/>
                </a:rPr>
                <a:t>Lista de parâmetros.</a:t>
              </a:r>
            </a:p>
          </p:txBody>
        </p:sp>
        <p:sp>
          <p:nvSpPr>
            <p:cNvPr id="10" name="Arrow: Right 9">
              <a:extLst>
                <a:ext uri="{FF2B5EF4-FFF2-40B4-BE49-F238E27FC236}">
                  <a16:creationId xmlns:a16="http://schemas.microsoft.com/office/drawing/2014/main" id="{A773F987-E9F9-4643-92AC-7CEF7FC7FE9D}"/>
                </a:ext>
              </a:extLst>
            </p:cNvPr>
            <p:cNvSpPr>
              <a:spLocks noChangeAspect="1"/>
            </p:cNvSpPr>
            <p:nvPr/>
          </p:nvSpPr>
          <p:spPr>
            <a:xfrm>
              <a:off x="1305220" y="2559112"/>
              <a:ext cx="324000" cy="174470"/>
            </a:xfrm>
            <a:prstGeom prst="rightArrow">
              <a:avLst/>
            </a:prstGeom>
            <a:ln w="19050"/>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11" name="Arrow: Right 10">
              <a:extLst>
                <a:ext uri="{FF2B5EF4-FFF2-40B4-BE49-F238E27FC236}">
                  <a16:creationId xmlns:a16="http://schemas.microsoft.com/office/drawing/2014/main" id="{AE09BA2C-295D-4BBE-8A20-1813662E464E}"/>
                </a:ext>
              </a:extLst>
            </p:cNvPr>
            <p:cNvSpPr>
              <a:spLocks noChangeAspect="1"/>
            </p:cNvSpPr>
            <p:nvPr/>
          </p:nvSpPr>
          <p:spPr>
            <a:xfrm rot="4111512">
              <a:off x="2541020" y="2241972"/>
              <a:ext cx="324000" cy="174470"/>
            </a:xfrm>
            <a:prstGeom prst="rightArrow">
              <a:avLst/>
            </a:prstGeom>
            <a:ln w="19050"/>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12" name="Arrow: Right 11">
              <a:extLst>
                <a:ext uri="{FF2B5EF4-FFF2-40B4-BE49-F238E27FC236}">
                  <a16:creationId xmlns:a16="http://schemas.microsoft.com/office/drawing/2014/main" id="{F81EEF8D-7A38-4EA0-880F-8159A084CEA0}"/>
                </a:ext>
              </a:extLst>
            </p:cNvPr>
            <p:cNvSpPr>
              <a:spLocks noChangeAspect="1"/>
            </p:cNvSpPr>
            <p:nvPr/>
          </p:nvSpPr>
          <p:spPr>
            <a:xfrm rot="7205241">
              <a:off x="4089456" y="2241972"/>
              <a:ext cx="324000" cy="174470"/>
            </a:xfrm>
            <a:prstGeom prst="rightArrow">
              <a:avLst/>
            </a:prstGeom>
            <a:ln w="19050"/>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13" name="Arrow: Right 12">
              <a:extLst>
                <a:ext uri="{FF2B5EF4-FFF2-40B4-BE49-F238E27FC236}">
                  <a16:creationId xmlns:a16="http://schemas.microsoft.com/office/drawing/2014/main" id="{95ED0E0B-FD29-49E0-89E1-0D0F6E0337E2}"/>
                </a:ext>
              </a:extLst>
            </p:cNvPr>
            <p:cNvSpPr>
              <a:spLocks noChangeAspect="1"/>
            </p:cNvSpPr>
            <p:nvPr/>
          </p:nvSpPr>
          <p:spPr>
            <a:xfrm rot="7559692">
              <a:off x="5615270" y="2232481"/>
              <a:ext cx="324000" cy="174470"/>
            </a:xfrm>
            <a:prstGeom prst="rightArrow">
              <a:avLst/>
            </a:prstGeom>
            <a:ln w="19050"/>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14" name="Rectangle 13">
              <a:extLst>
                <a:ext uri="{FF2B5EF4-FFF2-40B4-BE49-F238E27FC236}">
                  <a16:creationId xmlns:a16="http://schemas.microsoft.com/office/drawing/2014/main" id="{4B414DA7-EDEA-4227-90EB-DACACAB98F12}"/>
                </a:ext>
              </a:extLst>
            </p:cNvPr>
            <p:cNvSpPr/>
            <p:nvPr/>
          </p:nvSpPr>
          <p:spPr>
            <a:xfrm>
              <a:off x="1995714" y="2769699"/>
              <a:ext cx="6509657" cy="1740826"/>
            </a:xfrm>
            <a:prstGeom prst="rect">
              <a:avLst/>
            </a:prstGeom>
            <a:noFill/>
            <a:ln w="12700">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TextBox 14">
              <a:extLst>
                <a:ext uri="{FF2B5EF4-FFF2-40B4-BE49-F238E27FC236}">
                  <a16:creationId xmlns:a16="http://schemas.microsoft.com/office/drawing/2014/main" id="{185D18C4-0D4A-4BBD-AD05-49E05670015E}"/>
                </a:ext>
              </a:extLst>
            </p:cNvPr>
            <p:cNvSpPr txBox="1"/>
            <p:nvPr/>
          </p:nvSpPr>
          <p:spPr>
            <a:xfrm>
              <a:off x="5601079" y="4510524"/>
              <a:ext cx="1864614" cy="307777"/>
            </a:xfrm>
            <a:prstGeom prst="rect">
              <a:avLst/>
            </a:prstGeom>
            <a:noFill/>
          </p:spPr>
          <p:txBody>
            <a:bodyPr wrap="none" rtlCol="0">
              <a:spAutoFit/>
            </a:bodyPr>
            <a:lstStyle/>
            <a:p>
              <a:pPr algn="ctr"/>
              <a:r>
                <a:rPr lang="en-US" b="1" dirty="0" err="1">
                  <a:solidFill>
                    <a:schemeClr val="bg1"/>
                  </a:solidFill>
                  <a:latin typeface="+mn-lt"/>
                </a:rPr>
                <a:t>Corpo</a:t>
              </a:r>
              <a:r>
                <a:rPr lang="en-US" b="1" dirty="0">
                  <a:solidFill>
                    <a:schemeClr val="bg1"/>
                  </a:solidFill>
                  <a:latin typeface="+mn-lt"/>
                </a:rPr>
                <a:t> do M</a:t>
              </a:r>
              <a:r>
                <a:rPr lang="pt-BR" b="1" dirty="0" err="1">
                  <a:solidFill>
                    <a:schemeClr val="bg1"/>
                  </a:solidFill>
                  <a:latin typeface="+mn-lt"/>
                </a:rPr>
                <a:t>étodo</a:t>
              </a:r>
              <a:r>
                <a:rPr lang="pt-BR" b="1" dirty="0">
                  <a:solidFill>
                    <a:schemeClr val="bg1"/>
                  </a:solidFill>
                  <a:latin typeface="+mn-lt"/>
                </a:rPr>
                <a:t>.</a:t>
              </a:r>
            </a:p>
          </p:txBody>
        </p:sp>
      </p:grpSp>
      <p:sp>
        <p:nvSpPr>
          <p:cNvPr id="16" name="TextBox 15">
            <a:extLst>
              <a:ext uri="{FF2B5EF4-FFF2-40B4-BE49-F238E27FC236}">
                <a16:creationId xmlns:a16="http://schemas.microsoft.com/office/drawing/2014/main" id="{26CF7AA3-A6F4-4CEA-B270-D8E2D4DAE4AF}"/>
              </a:ext>
            </a:extLst>
          </p:cNvPr>
          <p:cNvSpPr txBox="1"/>
          <p:nvPr/>
        </p:nvSpPr>
        <p:spPr>
          <a:xfrm>
            <a:off x="5752517" y="3522903"/>
            <a:ext cx="1770036" cy="307777"/>
          </a:xfrm>
          <a:prstGeom prst="rect">
            <a:avLst/>
          </a:prstGeom>
          <a:noFill/>
        </p:spPr>
        <p:txBody>
          <a:bodyPr wrap="none" rtlCol="0">
            <a:spAutoFit/>
          </a:bodyPr>
          <a:lstStyle/>
          <a:p>
            <a:pPr algn="ctr"/>
            <a:r>
              <a:rPr lang="pt-BR" b="1" dirty="0">
                <a:solidFill>
                  <a:schemeClr val="bg1"/>
                </a:solidFill>
                <a:latin typeface="+mn-lt"/>
              </a:rPr>
              <a:t>Valor de retorno.</a:t>
            </a:r>
          </a:p>
        </p:txBody>
      </p:sp>
      <p:sp>
        <p:nvSpPr>
          <p:cNvPr id="17" name="Arrow: Right 16">
            <a:extLst>
              <a:ext uri="{FF2B5EF4-FFF2-40B4-BE49-F238E27FC236}">
                <a16:creationId xmlns:a16="http://schemas.microsoft.com/office/drawing/2014/main" id="{87939DF2-E093-4CBC-B71B-9957FA45D713}"/>
              </a:ext>
            </a:extLst>
          </p:cNvPr>
          <p:cNvSpPr>
            <a:spLocks noChangeAspect="1"/>
          </p:cNvSpPr>
          <p:nvPr/>
        </p:nvSpPr>
        <p:spPr>
          <a:xfrm rot="10800000">
            <a:off x="5433704" y="3589557"/>
            <a:ext cx="324000" cy="174470"/>
          </a:xfrm>
          <a:prstGeom prst="rightArrow">
            <a:avLst/>
          </a:prstGeom>
          <a:ln w="19050"/>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1723692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E4D9C-ECD1-4935-A46C-B723336FCC1E}"/>
              </a:ext>
            </a:extLst>
          </p:cNvPr>
          <p:cNvSpPr>
            <a:spLocks noGrp="1"/>
          </p:cNvSpPr>
          <p:nvPr>
            <p:ph type="title"/>
          </p:nvPr>
        </p:nvSpPr>
        <p:spPr/>
        <p:txBody>
          <a:bodyPr/>
          <a:lstStyle/>
          <a:p>
            <a:r>
              <a:rPr lang="pt-BR" dirty="0"/>
              <a:t>Declarando funções em C#</a:t>
            </a:r>
          </a:p>
        </p:txBody>
      </p:sp>
      <p:graphicFrame>
        <p:nvGraphicFramePr>
          <p:cNvPr id="4" name="Table 3">
            <a:extLst>
              <a:ext uri="{FF2B5EF4-FFF2-40B4-BE49-F238E27FC236}">
                <a16:creationId xmlns:a16="http://schemas.microsoft.com/office/drawing/2014/main" id="{B7ADAFAC-5F8B-4D03-9664-66548D1F993F}"/>
              </a:ext>
            </a:extLst>
          </p:cNvPr>
          <p:cNvGraphicFramePr>
            <a:graphicFrameLocks noGrp="1"/>
          </p:cNvGraphicFramePr>
          <p:nvPr>
            <p:extLst>
              <p:ext uri="{D42A27DB-BD31-4B8C-83A1-F6EECF244321}">
                <p14:modId xmlns:p14="http://schemas.microsoft.com/office/powerpoint/2010/main" val="2115327194"/>
              </p:ext>
            </p:extLst>
          </p:nvPr>
        </p:nvGraphicFramePr>
        <p:xfrm>
          <a:off x="311700" y="1115170"/>
          <a:ext cx="8520600" cy="3583305"/>
        </p:xfrm>
        <a:graphic>
          <a:graphicData uri="http://schemas.openxmlformats.org/drawingml/2006/table">
            <a:tbl>
              <a:tblPr>
                <a:tableStyleId>{DB1B7250-979D-47B3-A104-E14E87086799}</a:tableStyleId>
              </a:tblPr>
              <a:tblGrid>
                <a:gridCol w="2010982">
                  <a:extLst>
                    <a:ext uri="{9D8B030D-6E8A-4147-A177-3AD203B41FA5}">
                      <a16:colId xmlns:a16="http://schemas.microsoft.com/office/drawing/2014/main" val="3133115490"/>
                    </a:ext>
                  </a:extLst>
                </a:gridCol>
                <a:gridCol w="6509618">
                  <a:extLst>
                    <a:ext uri="{9D8B030D-6E8A-4147-A177-3AD203B41FA5}">
                      <a16:colId xmlns:a16="http://schemas.microsoft.com/office/drawing/2014/main" val="3715803102"/>
                    </a:ext>
                  </a:extLst>
                </a:gridCol>
              </a:tblGrid>
              <a:tr h="403053">
                <a:tc>
                  <a:txBody>
                    <a:bodyPr/>
                    <a:lstStyle/>
                    <a:p>
                      <a:pPr marL="114300" indent="0">
                        <a:buNone/>
                      </a:pPr>
                      <a:r>
                        <a:rPr lang="pt-BR" sz="1400" b="1" i="0" u="none" strike="noStrike" cap="none" dirty="0">
                          <a:solidFill>
                            <a:schemeClr val="dk1"/>
                          </a:solidFill>
                          <a:latin typeface="+mn-lt"/>
                          <a:cs typeface="Arial"/>
                          <a:sym typeface="Arial"/>
                        </a:rPr>
                        <a:t>Modificador:</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pt-BR" sz="1400" b="0" i="0" u="none" strike="noStrike" cap="none" dirty="0">
                          <a:solidFill>
                            <a:schemeClr val="dk1"/>
                          </a:solidFill>
                          <a:latin typeface="+mn-lt"/>
                          <a:cs typeface="Arial"/>
                          <a:sym typeface="Arial"/>
                        </a:rPr>
                        <a:t>Define o tipo de acesso do método.</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909541211"/>
                  </a:ext>
                </a:extLst>
              </a:tr>
              <a:tr h="563170">
                <a:tc>
                  <a:txBody>
                    <a:bodyPr/>
                    <a:lstStyle/>
                    <a:p>
                      <a:pPr marL="114300" indent="0">
                        <a:buNone/>
                      </a:pPr>
                      <a:r>
                        <a:rPr lang="pt-BR" sz="1400" b="1" i="0" u="none" strike="noStrike" cap="none" dirty="0">
                          <a:solidFill>
                            <a:schemeClr val="dk1"/>
                          </a:solidFill>
                          <a:latin typeface="+mn-lt"/>
                          <a:cs typeface="Arial"/>
                          <a:sym typeface="Arial"/>
                        </a:rPr>
                        <a:t>Nome do Método:</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pt-BR" sz="1400" b="0" i="0" u="none" strike="noStrike" cap="none" dirty="0">
                          <a:solidFill>
                            <a:schemeClr val="dk1"/>
                          </a:solidFill>
                          <a:latin typeface="+mn-lt"/>
                          <a:cs typeface="Arial"/>
                          <a:sym typeface="Arial"/>
                        </a:rPr>
                        <a:t>Descreve o nome do método definido pelo usuário. Utilizado pelo programador para invocar o método durante a programação.</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2372099"/>
                  </a:ext>
                </a:extLst>
              </a:tr>
              <a:tr h="795063">
                <a:tc>
                  <a:txBody>
                    <a:bodyPr/>
                    <a:lstStyle/>
                    <a:p>
                      <a:pPr marL="114300" indent="0">
                        <a:buNone/>
                      </a:pPr>
                      <a:r>
                        <a:rPr lang="pt-BR" sz="1400" b="1" i="0" u="none" strike="noStrike" cap="none" dirty="0">
                          <a:solidFill>
                            <a:schemeClr val="dk1"/>
                          </a:solidFill>
                          <a:latin typeface="+mn-lt"/>
                          <a:cs typeface="Arial"/>
                          <a:sym typeface="Arial"/>
                        </a:rPr>
                        <a:t>Tipo de Retorno:</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pt-BR" sz="1400" b="0" i="0" u="none" strike="noStrike" cap="none" dirty="0">
                          <a:solidFill>
                            <a:schemeClr val="dk1"/>
                          </a:solidFill>
                          <a:latin typeface="+mn-lt"/>
                          <a:cs typeface="Arial"/>
                          <a:sym typeface="Arial"/>
                        </a:rPr>
                        <a:t>Define o tipo de dados retornado pelo método. O tipo de retorno pode ser qualquer tipo de dados definidos pelo C# ou pelo usuário. Ou </a:t>
                      </a:r>
                      <a:r>
                        <a:rPr lang="pt-BR" sz="1400" b="0" i="0" u="none" strike="noStrike" cap="none" dirty="0" err="1">
                          <a:solidFill>
                            <a:schemeClr val="dk1"/>
                          </a:solidFill>
                          <a:latin typeface="+mn-lt"/>
                          <a:cs typeface="Arial"/>
                          <a:sym typeface="Arial"/>
                        </a:rPr>
                        <a:t>void</a:t>
                      </a:r>
                      <a:r>
                        <a:rPr lang="pt-BR" sz="1400" b="0" i="0" u="none" strike="noStrike" cap="none" dirty="0">
                          <a:solidFill>
                            <a:schemeClr val="dk1"/>
                          </a:solidFill>
                          <a:latin typeface="+mn-lt"/>
                          <a:cs typeface="Arial"/>
                          <a:sym typeface="Arial"/>
                        </a:rPr>
                        <a:t> caso o método não retorne nenhum valor .</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938353386"/>
                  </a:ext>
                </a:extLst>
              </a:tr>
              <a:tr h="1258849">
                <a:tc>
                  <a:txBody>
                    <a:bodyPr/>
                    <a:lstStyle/>
                    <a:p>
                      <a:pPr marL="114300" indent="0">
                        <a:buNone/>
                      </a:pPr>
                      <a:r>
                        <a:rPr lang="pt-BR" sz="1400" b="1" i="0" u="none" strike="noStrike" cap="none" dirty="0">
                          <a:solidFill>
                            <a:schemeClr val="dk1"/>
                          </a:solidFill>
                          <a:latin typeface="+mn-lt"/>
                          <a:cs typeface="Arial"/>
                          <a:sym typeface="Arial"/>
                        </a:rPr>
                        <a:t>Lista de parâmetros:</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pt-BR" sz="1400" b="0" i="0" u="none" strike="noStrike" cap="none" dirty="0">
                          <a:solidFill>
                            <a:schemeClr val="dk1"/>
                          </a:solidFill>
                          <a:latin typeface="+mn-lt"/>
                          <a:cs typeface="Arial"/>
                          <a:sym typeface="Arial"/>
                        </a:rPr>
                        <a:t>Conjunto de variáveis passadas para o método no momento do seu uso. A lista de parâmetros é definida por uma sequencia de variáveis separadas por vírgula entre os parênteses logo após o nome do método. Caso o método não possua parâmetros devemos colocar os parênteses vazios após o nome do método.</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103408543"/>
                  </a:ext>
                </a:extLst>
              </a:tr>
              <a:tr h="56317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pt-BR" sz="1400" b="1" i="0" u="none" strike="noStrike" cap="none" dirty="0">
                          <a:solidFill>
                            <a:schemeClr val="dk1"/>
                          </a:solidFill>
                          <a:latin typeface="+mn-lt"/>
                          <a:cs typeface="Arial"/>
                          <a:sym typeface="Arial"/>
                        </a:rPr>
                        <a:t>Corpo do Método:</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pt-BR" sz="1400" b="0" i="0" u="none" strike="noStrike" cap="none" dirty="0">
                          <a:solidFill>
                            <a:schemeClr val="dk1"/>
                          </a:solidFill>
                          <a:latin typeface="+mn-lt"/>
                          <a:cs typeface="Arial"/>
                          <a:sym typeface="Arial"/>
                        </a:rPr>
                        <a:t>Refere-se as linhas de código da tarefa que deve ser executada pelo método. O corpo do método deve ficar entre as chaves.</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742818531"/>
                  </a:ext>
                </a:extLst>
              </a:tr>
            </a:tbl>
          </a:graphicData>
        </a:graphic>
      </p:graphicFrame>
    </p:spTree>
    <p:extLst>
      <p:ext uri="{BB962C8B-B14F-4D97-AF65-F5344CB8AC3E}">
        <p14:creationId xmlns:p14="http://schemas.microsoft.com/office/powerpoint/2010/main" val="41048482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97293-91F3-4671-939B-D6B956051222}"/>
              </a:ext>
            </a:extLst>
          </p:cNvPr>
          <p:cNvSpPr>
            <a:spLocks noGrp="1"/>
          </p:cNvSpPr>
          <p:nvPr>
            <p:ph type="title"/>
          </p:nvPr>
        </p:nvSpPr>
        <p:spPr/>
        <p:txBody>
          <a:bodyPr/>
          <a:lstStyle/>
          <a:p>
            <a:r>
              <a:rPr lang="pt-BR" dirty="0"/>
              <a:t>Dando nome aos Métodos</a:t>
            </a:r>
          </a:p>
        </p:txBody>
      </p:sp>
      <p:sp>
        <p:nvSpPr>
          <p:cNvPr id="3" name="Text Placeholder 2">
            <a:extLst>
              <a:ext uri="{FF2B5EF4-FFF2-40B4-BE49-F238E27FC236}">
                <a16:creationId xmlns:a16="http://schemas.microsoft.com/office/drawing/2014/main" id="{6201867C-EFEE-49FC-BB60-2AAD6686649D}"/>
              </a:ext>
            </a:extLst>
          </p:cNvPr>
          <p:cNvSpPr>
            <a:spLocks noGrp="1"/>
          </p:cNvSpPr>
          <p:nvPr>
            <p:ph type="body" idx="1"/>
          </p:nvPr>
        </p:nvSpPr>
        <p:spPr/>
        <p:txBody>
          <a:bodyPr/>
          <a:lstStyle/>
          <a:p>
            <a:pPr marL="114300" indent="0">
              <a:buNone/>
            </a:pPr>
            <a:r>
              <a:rPr lang="pt-BR" dirty="0"/>
              <a:t>As seguintes regras deve ser seguidas para nomearmos um método:</a:t>
            </a:r>
          </a:p>
          <a:p>
            <a:pPr marL="114300" indent="0">
              <a:buNone/>
            </a:pPr>
            <a:endParaRPr lang="pt-BR" dirty="0"/>
          </a:p>
          <a:p>
            <a:pPr>
              <a:buClr>
                <a:schemeClr val="tx1"/>
              </a:buClr>
            </a:pPr>
            <a:r>
              <a:rPr lang="pt-BR" dirty="0"/>
              <a:t>A primeira letra do nome de um método deve ser maiúscula, sendo as demais minúsculas.</a:t>
            </a:r>
          </a:p>
          <a:p>
            <a:pPr>
              <a:buClr>
                <a:schemeClr val="tx1"/>
              </a:buClr>
            </a:pPr>
            <a:r>
              <a:rPr lang="pt-BR" dirty="0"/>
              <a:t>Caso o nome tenha mais de uma palavra, a primeira letra de cada palavra também deve ser maiúscula.</a:t>
            </a:r>
          </a:p>
          <a:p>
            <a:pPr>
              <a:buClr>
                <a:schemeClr val="tx1"/>
              </a:buClr>
            </a:pPr>
            <a:r>
              <a:rPr lang="pt-BR" dirty="0"/>
              <a:t>Ao criarmos um nome para um método, ele deve descrever o seu propósito.</a:t>
            </a:r>
          </a:p>
          <a:p>
            <a:pPr>
              <a:buClr>
                <a:schemeClr val="tx1"/>
              </a:buClr>
            </a:pPr>
            <a:r>
              <a:rPr lang="pt-BR" dirty="0"/>
              <a:t>Devemos usar verbos e substantivos para dar nome a um método.</a:t>
            </a:r>
          </a:p>
        </p:txBody>
      </p:sp>
    </p:spTree>
    <p:extLst>
      <p:ext uri="{BB962C8B-B14F-4D97-AF65-F5344CB8AC3E}">
        <p14:creationId xmlns:p14="http://schemas.microsoft.com/office/powerpoint/2010/main" val="17119236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97293-91F3-4671-939B-D6B956051222}"/>
              </a:ext>
            </a:extLst>
          </p:cNvPr>
          <p:cNvSpPr>
            <a:spLocks noGrp="1"/>
          </p:cNvSpPr>
          <p:nvPr>
            <p:ph type="title"/>
          </p:nvPr>
        </p:nvSpPr>
        <p:spPr/>
        <p:txBody>
          <a:bodyPr/>
          <a:lstStyle/>
          <a:p>
            <a:r>
              <a:rPr lang="pt-BR" dirty="0"/>
              <a:t>Retornando valores</a:t>
            </a:r>
          </a:p>
        </p:txBody>
      </p:sp>
      <p:sp>
        <p:nvSpPr>
          <p:cNvPr id="3" name="Text Placeholder 2">
            <a:extLst>
              <a:ext uri="{FF2B5EF4-FFF2-40B4-BE49-F238E27FC236}">
                <a16:creationId xmlns:a16="http://schemas.microsoft.com/office/drawing/2014/main" id="{6201867C-EFEE-49FC-BB60-2AAD6686649D}"/>
              </a:ext>
            </a:extLst>
          </p:cNvPr>
          <p:cNvSpPr>
            <a:spLocks noGrp="1"/>
          </p:cNvSpPr>
          <p:nvPr>
            <p:ph type="body" idx="1"/>
          </p:nvPr>
        </p:nvSpPr>
        <p:spPr/>
        <p:txBody>
          <a:bodyPr>
            <a:normAutofit fontScale="92500" lnSpcReduction="10000"/>
          </a:bodyPr>
          <a:lstStyle/>
          <a:p>
            <a:pPr marL="114300" indent="0">
              <a:buNone/>
            </a:pPr>
            <a:r>
              <a:rPr lang="pt-BR" dirty="0"/>
              <a:t>Além de executar tarefas para nós os métodos podem retornar informações resultantes dessas tarefas. Isso é feito através do tipo de retorno do método e do comando </a:t>
            </a:r>
            <a:r>
              <a:rPr lang="pt-BR" b="1" dirty="0" err="1"/>
              <a:t>return</a:t>
            </a:r>
            <a:r>
              <a:rPr lang="pt-BR" dirty="0"/>
              <a:t>. </a:t>
            </a:r>
          </a:p>
          <a:p>
            <a:pPr marL="114300" indent="0">
              <a:buNone/>
            </a:pPr>
            <a:endParaRPr lang="pt-BR" dirty="0"/>
          </a:p>
          <a:p>
            <a:pPr marL="114300" indent="0">
              <a:buNone/>
            </a:pPr>
            <a:r>
              <a:rPr lang="pt-BR" dirty="0"/>
              <a:t>Para se retornar um valor é importante lembrar do seguinte:</a:t>
            </a:r>
          </a:p>
          <a:p>
            <a:pPr>
              <a:buClr>
                <a:schemeClr val="tx1"/>
              </a:buClr>
            </a:pPr>
            <a:r>
              <a:rPr lang="pt-BR" dirty="0"/>
              <a:t>O tipo do valor retornado pelo método tem que ser igual ao tipo de retorno declarado na assinatura do método.</a:t>
            </a:r>
          </a:p>
          <a:p>
            <a:pPr>
              <a:buClr>
                <a:schemeClr val="tx1"/>
              </a:buClr>
            </a:pPr>
            <a:r>
              <a:rPr lang="pt-BR" dirty="0"/>
              <a:t>Uma vez que declaramos um tipo de retorno no método,  uso do comando </a:t>
            </a:r>
            <a:r>
              <a:rPr lang="pt-BR" b="1" dirty="0" err="1"/>
              <a:t>return</a:t>
            </a:r>
            <a:r>
              <a:rPr lang="pt-BR" dirty="0"/>
              <a:t> é obrigatório.</a:t>
            </a:r>
          </a:p>
          <a:p>
            <a:pPr>
              <a:buClr>
                <a:schemeClr val="tx1"/>
              </a:buClr>
            </a:pPr>
            <a:r>
              <a:rPr lang="pt-BR" dirty="0"/>
              <a:t>Caso o método não retorne valores, devemos usar o tipo de retorno </a:t>
            </a:r>
            <a:r>
              <a:rPr lang="pt-BR" b="1" dirty="0" err="1"/>
              <a:t>void</a:t>
            </a:r>
            <a:r>
              <a:rPr lang="pt-BR" dirty="0"/>
              <a:t>.</a:t>
            </a:r>
          </a:p>
          <a:p>
            <a:pPr>
              <a:buClr>
                <a:schemeClr val="tx1"/>
              </a:buClr>
            </a:pPr>
            <a:r>
              <a:rPr lang="pt-BR" dirty="0"/>
              <a:t>Quando usamos </a:t>
            </a:r>
            <a:r>
              <a:rPr lang="pt-BR" b="1" dirty="0" err="1"/>
              <a:t>void</a:t>
            </a:r>
            <a:r>
              <a:rPr lang="pt-BR" dirty="0"/>
              <a:t>, não precisamos usar o </a:t>
            </a:r>
            <a:r>
              <a:rPr lang="pt-BR" b="1" dirty="0" err="1"/>
              <a:t>return</a:t>
            </a:r>
            <a:r>
              <a:rPr lang="pt-BR" dirty="0"/>
              <a:t>.</a:t>
            </a:r>
          </a:p>
          <a:p>
            <a:pPr>
              <a:buClr>
                <a:schemeClr val="bg1"/>
              </a:buClr>
            </a:pPr>
            <a:endParaRPr lang="pt-BR" dirty="0"/>
          </a:p>
        </p:txBody>
      </p:sp>
    </p:spTree>
    <p:extLst>
      <p:ext uri="{BB962C8B-B14F-4D97-AF65-F5344CB8AC3E}">
        <p14:creationId xmlns:p14="http://schemas.microsoft.com/office/powerpoint/2010/main" val="1663960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46"/>
          <p:cNvSpPr/>
          <p:nvPr/>
        </p:nvSpPr>
        <p:spPr>
          <a:xfrm>
            <a:off x="0" y="1678793"/>
            <a:ext cx="9144000" cy="1561500"/>
          </a:xfrm>
          <a:prstGeom prst="rect">
            <a:avLst/>
          </a:prstGeom>
          <a:gradFill>
            <a:gsLst>
              <a:gs pos="0">
                <a:srgbClr val="000000"/>
              </a:gs>
              <a:gs pos="15000">
                <a:srgbClr val="000000"/>
              </a:gs>
              <a:gs pos="15000">
                <a:srgbClr val="FFD966"/>
              </a:gs>
              <a:gs pos="33000">
                <a:srgbClr val="FFD966"/>
              </a:gs>
              <a:gs pos="33000">
                <a:srgbClr val="000000"/>
              </a:gs>
              <a:gs pos="51000">
                <a:srgbClr val="000000"/>
              </a:gs>
              <a:gs pos="51000">
                <a:srgbClr val="FFD966"/>
              </a:gs>
              <a:gs pos="68000">
                <a:srgbClr val="FFD966"/>
              </a:gs>
              <a:gs pos="68000">
                <a:srgbClr val="000000"/>
              </a:gs>
              <a:gs pos="84000">
                <a:srgbClr val="000000"/>
              </a:gs>
              <a:gs pos="84000">
                <a:srgbClr val="FFD966"/>
              </a:gs>
              <a:gs pos="100000">
                <a:srgbClr val="FFD966"/>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83;p46">
            <a:extLst>
              <a:ext uri="{FF2B5EF4-FFF2-40B4-BE49-F238E27FC236}">
                <a16:creationId xmlns:a16="http://schemas.microsoft.com/office/drawing/2014/main" id="{E644C538-73A7-4D30-AA9E-EDAF78FE57C9}"/>
              </a:ext>
            </a:extLst>
          </p:cNvPr>
          <p:cNvSpPr txBox="1">
            <a:spLocks/>
          </p:cNvSpPr>
          <p:nvPr/>
        </p:nvSpPr>
        <p:spPr>
          <a:xfrm>
            <a:off x="0" y="3556000"/>
            <a:ext cx="9144000"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800"/>
              <a:buFont typeface="Arial"/>
              <a:buNone/>
              <a:defRPr sz="2800" b="1" i="0" u="none" strike="noStrike" cap="none">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lnSpc>
                <a:spcPct val="115000"/>
              </a:lnSpc>
            </a:pPr>
            <a:r>
              <a:rPr lang="pt-BR" sz="1800" dirty="0">
                <a:solidFill>
                  <a:srgbClr val="FFFFFF"/>
                </a:solidFill>
              </a:rPr>
              <a:t>Métodos e Atributos</a:t>
            </a:r>
            <a:endParaRPr lang="pt-BR" sz="1200" dirty="0">
              <a:solidFill>
                <a:srgbClr val="FFFFFF"/>
              </a:solidFill>
            </a:endParaRPr>
          </a:p>
        </p:txBody>
      </p:sp>
    </p:spTree>
    <p:extLst>
      <p:ext uri="{BB962C8B-B14F-4D97-AF65-F5344CB8AC3E}">
        <p14:creationId xmlns:p14="http://schemas.microsoft.com/office/powerpoint/2010/main" val="23720297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7CA5D-F167-4AA1-8306-7EA3BB9A0828}"/>
              </a:ext>
            </a:extLst>
          </p:cNvPr>
          <p:cNvSpPr>
            <a:spLocks noGrp="1"/>
          </p:cNvSpPr>
          <p:nvPr>
            <p:ph type="ctrTitle"/>
          </p:nvPr>
        </p:nvSpPr>
        <p:spPr/>
        <p:txBody>
          <a:bodyPr/>
          <a:lstStyle/>
          <a:p>
            <a:r>
              <a:rPr lang="pt-BR" dirty="0"/>
              <a:t>Matrizes</a:t>
            </a:r>
            <a:br>
              <a:rPr lang="pt-BR" dirty="0"/>
            </a:br>
            <a:r>
              <a:rPr lang="pt-BR" dirty="0"/>
              <a:t>e</a:t>
            </a:r>
            <a:br>
              <a:rPr lang="pt-BR" dirty="0"/>
            </a:br>
            <a:r>
              <a:rPr lang="pt-BR" dirty="0"/>
              <a:t>Objetos</a:t>
            </a:r>
          </a:p>
        </p:txBody>
      </p:sp>
    </p:spTree>
    <p:extLst>
      <p:ext uri="{BB962C8B-B14F-4D97-AF65-F5344CB8AC3E}">
        <p14:creationId xmlns:p14="http://schemas.microsoft.com/office/powerpoint/2010/main" val="9136468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C2836-FC40-4E51-9CBD-575DD1E67DAC}"/>
              </a:ext>
            </a:extLst>
          </p:cNvPr>
          <p:cNvSpPr>
            <a:spLocks noGrp="1"/>
          </p:cNvSpPr>
          <p:nvPr>
            <p:ph type="title"/>
          </p:nvPr>
        </p:nvSpPr>
        <p:spPr/>
        <p:txBody>
          <a:bodyPr/>
          <a:lstStyle/>
          <a:p>
            <a:r>
              <a:rPr lang="pt-BR" dirty="0"/>
              <a:t>Matrizes e Objetos.</a:t>
            </a:r>
          </a:p>
        </p:txBody>
      </p:sp>
      <p:sp>
        <p:nvSpPr>
          <p:cNvPr id="3" name="Text Placeholder 2">
            <a:extLst>
              <a:ext uri="{FF2B5EF4-FFF2-40B4-BE49-F238E27FC236}">
                <a16:creationId xmlns:a16="http://schemas.microsoft.com/office/drawing/2014/main" id="{F9E80192-D0B3-46F3-B071-71BEA4803FD9}"/>
              </a:ext>
            </a:extLst>
          </p:cNvPr>
          <p:cNvSpPr>
            <a:spLocks noGrp="1"/>
          </p:cNvSpPr>
          <p:nvPr>
            <p:ph type="body" idx="1"/>
          </p:nvPr>
        </p:nvSpPr>
        <p:spPr/>
        <p:txBody>
          <a:bodyPr/>
          <a:lstStyle/>
          <a:p>
            <a:pPr marL="114300" indent="0">
              <a:buNone/>
            </a:pPr>
            <a:r>
              <a:rPr lang="pt-BR" dirty="0"/>
              <a:t>Agora que já sabemos como definir as nossas classes e instanciar nossos objetos, podemos criar os mais diversos tipos de aplicações, contudo, quando temos que trabalhar com múltiplos objetos de uma vez nos vemos obrigados a declarar múltiplas variáveis para armazená-los, o que se prova pouco prático.</a:t>
            </a:r>
          </a:p>
          <a:p>
            <a:pPr marL="114300" indent="0">
              <a:buNone/>
            </a:pPr>
            <a:endParaRPr lang="pt-BR" dirty="0"/>
          </a:p>
          <a:p>
            <a:pPr marL="114300" indent="0">
              <a:buNone/>
            </a:pPr>
            <a:r>
              <a:rPr lang="pt-BR" dirty="0"/>
              <a:t>Para nos ajudar a superar essa limitação, podemos fazer uso das matrizes para agrupar todos os nosso objetos, organizando e facilitando o acesso a eles.</a:t>
            </a:r>
          </a:p>
        </p:txBody>
      </p:sp>
    </p:spTree>
    <p:extLst>
      <p:ext uri="{BB962C8B-B14F-4D97-AF65-F5344CB8AC3E}">
        <p14:creationId xmlns:p14="http://schemas.microsoft.com/office/powerpoint/2010/main" val="20540812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C2836-FC40-4E51-9CBD-575DD1E67DAC}"/>
              </a:ext>
            </a:extLst>
          </p:cNvPr>
          <p:cNvSpPr>
            <a:spLocks noGrp="1"/>
          </p:cNvSpPr>
          <p:nvPr>
            <p:ph type="title"/>
          </p:nvPr>
        </p:nvSpPr>
        <p:spPr/>
        <p:txBody>
          <a:bodyPr/>
          <a:lstStyle/>
          <a:p>
            <a:r>
              <a:rPr lang="pt-BR" dirty="0"/>
              <a:t>Declarando e Usando Matrizes de Objetos</a:t>
            </a:r>
          </a:p>
        </p:txBody>
      </p:sp>
      <p:sp>
        <p:nvSpPr>
          <p:cNvPr id="4" name="Text Placeholder 3">
            <a:extLst>
              <a:ext uri="{FF2B5EF4-FFF2-40B4-BE49-F238E27FC236}">
                <a16:creationId xmlns:a16="http://schemas.microsoft.com/office/drawing/2014/main" id="{03799BCB-A88D-4F16-B013-F9DF45967F98}"/>
              </a:ext>
            </a:extLst>
          </p:cNvPr>
          <p:cNvSpPr>
            <a:spLocks noGrp="1"/>
          </p:cNvSpPr>
          <p:nvPr>
            <p:ph type="body" idx="1"/>
          </p:nvPr>
        </p:nvSpPr>
        <p:spPr/>
        <p:txBody>
          <a:bodyPr/>
          <a:lstStyle/>
          <a:p>
            <a:pPr marL="425450" indent="-285750">
              <a:buClr>
                <a:schemeClr val="tx1"/>
              </a:buClr>
            </a:pPr>
            <a:r>
              <a:rPr lang="pt-BR" dirty="0"/>
              <a:t>Declaramos e usamos as matrizes de objetos da mesma maneira que as matrizes com o tipos base.</a:t>
            </a:r>
          </a:p>
          <a:p>
            <a:pPr marL="425450" indent="-285750">
              <a:buClr>
                <a:schemeClr val="tx1"/>
              </a:buClr>
            </a:pPr>
            <a:r>
              <a:rPr lang="pt-BR" dirty="0"/>
              <a:t>Todas as regras que se aplicam as matrizes de tipos base também se aplicam as Matrizes com objetos.</a:t>
            </a:r>
          </a:p>
          <a:p>
            <a:pPr marL="425450" indent="-285750">
              <a:buClr>
                <a:schemeClr val="tx1"/>
              </a:buClr>
            </a:pPr>
            <a:r>
              <a:rPr lang="pt-BR" dirty="0"/>
              <a:t>Para cada uma das posições de uma matriz de objetos armazenará um instância da classe </a:t>
            </a:r>
          </a:p>
        </p:txBody>
      </p:sp>
    </p:spTree>
    <p:extLst>
      <p:ext uri="{BB962C8B-B14F-4D97-AF65-F5344CB8AC3E}">
        <p14:creationId xmlns:p14="http://schemas.microsoft.com/office/powerpoint/2010/main" val="10848707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46"/>
          <p:cNvSpPr/>
          <p:nvPr/>
        </p:nvSpPr>
        <p:spPr>
          <a:xfrm>
            <a:off x="0" y="1678793"/>
            <a:ext cx="9144000" cy="1561500"/>
          </a:xfrm>
          <a:prstGeom prst="rect">
            <a:avLst/>
          </a:prstGeom>
          <a:gradFill>
            <a:gsLst>
              <a:gs pos="0">
                <a:srgbClr val="000000"/>
              </a:gs>
              <a:gs pos="15000">
                <a:srgbClr val="000000"/>
              </a:gs>
              <a:gs pos="15000">
                <a:srgbClr val="FFD966"/>
              </a:gs>
              <a:gs pos="33000">
                <a:srgbClr val="FFD966"/>
              </a:gs>
              <a:gs pos="33000">
                <a:srgbClr val="000000"/>
              </a:gs>
              <a:gs pos="51000">
                <a:srgbClr val="000000"/>
              </a:gs>
              <a:gs pos="51000">
                <a:srgbClr val="FFD966"/>
              </a:gs>
              <a:gs pos="68000">
                <a:srgbClr val="FFD966"/>
              </a:gs>
              <a:gs pos="68000">
                <a:srgbClr val="000000"/>
              </a:gs>
              <a:gs pos="84000">
                <a:srgbClr val="000000"/>
              </a:gs>
              <a:gs pos="84000">
                <a:srgbClr val="FFD966"/>
              </a:gs>
              <a:gs pos="100000">
                <a:srgbClr val="FFD966"/>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83;p46">
            <a:extLst>
              <a:ext uri="{FF2B5EF4-FFF2-40B4-BE49-F238E27FC236}">
                <a16:creationId xmlns:a16="http://schemas.microsoft.com/office/drawing/2014/main" id="{E644C538-73A7-4D30-AA9E-EDAF78FE57C9}"/>
              </a:ext>
            </a:extLst>
          </p:cNvPr>
          <p:cNvSpPr txBox="1">
            <a:spLocks/>
          </p:cNvSpPr>
          <p:nvPr/>
        </p:nvSpPr>
        <p:spPr>
          <a:xfrm>
            <a:off x="0" y="3556000"/>
            <a:ext cx="9144000"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800"/>
              <a:buFont typeface="Arial"/>
              <a:buNone/>
              <a:defRPr sz="2800" b="1" i="0" u="none" strike="noStrike" cap="none">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lnSpc>
                <a:spcPct val="115000"/>
              </a:lnSpc>
            </a:pPr>
            <a:r>
              <a:rPr lang="pt-BR" sz="1800" dirty="0">
                <a:solidFill>
                  <a:srgbClr val="FFFFFF"/>
                </a:solidFill>
              </a:rPr>
              <a:t>Vetores de Objetos</a:t>
            </a:r>
            <a:endParaRPr lang="pt-BR" sz="1200" dirty="0">
              <a:solidFill>
                <a:srgbClr val="FFFFFF"/>
              </a:solidFill>
            </a:endParaRPr>
          </a:p>
        </p:txBody>
      </p:sp>
    </p:spTree>
    <p:extLst>
      <p:ext uri="{BB962C8B-B14F-4D97-AF65-F5344CB8AC3E}">
        <p14:creationId xmlns:p14="http://schemas.microsoft.com/office/powerpoint/2010/main" val="3150354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909EF-1975-432C-961D-CE5251DAA0FB}"/>
              </a:ext>
            </a:extLst>
          </p:cNvPr>
          <p:cNvSpPr>
            <a:spLocks noGrp="1"/>
          </p:cNvSpPr>
          <p:nvPr>
            <p:ph type="title"/>
          </p:nvPr>
        </p:nvSpPr>
        <p:spPr>
          <a:xfrm>
            <a:off x="311700" y="357939"/>
            <a:ext cx="8520600" cy="572700"/>
          </a:xfrm>
        </p:spPr>
        <p:txBody>
          <a:bodyPr/>
          <a:lstStyle/>
          <a:p>
            <a:r>
              <a:rPr lang="pt-BR" dirty="0"/>
              <a:t>Algoritmos</a:t>
            </a:r>
          </a:p>
        </p:txBody>
      </p:sp>
      <p:sp>
        <p:nvSpPr>
          <p:cNvPr id="3" name="Text Placeholder 2">
            <a:extLst>
              <a:ext uri="{FF2B5EF4-FFF2-40B4-BE49-F238E27FC236}">
                <a16:creationId xmlns:a16="http://schemas.microsoft.com/office/drawing/2014/main" id="{4208E743-CDB3-4442-AA23-FD647B40FE8A}"/>
              </a:ext>
            </a:extLst>
          </p:cNvPr>
          <p:cNvSpPr>
            <a:spLocks noGrp="1"/>
          </p:cNvSpPr>
          <p:nvPr>
            <p:ph type="body" idx="1"/>
          </p:nvPr>
        </p:nvSpPr>
        <p:spPr>
          <a:xfrm>
            <a:off x="311700" y="1065389"/>
            <a:ext cx="3999900" cy="3416400"/>
          </a:xfrm>
        </p:spPr>
        <p:txBody>
          <a:bodyPr lIns="90000" tIns="90000" rIns="90000" bIns="90000"/>
          <a:lstStyle/>
          <a:p>
            <a:pPr marL="139700" indent="0">
              <a:buNone/>
            </a:pPr>
            <a:r>
              <a:rPr lang="pt-BR" dirty="0">
                <a:solidFill>
                  <a:schemeClr val="bg1"/>
                </a:solidFill>
              </a:rPr>
              <a:t>Algoritmos são uma sequencia de passos que usamos para cumprir com uma determinada tarefa.</a:t>
            </a:r>
          </a:p>
          <a:p>
            <a:pPr marL="139700" indent="0">
              <a:buNone/>
            </a:pPr>
            <a:endParaRPr lang="pt-BR" dirty="0">
              <a:solidFill>
                <a:schemeClr val="bg1"/>
              </a:solidFill>
            </a:endParaRPr>
          </a:p>
          <a:p>
            <a:pPr marL="139700" indent="0">
              <a:buNone/>
            </a:pPr>
            <a:r>
              <a:rPr lang="pt-BR" dirty="0"/>
              <a:t>Algoritmos estão presentes no nosso dia a dia e os usamos, muitas vezes de modo inconsciente, para toda sorte de tarefas.</a:t>
            </a:r>
          </a:p>
          <a:p>
            <a:pPr marL="139700" indent="0">
              <a:buNone/>
            </a:pPr>
            <a:endParaRPr lang="pt-BR" dirty="0">
              <a:solidFill>
                <a:schemeClr val="bg1"/>
              </a:solidFill>
            </a:endParaRPr>
          </a:p>
          <a:p>
            <a:pPr marL="139700" indent="0">
              <a:buNone/>
            </a:pPr>
            <a:endParaRPr lang="pt-BR" dirty="0">
              <a:solidFill>
                <a:schemeClr val="bg1"/>
              </a:solidFill>
            </a:endParaRPr>
          </a:p>
        </p:txBody>
      </p:sp>
      <p:sp>
        <p:nvSpPr>
          <p:cNvPr id="4" name="Text Placeholder 3">
            <a:extLst>
              <a:ext uri="{FF2B5EF4-FFF2-40B4-BE49-F238E27FC236}">
                <a16:creationId xmlns:a16="http://schemas.microsoft.com/office/drawing/2014/main" id="{8DE91690-DF6F-44D6-8BF7-F7FE29E541F4}"/>
              </a:ext>
            </a:extLst>
          </p:cNvPr>
          <p:cNvSpPr>
            <a:spLocks noGrp="1"/>
          </p:cNvSpPr>
          <p:nvPr>
            <p:ph type="body" idx="2"/>
          </p:nvPr>
        </p:nvSpPr>
        <p:spPr>
          <a:xfrm>
            <a:off x="4479851" y="1065389"/>
            <a:ext cx="4479851" cy="3967100"/>
          </a:xfrm>
        </p:spPr>
        <p:txBody>
          <a:bodyPr/>
          <a:lstStyle/>
          <a:p>
            <a:pPr marL="139700" indent="0">
              <a:buNone/>
            </a:pPr>
            <a:r>
              <a:rPr lang="pt-BR" sz="1600" b="1" dirty="0"/>
              <a:t>Como trocar uma lâmpada:</a:t>
            </a:r>
          </a:p>
          <a:p>
            <a:pPr marL="139700" indent="0">
              <a:buNone/>
            </a:pPr>
            <a:r>
              <a:rPr lang="pt-BR" dirty="0"/>
              <a:t>1 - A lâmpada funciona?</a:t>
            </a:r>
          </a:p>
          <a:p>
            <a:pPr marL="139700" indent="0">
              <a:buNone/>
            </a:pPr>
            <a:r>
              <a:rPr lang="pt-BR" dirty="0"/>
              <a:t>2 - Se sim, então nada a fazer.</a:t>
            </a:r>
          </a:p>
          <a:p>
            <a:pPr marL="139700" indent="0">
              <a:buNone/>
            </a:pPr>
            <a:r>
              <a:rPr lang="pt-BR" dirty="0"/>
              <a:t>3 - Se não, tem energia elétrica na casa?</a:t>
            </a:r>
          </a:p>
          <a:p>
            <a:pPr marL="139700" indent="0">
              <a:buNone/>
            </a:pPr>
            <a:r>
              <a:rPr lang="pt-BR" dirty="0"/>
              <a:t>4 - Se não, pague a conta e volte para o passo 1.</a:t>
            </a:r>
          </a:p>
          <a:p>
            <a:pPr marL="139700" indent="0">
              <a:buNone/>
            </a:pPr>
            <a:r>
              <a:rPr lang="pt-BR" dirty="0"/>
              <a:t>5 - Se sim, o interruptor tá ligado?</a:t>
            </a:r>
          </a:p>
          <a:p>
            <a:pPr marL="139700" indent="0">
              <a:buNone/>
            </a:pPr>
            <a:r>
              <a:rPr lang="pt-BR" dirty="0"/>
              <a:t>6 - Não! Ligue o raio do interruptor e volte para o passo 1.</a:t>
            </a:r>
          </a:p>
          <a:p>
            <a:pPr marL="139700" indent="0">
              <a:buNone/>
            </a:pPr>
            <a:r>
              <a:rPr lang="pt-BR" dirty="0"/>
              <a:t>7 - Se sim. Tem lâmpada nova em casa?</a:t>
            </a:r>
          </a:p>
          <a:p>
            <a:pPr marL="139700" indent="0">
              <a:buNone/>
            </a:pPr>
            <a:r>
              <a:rPr lang="pt-BR" dirty="0"/>
              <a:t>8 – Não! Compre uma lâmpada nova.</a:t>
            </a:r>
          </a:p>
          <a:p>
            <a:pPr marL="139700" indent="0">
              <a:buNone/>
            </a:pPr>
            <a:r>
              <a:rPr lang="pt-BR" dirty="0"/>
              <a:t>9 – Se sim. Pegue a lâmpada nova.</a:t>
            </a:r>
          </a:p>
          <a:p>
            <a:pPr marL="139700" indent="0">
              <a:buNone/>
            </a:pPr>
            <a:r>
              <a:rPr lang="pt-BR" dirty="0"/>
              <a:t>10 – Remove o bulbo queimado do soquete.</a:t>
            </a:r>
          </a:p>
          <a:p>
            <a:pPr marL="139700" indent="0">
              <a:buNone/>
            </a:pPr>
            <a:r>
              <a:rPr lang="pt-BR" dirty="0"/>
              <a:t>11 – Coloque o bulbo novo e volte para o passo 1.</a:t>
            </a:r>
          </a:p>
        </p:txBody>
      </p:sp>
    </p:spTree>
    <p:extLst>
      <p:ext uri="{BB962C8B-B14F-4D97-AF65-F5344CB8AC3E}">
        <p14:creationId xmlns:p14="http://schemas.microsoft.com/office/powerpoint/2010/main" val="239101129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FBD43-D128-429D-965D-60F682C3248E}"/>
              </a:ext>
            </a:extLst>
          </p:cNvPr>
          <p:cNvSpPr>
            <a:spLocks noGrp="1"/>
          </p:cNvSpPr>
          <p:nvPr>
            <p:ph type="ctrTitle"/>
          </p:nvPr>
        </p:nvSpPr>
        <p:spPr/>
        <p:txBody>
          <a:bodyPr/>
          <a:lstStyle/>
          <a:p>
            <a:r>
              <a:rPr lang="pt-BR" dirty="0"/>
              <a:t>Coleções</a:t>
            </a:r>
          </a:p>
        </p:txBody>
      </p:sp>
    </p:spTree>
    <p:extLst>
      <p:ext uri="{BB962C8B-B14F-4D97-AF65-F5344CB8AC3E}">
        <p14:creationId xmlns:p14="http://schemas.microsoft.com/office/powerpoint/2010/main" val="28780391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47975-D84A-48C3-8EC7-A11164734073}"/>
              </a:ext>
            </a:extLst>
          </p:cNvPr>
          <p:cNvSpPr>
            <a:spLocks noGrp="1"/>
          </p:cNvSpPr>
          <p:nvPr>
            <p:ph type="title"/>
          </p:nvPr>
        </p:nvSpPr>
        <p:spPr/>
        <p:txBody>
          <a:bodyPr/>
          <a:lstStyle/>
          <a:p>
            <a:r>
              <a:rPr lang="pt-BR" dirty="0"/>
              <a:t>Coleções...</a:t>
            </a:r>
          </a:p>
        </p:txBody>
      </p:sp>
      <p:sp>
        <p:nvSpPr>
          <p:cNvPr id="3" name="Text Placeholder 2">
            <a:extLst>
              <a:ext uri="{FF2B5EF4-FFF2-40B4-BE49-F238E27FC236}">
                <a16:creationId xmlns:a16="http://schemas.microsoft.com/office/drawing/2014/main" id="{73DB3F45-F6E1-4B54-BB4E-23FEB7E55AE9}"/>
              </a:ext>
            </a:extLst>
          </p:cNvPr>
          <p:cNvSpPr>
            <a:spLocks noGrp="1"/>
          </p:cNvSpPr>
          <p:nvPr>
            <p:ph type="body" idx="1"/>
          </p:nvPr>
        </p:nvSpPr>
        <p:spPr/>
        <p:txBody>
          <a:bodyPr/>
          <a:lstStyle/>
          <a:p>
            <a:pPr marL="139700" indent="0">
              <a:buNone/>
            </a:pPr>
            <a:r>
              <a:rPr lang="pt-BR" sz="1800" dirty="0"/>
              <a:t>As </a:t>
            </a:r>
            <a:r>
              <a:rPr lang="pt-BR" sz="1800" b="1" dirty="0"/>
              <a:t>Coleções </a:t>
            </a:r>
            <a:r>
              <a:rPr lang="pt-BR" sz="1800" dirty="0"/>
              <a:t>estruturas para o armazenamento e a manipulação de múltiplos valores, assim como as Matrizes, entretanto estas são mais flexíveis, podendo aumentar ou diminuir a quantidade de itens armazenados durante a execução da aplicação, além de possuir diversas outras funcionalidades para a manipulação dos dados.</a:t>
            </a:r>
            <a:endParaRPr lang="pt-BR" dirty="0"/>
          </a:p>
          <a:p>
            <a:pPr marL="139700" indent="0">
              <a:buNone/>
            </a:pPr>
            <a:endParaRPr lang="pt-BR" dirty="0"/>
          </a:p>
          <a:p>
            <a:pPr marL="139700" indent="0">
              <a:buNone/>
            </a:pPr>
            <a:r>
              <a:rPr lang="pt-BR" sz="1800" dirty="0"/>
              <a:t>Existem diver</a:t>
            </a:r>
            <a:r>
              <a:rPr lang="pt-BR" dirty="0"/>
              <a:t>sos tipos de coleções implementadas no C# cada uma adequada para um tipo de tarefa, como veremos a seguir...</a:t>
            </a:r>
            <a:endParaRPr lang="pt-BR" sz="1800" dirty="0"/>
          </a:p>
        </p:txBody>
      </p:sp>
    </p:spTree>
    <p:extLst>
      <p:ext uri="{BB962C8B-B14F-4D97-AF65-F5344CB8AC3E}">
        <p14:creationId xmlns:p14="http://schemas.microsoft.com/office/powerpoint/2010/main" val="23912044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4C33A-2633-4748-BF4C-48B545F804D7}"/>
              </a:ext>
            </a:extLst>
          </p:cNvPr>
          <p:cNvSpPr>
            <a:spLocks noGrp="1"/>
          </p:cNvSpPr>
          <p:nvPr>
            <p:ph type="title"/>
          </p:nvPr>
        </p:nvSpPr>
        <p:spPr/>
        <p:txBody>
          <a:bodyPr/>
          <a:lstStyle/>
          <a:p>
            <a:r>
              <a:rPr lang="pt-BR" dirty="0"/>
              <a:t>Tipos de Coleções</a:t>
            </a:r>
          </a:p>
        </p:txBody>
      </p:sp>
      <p:sp>
        <p:nvSpPr>
          <p:cNvPr id="3" name="Text Placeholder 2">
            <a:extLst>
              <a:ext uri="{FF2B5EF4-FFF2-40B4-BE49-F238E27FC236}">
                <a16:creationId xmlns:a16="http://schemas.microsoft.com/office/drawing/2014/main" id="{26180B2C-4071-4637-88FD-CA92036FF684}"/>
              </a:ext>
            </a:extLst>
          </p:cNvPr>
          <p:cNvSpPr>
            <a:spLocks noGrp="1"/>
          </p:cNvSpPr>
          <p:nvPr>
            <p:ph type="body" idx="1"/>
          </p:nvPr>
        </p:nvSpPr>
        <p:spPr>
          <a:xfrm>
            <a:off x="290436" y="1024814"/>
            <a:ext cx="8520600" cy="3894516"/>
          </a:xfrm>
        </p:spPr>
        <p:txBody>
          <a:bodyPr>
            <a:normAutofit fontScale="85000" lnSpcReduction="20000"/>
          </a:bodyPr>
          <a:lstStyle/>
          <a:p>
            <a:pPr marL="114300" indent="0">
              <a:buNone/>
            </a:pPr>
            <a:r>
              <a:rPr lang="pt-BR" dirty="0"/>
              <a:t>No C#, todas as coleções são classes e são implementadas pelos </a:t>
            </a:r>
            <a:r>
              <a:rPr lang="pt-BR" dirty="0" err="1"/>
              <a:t>namespaces</a:t>
            </a:r>
            <a:r>
              <a:rPr lang="pt-BR" dirty="0"/>
              <a:t>:</a:t>
            </a:r>
          </a:p>
          <a:p>
            <a:pPr marL="114300" indent="0">
              <a:buNone/>
            </a:pPr>
            <a:endParaRPr lang="pt-BR" dirty="0"/>
          </a:p>
          <a:p>
            <a:pPr>
              <a:buClr>
                <a:schemeClr val="tx1"/>
              </a:buClr>
            </a:pPr>
            <a:r>
              <a:rPr lang="pt-BR" b="1" dirty="0" err="1"/>
              <a:t>System.Collections.Generic</a:t>
            </a:r>
            <a:r>
              <a:rPr lang="pt-BR" dirty="0"/>
              <a:t>: Uma coleção genérica é útil quando cada item na coleção tem o mesmo tipo de dados. Uma coleção genérica impõe tipagem forte, permitindo que apenas o tipo de dados desejado seja adicionado.</a:t>
            </a:r>
          </a:p>
          <a:p>
            <a:pPr>
              <a:buClr>
                <a:schemeClr val="tx1"/>
              </a:buClr>
            </a:pPr>
            <a:endParaRPr lang="pt-BR" dirty="0"/>
          </a:p>
          <a:p>
            <a:pPr>
              <a:buClr>
                <a:schemeClr val="tx1"/>
              </a:buClr>
            </a:pPr>
            <a:r>
              <a:rPr lang="pt-BR" b="1" dirty="0" err="1"/>
              <a:t>System.Collections</a:t>
            </a:r>
            <a:r>
              <a:rPr lang="pt-BR" dirty="0"/>
              <a:t>: As coleções não genéricas funcionam de maneira similar ao as coleções genéricas, entretanto, seu elementos são armazenados como elementos do tipo genérico </a:t>
            </a:r>
            <a:r>
              <a:rPr lang="pt-BR" dirty="0" err="1"/>
              <a:t>Object</a:t>
            </a:r>
            <a:r>
              <a:rPr lang="pt-BR" dirty="0"/>
              <a:t>.</a:t>
            </a:r>
          </a:p>
          <a:p>
            <a:pPr>
              <a:buClr>
                <a:schemeClr val="tx1"/>
              </a:buClr>
            </a:pPr>
            <a:endParaRPr lang="pt-BR" dirty="0"/>
          </a:p>
          <a:p>
            <a:pPr>
              <a:buClr>
                <a:schemeClr val="tx1"/>
              </a:buClr>
            </a:pPr>
            <a:r>
              <a:rPr lang="pt-BR" b="1" dirty="0" err="1"/>
              <a:t>System.Collections.Concurrent</a:t>
            </a:r>
            <a:r>
              <a:rPr lang="pt-BR" dirty="0"/>
              <a:t>: As coleções implementadas em </a:t>
            </a:r>
            <a:r>
              <a:rPr lang="pt-BR" dirty="0" err="1"/>
              <a:t>System.Collections.Concurrent</a:t>
            </a:r>
            <a:r>
              <a:rPr lang="pt-BR" dirty="0"/>
              <a:t>  só existem no .NET Framework 4 ou superior, e fornecem operações thread-safe eficientes para acessar itens da coleção de vários threads.</a:t>
            </a:r>
          </a:p>
          <a:p>
            <a:pPr marL="114300" indent="0">
              <a:buClr>
                <a:schemeClr val="tx1"/>
              </a:buClr>
              <a:buNone/>
            </a:pPr>
            <a:endParaRPr lang="pt-BR" dirty="0"/>
          </a:p>
          <a:p>
            <a:pPr marL="114300" indent="0">
              <a:buClr>
                <a:schemeClr val="tx1"/>
              </a:buClr>
              <a:buNone/>
            </a:pPr>
            <a:r>
              <a:rPr lang="pt-BR" dirty="0"/>
              <a:t>No nosso dia a dia, utilizaremos </a:t>
            </a:r>
            <a:r>
              <a:rPr lang="pt-BR" b="1" dirty="0" err="1"/>
              <a:t>System.Collections.Generic</a:t>
            </a:r>
            <a:r>
              <a:rPr lang="pt-BR" b="1" dirty="0"/>
              <a:t> </a:t>
            </a:r>
            <a:r>
              <a:rPr lang="pt-BR" dirty="0"/>
              <a:t>sempre que possível.</a:t>
            </a:r>
          </a:p>
        </p:txBody>
      </p:sp>
    </p:spTree>
    <p:extLst>
      <p:ext uri="{BB962C8B-B14F-4D97-AF65-F5344CB8AC3E}">
        <p14:creationId xmlns:p14="http://schemas.microsoft.com/office/powerpoint/2010/main" val="9969456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9D2C7-1FFD-41CD-8C72-5B20665B0091}"/>
              </a:ext>
            </a:extLst>
          </p:cNvPr>
          <p:cNvSpPr>
            <a:spLocks noGrp="1"/>
          </p:cNvSpPr>
          <p:nvPr>
            <p:ph type="title"/>
          </p:nvPr>
        </p:nvSpPr>
        <p:spPr/>
        <p:txBody>
          <a:bodyPr/>
          <a:lstStyle/>
          <a:p>
            <a:r>
              <a:rPr lang="pt-BR" dirty="0"/>
              <a:t>Algumas Classes de Coleções no C#</a:t>
            </a:r>
          </a:p>
        </p:txBody>
      </p:sp>
      <p:graphicFrame>
        <p:nvGraphicFramePr>
          <p:cNvPr id="4" name="Table 3">
            <a:extLst>
              <a:ext uri="{FF2B5EF4-FFF2-40B4-BE49-F238E27FC236}">
                <a16:creationId xmlns:a16="http://schemas.microsoft.com/office/drawing/2014/main" id="{ACDEE6E4-1218-483D-A1CC-4E1A8E5DD05D}"/>
              </a:ext>
            </a:extLst>
          </p:cNvPr>
          <p:cNvGraphicFramePr>
            <a:graphicFrameLocks noGrp="1"/>
          </p:cNvGraphicFramePr>
          <p:nvPr>
            <p:extLst>
              <p:ext uri="{D42A27DB-BD31-4B8C-83A1-F6EECF244321}">
                <p14:modId xmlns:p14="http://schemas.microsoft.com/office/powerpoint/2010/main" val="3332819044"/>
              </p:ext>
            </p:extLst>
          </p:nvPr>
        </p:nvGraphicFramePr>
        <p:xfrm>
          <a:off x="311699" y="1184792"/>
          <a:ext cx="8520600" cy="2931160"/>
        </p:xfrm>
        <a:graphic>
          <a:graphicData uri="http://schemas.openxmlformats.org/drawingml/2006/table">
            <a:tbl>
              <a:tblPr firstRow="1" bandRow="1"/>
              <a:tblGrid>
                <a:gridCol w="2764654">
                  <a:extLst>
                    <a:ext uri="{9D8B030D-6E8A-4147-A177-3AD203B41FA5}">
                      <a16:colId xmlns:a16="http://schemas.microsoft.com/office/drawing/2014/main" val="1686515940"/>
                    </a:ext>
                  </a:extLst>
                </a:gridCol>
                <a:gridCol w="5755946">
                  <a:extLst>
                    <a:ext uri="{9D8B030D-6E8A-4147-A177-3AD203B41FA5}">
                      <a16:colId xmlns:a16="http://schemas.microsoft.com/office/drawing/2014/main" val="3084761730"/>
                    </a:ext>
                  </a:extLst>
                </a:gridCol>
              </a:tblGrid>
              <a:tr h="370840">
                <a:tc>
                  <a:txBody>
                    <a:bodyPr/>
                    <a:lstStyle/>
                    <a:p>
                      <a:r>
                        <a:rPr lang="pt-BR" sz="1600" b="1" dirty="0">
                          <a:solidFill>
                            <a:schemeClr val="tx1"/>
                          </a:solidFill>
                        </a:rPr>
                        <a:t>Classe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pt-BR" sz="1600" b="1" dirty="0">
                          <a:solidFill>
                            <a:schemeClr val="tx1"/>
                          </a:solidFill>
                        </a:rPr>
                        <a:t>Descrição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22757556"/>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pt-BR" sz="1600" dirty="0" err="1">
                          <a:solidFill>
                            <a:schemeClr val="tx1"/>
                          </a:solidFill>
                          <a:hlinkClick r:id="rId2">
                            <a:extLst>
                              <a:ext uri="{A12FA001-AC4F-418D-AE19-62706E023703}">
                                <ahyp:hlinkClr xmlns:ahyp="http://schemas.microsoft.com/office/drawing/2018/hyperlinkcolor" val="tx"/>
                              </a:ext>
                            </a:extLst>
                          </a:hlinkClick>
                        </a:rPr>
                        <a:t>List</a:t>
                      </a:r>
                      <a:r>
                        <a:rPr lang="pt-BR" sz="1600" dirty="0">
                          <a:solidFill>
                            <a:schemeClr val="tx1"/>
                          </a:solidFill>
                          <a:hlinkClick r:id="rId2">
                            <a:extLst>
                              <a:ext uri="{A12FA001-AC4F-418D-AE19-62706E023703}">
                                <ahyp:hlinkClr xmlns:ahyp="http://schemas.microsoft.com/office/drawing/2018/hyperlinkcolor" val="tx"/>
                              </a:ext>
                            </a:extLst>
                          </a:hlinkClick>
                        </a:rPr>
                        <a:t>&lt;T&gt;</a:t>
                      </a:r>
                      <a:endParaRPr lang="pt-BR"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pt-BR" sz="1600" dirty="0">
                          <a:solidFill>
                            <a:schemeClr val="tx1"/>
                          </a:solidFill>
                        </a:rPr>
                        <a:t>Representa uma lista de objetos que podem ser acessados por índice. Fornece métodos para pesquisar, classificar e modificar listas.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44906578"/>
                  </a:ext>
                </a:extLst>
              </a:tr>
              <a:tr h="370840">
                <a:tc>
                  <a:txBody>
                    <a:bodyPr/>
                    <a:lstStyle/>
                    <a:p>
                      <a:r>
                        <a:rPr lang="pt-BR" sz="1600" dirty="0" err="1">
                          <a:solidFill>
                            <a:schemeClr val="tx1"/>
                          </a:solidFill>
                          <a:hlinkClick r:id="rId3">
                            <a:extLst>
                              <a:ext uri="{A12FA001-AC4F-418D-AE19-62706E023703}">
                                <ahyp:hlinkClr xmlns:ahyp="http://schemas.microsoft.com/office/drawing/2018/hyperlinkcolor" val="tx"/>
                              </a:ext>
                            </a:extLst>
                          </a:hlinkClick>
                        </a:rPr>
                        <a:t>Dictionary</a:t>
                      </a:r>
                      <a:r>
                        <a:rPr lang="pt-BR" sz="1600" dirty="0">
                          <a:solidFill>
                            <a:schemeClr val="tx1"/>
                          </a:solidFill>
                          <a:hlinkClick r:id="rId3">
                            <a:extLst>
                              <a:ext uri="{A12FA001-AC4F-418D-AE19-62706E023703}">
                                <ahyp:hlinkClr xmlns:ahyp="http://schemas.microsoft.com/office/drawing/2018/hyperlinkcolor" val="tx"/>
                              </a:ext>
                            </a:extLst>
                          </a:hlinkClick>
                        </a:rPr>
                        <a:t>&lt;</a:t>
                      </a:r>
                      <a:r>
                        <a:rPr lang="pt-BR" sz="1600" dirty="0" err="1">
                          <a:solidFill>
                            <a:schemeClr val="tx1"/>
                          </a:solidFill>
                          <a:hlinkClick r:id="rId3">
                            <a:extLst>
                              <a:ext uri="{A12FA001-AC4F-418D-AE19-62706E023703}">
                                <ahyp:hlinkClr xmlns:ahyp="http://schemas.microsoft.com/office/drawing/2018/hyperlinkcolor" val="tx"/>
                              </a:ext>
                            </a:extLst>
                          </a:hlinkClick>
                        </a:rPr>
                        <a:t>TKey,TValue</a:t>
                      </a:r>
                      <a:r>
                        <a:rPr lang="pt-BR" sz="1600" dirty="0">
                          <a:solidFill>
                            <a:schemeClr val="tx1"/>
                          </a:solidFill>
                          <a:hlinkClick r:id="rId3">
                            <a:extLst>
                              <a:ext uri="{A12FA001-AC4F-418D-AE19-62706E023703}">
                                <ahyp:hlinkClr xmlns:ahyp="http://schemas.microsoft.com/office/drawing/2018/hyperlinkcolor" val="tx"/>
                              </a:ext>
                            </a:extLst>
                          </a:hlinkClick>
                        </a:rPr>
                        <a:t>&gt;</a:t>
                      </a:r>
                      <a:endParaRPr lang="pt-BR"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pt-BR" sz="1600" dirty="0">
                          <a:solidFill>
                            <a:schemeClr val="tx1"/>
                          </a:solidFill>
                        </a:rPr>
                        <a:t>Representa uma coleção de pares chave-valor organizados com base na chave.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66239536"/>
                  </a:ext>
                </a:extLst>
              </a:tr>
              <a:tr h="370840">
                <a:tc>
                  <a:txBody>
                    <a:bodyPr/>
                    <a:lstStyle/>
                    <a:p>
                      <a:r>
                        <a:rPr lang="pt-BR" sz="1600" dirty="0" err="1">
                          <a:solidFill>
                            <a:schemeClr val="tx1"/>
                          </a:solidFill>
                          <a:hlinkClick r:id="rId4">
                            <a:extLst>
                              <a:ext uri="{A12FA001-AC4F-418D-AE19-62706E023703}">
                                <ahyp:hlinkClr xmlns:ahyp="http://schemas.microsoft.com/office/drawing/2018/hyperlinkcolor" val="tx"/>
                              </a:ext>
                            </a:extLst>
                          </a:hlinkClick>
                        </a:rPr>
                        <a:t>Queue</a:t>
                      </a:r>
                      <a:r>
                        <a:rPr lang="pt-BR" sz="1600" dirty="0">
                          <a:solidFill>
                            <a:schemeClr val="tx1"/>
                          </a:solidFill>
                          <a:hlinkClick r:id="rId4">
                            <a:extLst>
                              <a:ext uri="{A12FA001-AC4F-418D-AE19-62706E023703}">
                                <ahyp:hlinkClr xmlns:ahyp="http://schemas.microsoft.com/office/drawing/2018/hyperlinkcolor" val="tx"/>
                              </a:ext>
                            </a:extLst>
                          </a:hlinkClick>
                        </a:rPr>
                        <a:t>&lt;T&gt;</a:t>
                      </a:r>
                      <a:endParaRPr lang="pt-BR"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pt-BR" sz="1600" dirty="0">
                          <a:solidFill>
                            <a:schemeClr val="tx1"/>
                          </a:solidFill>
                        </a:rPr>
                        <a:t>Representa uma coleção de objetos FIFO (primeiro a entrar, primeiro a sair).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1744499"/>
                  </a:ext>
                </a:extLst>
              </a:tr>
              <a:tr h="370840">
                <a:tc>
                  <a:txBody>
                    <a:bodyPr/>
                    <a:lstStyle/>
                    <a:p>
                      <a:r>
                        <a:rPr lang="pt-BR" sz="1600" dirty="0" err="1">
                          <a:solidFill>
                            <a:schemeClr val="tx1"/>
                          </a:solidFill>
                          <a:hlinkClick r:id="rId5">
                            <a:extLst>
                              <a:ext uri="{A12FA001-AC4F-418D-AE19-62706E023703}">
                                <ahyp:hlinkClr xmlns:ahyp="http://schemas.microsoft.com/office/drawing/2018/hyperlinkcolor" val="tx"/>
                              </a:ext>
                            </a:extLst>
                          </a:hlinkClick>
                        </a:rPr>
                        <a:t>Stack</a:t>
                      </a:r>
                      <a:r>
                        <a:rPr lang="pt-BR" sz="1600" dirty="0">
                          <a:solidFill>
                            <a:schemeClr val="tx1"/>
                          </a:solidFill>
                          <a:hlinkClick r:id="rId5">
                            <a:extLst>
                              <a:ext uri="{A12FA001-AC4F-418D-AE19-62706E023703}">
                                <ahyp:hlinkClr xmlns:ahyp="http://schemas.microsoft.com/office/drawing/2018/hyperlinkcolor" val="tx"/>
                              </a:ext>
                            </a:extLst>
                          </a:hlinkClick>
                        </a:rPr>
                        <a:t>&lt;T&gt;</a:t>
                      </a:r>
                      <a:endParaRPr lang="pt-BR"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pt-BR" sz="1600" dirty="0">
                          <a:solidFill>
                            <a:schemeClr val="tx1"/>
                          </a:solidFill>
                        </a:rPr>
                        <a:t>Representa uma coleção de objetos LIFO (último a entrar, primeiro a sair).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891640"/>
                  </a:ext>
                </a:extLst>
              </a:tr>
            </a:tbl>
          </a:graphicData>
        </a:graphic>
      </p:graphicFrame>
    </p:spTree>
    <p:extLst>
      <p:ext uri="{BB962C8B-B14F-4D97-AF65-F5344CB8AC3E}">
        <p14:creationId xmlns:p14="http://schemas.microsoft.com/office/powerpoint/2010/main" val="36060821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8AAFA-D225-4F09-8EE5-DB8B766A172E}"/>
              </a:ext>
            </a:extLst>
          </p:cNvPr>
          <p:cNvSpPr>
            <a:spLocks noGrp="1"/>
          </p:cNvSpPr>
          <p:nvPr>
            <p:ph type="title"/>
          </p:nvPr>
        </p:nvSpPr>
        <p:spPr/>
        <p:txBody>
          <a:bodyPr/>
          <a:lstStyle/>
          <a:p>
            <a:r>
              <a:rPr lang="pt-BR" dirty="0"/>
              <a:t>Utilizando Coleções</a:t>
            </a:r>
          </a:p>
        </p:txBody>
      </p:sp>
      <p:sp>
        <p:nvSpPr>
          <p:cNvPr id="3" name="Text Placeholder 2">
            <a:extLst>
              <a:ext uri="{FF2B5EF4-FFF2-40B4-BE49-F238E27FC236}">
                <a16:creationId xmlns:a16="http://schemas.microsoft.com/office/drawing/2014/main" id="{00F094A5-0A83-4E21-ABC0-D7816F3FF5C4}"/>
              </a:ext>
            </a:extLst>
          </p:cNvPr>
          <p:cNvSpPr>
            <a:spLocks noGrp="1"/>
          </p:cNvSpPr>
          <p:nvPr>
            <p:ph type="body" idx="1"/>
          </p:nvPr>
        </p:nvSpPr>
        <p:spPr/>
        <p:txBody>
          <a:bodyPr>
            <a:normAutofit fontScale="92500" lnSpcReduction="20000"/>
          </a:bodyPr>
          <a:lstStyle/>
          <a:p>
            <a:pPr marL="114300" indent="0">
              <a:buNone/>
            </a:pPr>
            <a:r>
              <a:rPr lang="pt-BR" dirty="0" err="1">
                <a:solidFill>
                  <a:srgbClr val="C586C0"/>
                </a:solidFill>
                <a:latin typeface="Consolas" panose="020B0609020204030204" pitchFamily="49" charset="0"/>
              </a:rPr>
              <a:t>using</a:t>
            </a:r>
            <a:r>
              <a:rPr lang="pt-BR" dirty="0">
                <a:solidFill>
                  <a:srgbClr val="D4D4D4"/>
                </a:solidFill>
                <a:latin typeface="Consolas" panose="020B0609020204030204" pitchFamily="49" charset="0"/>
              </a:rPr>
              <a:t> </a:t>
            </a:r>
            <a:r>
              <a:rPr lang="pt-BR" dirty="0">
                <a:solidFill>
                  <a:srgbClr val="4EC9B0"/>
                </a:solidFill>
                <a:latin typeface="Consolas" panose="020B0609020204030204" pitchFamily="49" charset="0"/>
              </a:rPr>
              <a:t>System</a:t>
            </a:r>
            <a:r>
              <a:rPr lang="pt-BR" dirty="0">
                <a:solidFill>
                  <a:srgbClr val="D4D4D4"/>
                </a:solidFill>
                <a:latin typeface="Consolas" panose="020B0609020204030204" pitchFamily="49" charset="0"/>
              </a:rPr>
              <a:t>;</a:t>
            </a:r>
          </a:p>
          <a:p>
            <a:pPr marL="114300" indent="0">
              <a:buNone/>
            </a:pPr>
            <a:r>
              <a:rPr lang="pt-BR" dirty="0" err="1">
                <a:solidFill>
                  <a:srgbClr val="C586C0"/>
                </a:solidFill>
                <a:latin typeface="Consolas" panose="020B0609020204030204" pitchFamily="49" charset="0"/>
              </a:rPr>
              <a:t>using</a:t>
            </a:r>
            <a:r>
              <a:rPr lang="pt-BR" dirty="0">
                <a:solidFill>
                  <a:srgbClr val="D4D4D4"/>
                </a:solidFill>
                <a:latin typeface="Consolas" panose="020B0609020204030204" pitchFamily="49" charset="0"/>
              </a:rPr>
              <a:t> </a:t>
            </a:r>
            <a:r>
              <a:rPr lang="pt-BR" dirty="0" err="1">
                <a:solidFill>
                  <a:srgbClr val="4EC9B0"/>
                </a:solidFill>
                <a:latin typeface="Consolas" panose="020B0609020204030204" pitchFamily="49" charset="0"/>
              </a:rPr>
              <a:t>System</a:t>
            </a:r>
            <a:r>
              <a:rPr lang="pt-BR" dirty="0" err="1">
                <a:solidFill>
                  <a:srgbClr val="D4D4D4"/>
                </a:solidFill>
                <a:latin typeface="Consolas" panose="020B0609020204030204" pitchFamily="49" charset="0"/>
              </a:rPr>
              <a:t>.</a:t>
            </a:r>
            <a:r>
              <a:rPr lang="pt-BR" dirty="0" err="1">
                <a:solidFill>
                  <a:srgbClr val="4EC9B0"/>
                </a:solidFill>
                <a:latin typeface="Consolas" panose="020B0609020204030204" pitchFamily="49" charset="0"/>
              </a:rPr>
              <a:t>Collections</a:t>
            </a:r>
            <a:r>
              <a:rPr lang="pt-BR" dirty="0" err="1">
                <a:solidFill>
                  <a:srgbClr val="D4D4D4"/>
                </a:solidFill>
                <a:latin typeface="Consolas" panose="020B0609020204030204" pitchFamily="49" charset="0"/>
              </a:rPr>
              <a:t>.</a:t>
            </a:r>
            <a:r>
              <a:rPr lang="pt-BR" dirty="0" err="1">
                <a:solidFill>
                  <a:srgbClr val="4EC9B0"/>
                </a:solidFill>
                <a:latin typeface="Consolas" panose="020B0609020204030204" pitchFamily="49" charset="0"/>
              </a:rPr>
              <a:t>Generic</a:t>
            </a:r>
            <a:r>
              <a:rPr lang="pt-BR" dirty="0">
                <a:solidFill>
                  <a:srgbClr val="D4D4D4"/>
                </a:solidFill>
                <a:latin typeface="Consolas" panose="020B0609020204030204" pitchFamily="49" charset="0"/>
              </a:rPr>
              <a:t>;</a:t>
            </a:r>
          </a:p>
          <a:p>
            <a:pPr marL="114300" indent="0">
              <a:buNone/>
            </a:pPr>
            <a:br>
              <a:rPr lang="pt-BR" dirty="0">
                <a:solidFill>
                  <a:srgbClr val="D4D4D4"/>
                </a:solidFill>
                <a:latin typeface="Consolas" panose="020B0609020204030204" pitchFamily="49" charset="0"/>
              </a:rPr>
            </a:br>
            <a:r>
              <a:rPr lang="pt-BR" dirty="0" err="1">
                <a:solidFill>
                  <a:srgbClr val="569CD6"/>
                </a:solidFill>
                <a:latin typeface="Consolas" panose="020B0609020204030204" pitchFamily="49" charset="0"/>
              </a:rPr>
              <a:t>namespace</a:t>
            </a:r>
            <a:r>
              <a:rPr lang="pt-BR" dirty="0">
                <a:solidFill>
                  <a:srgbClr val="D4D4D4"/>
                </a:solidFill>
                <a:latin typeface="Consolas" panose="020B0609020204030204" pitchFamily="49" charset="0"/>
              </a:rPr>
              <a:t> </a:t>
            </a:r>
            <a:r>
              <a:rPr lang="pt-BR" dirty="0">
                <a:solidFill>
                  <a:srgbClr val="4EC9B0"/>
                </a:solidFill>
                <a:latin typeface="Consolas" panose="020B0609020204030204" pitchFamily="49" charset="0"/>
              </a:rPr>
              <a:t>Listas</a:t>
            </a:r>
            <a:endParaRPr lang="pt-BR" dirty="0">
              <a:solidFill>
                <a:srgbClr val="D4D4D4"/>
              </a:solidFill>
              <a:latin typeface="Consolas" panose="020B0609020204030204" pitchFamily="49" charset="0"/>
            </a:endParaRPr>
          </a:p>
          <a:p>
            <a:pPr marL="114300" indent="0">
              <a:buNone/>
            </a:pPr>
            <a:r>
              <a:rPr lang="pt-BR" dirty="0">
                <a:solidFill>
                  <a:srgbClr val="D4D4D4"/>
                </a:solidFill>
                <a:latin typeface="Consolas" panose="020B0609020204030204" pitchFamily="49" charset="0"/>
              </a:rPr>
              <a:t>{</a:t>
            </a:r>
          </a:p>
          <a:p>
            <a:pPr marL="1143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class</a:t>
            </a:r>
            <a:r>
              <a:rPr lang="pt-BR" dirty="0">
                <a:solidFill>
                  <a:srgbClr val="D4D4D4"/>
                </a:solidFill>
                <a:latin typeface="Consolas" panose="020B0609020204030204" pitchFamily="49" charset="0"/>
              </a:rPr>
              <a:t> </a:t>
            </a:r>
            <a:r>
              <a:rPr lang="pt-BR" dirty="0" err="1">
                <a:solidFill>
                  <a:srgbClr val="4EC9B0"/>
                </a:solidFill>
                <a:latin typeface="Consolas" panose="020B0609020204030204" pitchFamily="49" charset="0"/>
              </a:rPr>
              <a:t>Program</a:t>
            </a:r>
            <a:endParaRPr lang="pt-BR" dirty="0">
              <a:solidFill>
                <a:srgbClr val="D4D4D4"/>
              </a:solidFill>
              <a:latin typeface="Consolas" panose="020B0609020204030204" pitchFamily="49" charset="0"/>
            </a:endParaRPr>
          </a:p>
          <a:p>
            <a:pPr marL="114300" indent="0">
              <a:buNone/>
            </a:pPr>
            <a:r>
              <a:rPr lang="pt-BR" dirty="0">
                <a:solidFill>
                  <a:srgbClr val="D4D4D4"/>
                </a:solidFill>
                <a:latin typeface="Consolas" panose="020B0609020204030204" pitchFamily="49" charset="0"/>
              </a:rPr>
              <a:t>    {</a:t>
            </a:r>
          </a:p>
          <a:p>
            <a:pPr marL="114300" indent="0">
              <a:buNone/>
            </a:pP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static</a:t>
            </a:r>
            <a:r>
              <a:rPr lang="pt-BR" dirty="0">
                <a:solidFill>
                  <a:srgbClr val="D4D4D4"/>
                </a:solidFill>
                <a:latin typeface="Consolas" panose="020B0609020204030204" pitchFamily="49" charset="0"/>
              </a:rPr>
              <a:t> </a:t>
            </a:r>
            <a:r>
              <a:rPr lang="pt-BR" dirty="0" err="1">
                <a:solidFill>
                  <a:srgbClr val="569CD6"/>
                </a:solidFill>
                <a:latin typeface="Consolas" panose="020B0609020204030204" pitchFamily="49" charset="0"/>
              </a:rPr>
              <a:t>void</a:t>
            </a:r>
            <a:r>
              <a:rPr lang="pt-BR" dirty="0">
                <a:solidFill>
                  <a:srgbClr val="D4D4D4"/>
                </a:solidFill>
                <a:latin typeface="Consolas" panose="020B0609020204030204" pitchFamily="49" charset="0"/>
              </a:rPr>
              <a:t> </a:t>
            </a:r>
            <a:r>
              <a:rPr lang="pt-BR" dirty="0" err="1">
                <a:solidFill>
                  <a:srgbClr val="DCDCAA"/>
                </a:solidFill>
                <a:latin typeface="Consolas" panose="020B0609020204030204" pitchFamily="49" charset="0"/>
              </a:rPr>
              <a:t>Main</a:t>
            </a:r>
            <a:r>
              <a:rPr lang="pt-BR" dirty="0">
                <a:solidFill>
                  <a:srgbClr val="D4D4D4"/>
                </a:solidFill>
                <a:latin typeface="Consolas" panose="020B0609020204030204" pitchFamily="49" charset="0"/>
              </a:rPr>
              <a:t>(</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args</a:t>
            </a:r>
            <a:r>
              <a:rPr lang="pt-BR" dirty="0">
                <a:solidFill>
                  <a:srgbClr val="D4D4D4"/>
                </a:solidFill>
                <a:latin typeface="Consolas" panose="020B0609020204030204" pitchFamily="49" charset="0"/>
              </a:rPr>
              <a:t>)</a:t>
            </a:r>
          </a:p>
          <a:p>
            <a:pPr marL="114300" indent="0">
              <a:buNone/>
            </a:pPr>
            <a:r>
              <a:rPr lang="pt-BR" dirty="0">
                <a:solidFill>
                  <a:srgbClr val="D4D4D4"/>
                </a:solidFill>
                <a:latin typeface="Consolas" panose="020B0609020204030204" pitchFamily="49" charset="0"/>
              </a:rPr>
              <a:t>        {</a:t>
            </a:r>
          </a:p>
          <a:p>
            <a:pPr marL="114300" indent="0">
              <a:buNone/>
            </a:pPr>
            <a:r>
              <a:rPr lang="pt-BR" dirty="0">
                <a:solidFill>
                  <a:srgbClr val="D4D4D4"/>
                </a:solidFill>
                <a:latin typeface="Consolas" panose="020B0609020204030204" pitchFamily="49" charset="0"/>
              </a:rPr>
              <a:t>            </a:t>
            </a:r>
            <a:r>
              <a:rPr lang="pt-BR" dirty="0" err="1">
                <a:solidFill>
                  <a:srgbClr val="4EC9B0"/>
                </a:solidFill>
                <a:latin typeface="Consolas" panose="020B0609020204030204" pitchFamily="49" charset="0"/>
              </a:rPr>
              <a:t>List</a:t>
            </a:r>
            <a:r>
              <a:rPr lang="pt-BR" dirty="0">
                <a:solidFill>
                  <a:srgbClr val="D4D4D4"/>
                </a:solidFill>
                <a:latin typeface="Consolas" panose="020B0609020204030204" pitchFamily="49" charset="0"/>
              </a:rPr>
              <a:t>&lt;</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&gt; </a:t>
            </a:r>
            <a:r>
              <a:rPr lang="pt-BR" dirty="0">
                <a:solidFill>
                  <a:srgbClr val="9CDCFE"/>
                </a:solidFill>
                <a:latin typeface="Consolas" panose="020B0609020204030204" pitchFamily="49" charset="0"/>
              </a:rPr>
              <a:t>lista</a:t>
            </a:r>
            <a:r>
              <a:rPr lang="pt-BR" dirty="0">
                <a:solidFill>
                  <a:srgbClr val="D4D4D4"/>
                </a:solidFill>
                <a:latin typeface="Consolas" panose="020B0609020204030204" pitchFamily="49" charset="0"/>
              </a:rPr>
              <a:t> = </a:t>
            </a:r>
            <a:r>
              <a:rPr lang="pt-BR" dirty="0">
                <a:solidFill>
                  <a:srgbClr val="569CD6"/>
                </a:solidFill>
                <a:latin typeface="Consolas" panose="020B0609020204030204" pitchFamily="49" charset="0"/>
              </a:rPr>
              <a:t>new</a:t>
            </a:r>
            <a:r>
              <a:rPr lang="pt-BR" dirty="0">
                <a:solidFill>
                  <a:srgbClr val="D4D4D4"/>
                </a:solidFill>
                <a:latin typeface="Consolas" panose="020B0609020204030204" pitchFamily="49" charset="0"/>
              </a:rPr>
              <a:t> </a:t>
            </a:r>
            <a:r>
              <a:rPr lang="pt-BR" dirty="0" err="1">
                <a:solidFill>
                  <a:srgbClr val="4EC9B0"/>
                </a:solidFill>
                <a:latin typeface="Consolas" panose="020B0609020204030204" pitchFamily="49" charset="0"/>
              </a:rPr>
              <a:t>List</a:t>
            </a:r>
            <a:r>
              <a:rPr lang="pt-BR" dirty="0">
                <a:solidFill>
                  <a:srgbClr val="D4D4D4"/>
                </a:solidFill>
                <a:latin typeface="Consolas" panose="020B0609020204030204" pitchFamily="49" charset="0"/>
              </a:rPr>
              <a:t>&lt;</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&gt;();</a:t>
            </a:r>
          </a:p>
          <a:p>
            <a:pPr marL="114300" indent="0">
              <a:buNone/>
            </a:pPr>
            <a:r>
              <a:rPr lang="pt-BR" dirty="0">
                <a:solidFill>
                  <a:srgbClr val="D4D4D4"/>
                </a:solidFill>
                <a:latin typeface="Consolas" panose="020B0609020204030204" pitchFamily="49" charset="0"/>
              </a:rPr>
              <a:t>         }</a:t>
            </a:r>
          </a:p>
          <a:p>
            <a:pPr marL="114300" indent="0">
              <a:buNone/>
            </a:pPr>
            <a:r>
              <a:rPr lang="pt-BR" dirty="0">
                <a:solidFill>
                  <a:srgbClr val="D4D4D4"/>
                </a:solidFill>
                <a:latin typeface="Consolas" panose="020B0609020204030204" pitchFamily="49" charset="0"/>
              </a:rPr>
              <a:t>    }</a:t>
            </a:r>
          </a:p>
          <a:p>
            <a:pPr marL="114300" indent="0">
              <a:buNone/>
            </a:pPr>
            <a:r>
              <a:rPr lang="pt-BR" dirty="0">
                <a:solidFill>
                  <a:srgbClr val="D4D4D4"/>
                </a:solidFill>
                <a:latin typeface="Consolas" panose="020B0609020204030204" pitchFamily="49" charset="0"/>
              </a:rPr>
              <a:t>}</a:t>
            </a:r>
          </a:p>
        </p:txBody>
      </p:sp>
      <p:sp>
        <p:nvSpPr>
          <p:cNvPr id="4" name="TextBox 3">
            <a:extLst>
              <a:ext uri="{FF2B5EF4-FFF2-40B4-BE49-F238E27FC236}">
                <a16:creationId xmlns:a16="http://schemas.microsoft.com/office/drawing/2014/main" id="{D4A90D56-5662-4BA3-AE09-9F51725FE9FE}"/>
              </a:ext>
            </a:extLst>
          </p:cNvPr>
          <p:cNvSpPr txBox="1"/>
          <p:nvPr/>
        </p:nvSpPr>
        <p:spPr>
          <a:xfrm>
            <a:off x="4805492" y="1479119"/>
            <a:ext cx="2518638" cy="307777"/>
          </a:xfrm>
          <a:prstGeom prst="rect">
            <a:avLst/>
          </a:prstGeom>
          <a:noFill/>
        </p:spPr>
        <p:txBody>
          <a:bodyPr wrap="none" rtlCol="0">
            <a:spAutoFit/>
          </a:bodyPr>
          <a:lstStyle/>
          <a:p>
            <a:pPr algn="ctr"/>
            <a:r>
              <a:rPr lang="pt-BR" b="1" dirty="0">
                <a:solidFill>
                  <a:schemeClr val="bg1"/>
                </a:solidFill>
                <a:latin typeface="+mn-lt"/>
              </a:rPr>
              <a:t>1) Declarar o </a:t>
            </a:r>
            <a:r>
              <a:rPr lang="pt-BR" b="1" dirty="0" err="1">
                <a:solidFill>
                  <a:schemeClr val="bg1"/>
                </a:solidFill>
                <a:latin typeface="+mn-lt"/>
              </a:rPr>
              <a:t>namespace</a:t>
            </a:r>
            <a:r>
              <a:rPr lang="pt-BR" b="1" dirty="0">
                <a:solidFill>
                  <a:schemeClr val="bg1"/>
                </a:solidFill>
                <a:latin typeface="+mn-lt"/>
              </a:rPr>
              <a:t>.</a:t>
            </a:r>
          </a:p>
        </p:txBody>
      </p:sp>
      <p:sp>
        <p:nvSpPr>
          <p:cNvPr id="5" name="Arrow: Right 4">
            <a:extLst>
              <a:ext uri="{FF2B5EF4-FFF2-40B4-BE49-F238E27FC236}">
                <a16:creationId xmlns:a16="http://schemas.microsoft.com/office/drawing/2014/main" id="{3106F4AC-BBBA-40CA-9DE1-6EBB13DE5B39}"/>
              </a:ext>
            </a:extLst>
          </p:cNvPr>
          <p:cNvSpPr>
            <a:spLocks noChangeAspect="1"/>
          </p:cNvSpPr>
          <p:nvPr/>
        </p:nvSpPr>
        <p:spPr>
          <a:xfrm rot="10800000">
            <a:off x="4481492" y="1545129"/>
            <a:ext cx="324000" cy="174470"/>
          </a:xfrm>
          <a:prstGeom prst="rightArrow">
            <a:avLst/>
          </a:prstGeom>
          <a:ln w="19050"/>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6" name="TextBox 5">
            <a:extLst>
              <a:ext uri="{FF2B5EF4-FFF2-40B4-BE49-F238E27FC236}">
                <a16:creationId xmlns:a16="http://schemas.microsoft.com/office/drawing/2014/main" id="{5AF5046A-D266-4F72-AF34-E70C2F7C2084}"/>
              </a:ext>
            </a:extLst>
          </p:cNvPr>
          <p:cNvSpPr txBox="1"/>
          <p:nvPr/>
        </p:nvSpPr>
        <p:spPr>
          <a:xfrm>
            <a:off x="6343203" y="2415388"/>
            <a:ext cx="2737002" cy="738664"/>
          </a:xfrm>
          <a:prstGeom prst="rect">
            <a:avLst/>
          </a:prstGeom>
          <a:noFill/>
        </p:spPr>
        <p:txBody>
          <a:bodyPr wrap="square" rtlCol="0">
            <a:spAutoFit/>
          </a:bodyPr>
          <a:lstStyle/>
          <a:p>
            <a:pPr algn="ctr"/>
            <a:r>
              <a:rPr lang="pt-BR" b="1" dirty="0">
                <a:solidFill>
                  <a:schemeClr val="bg1"/>
                </a:solidFill>
                <a:latin typeface="+mn-lt"/>
              </a:rPr>
              <a:t>2) Declarar uma variável do tipo da coleção desejada e instanciar o objeto.</a:t>
            </a:r>
          </a:p>
        </p:txBody>
      </p:sp>
      <p:sp>
        <p:nvSpPr>
          <p:cNvPr id="7" name="Arrow: Right 6">
            <a:extLst>
              <a:ext uri="{FF2B5EF4-FFF2-40B4-BE49-F238E27FC236}">
                <a16:creationId xmlns:a16="http://schemas.microsoft.com/office/drawing/2014/main" id="{252F71DC-026B-4F9A-97B9-533A8BE52229}"/>
              </a:ext>
            </a:extLst>
          </p:cNvPr>
          <p:cNvSpPr>
            <a:spLocks noChangeAspect="1"/>
          </p:cNvSpPr>
          <p:nvPr/>
        </p:nvSpPr>
        <p:spPr>
          <a:xfrm rot="7554319">
            <a:off x="6544212" y="3213889"/>
            <a:ext cx="324000" cy="174470"/>
          </a:xfrm>
          <a:prstGeom prst="rightArrow">
            <a:avLst/>
          </a:prstGeom>
          <a:ln w="19050"/>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8" name="TextBox 7">
            <a:extLst>
              <a:ext uri="{FF2B5EF4-FFF2-40B4-BE49-F238E27FC236}">
                <a16:creationId xmlns:a16="http://schemas.microsoft.com/office/drawing/2014/main" id="{9E7E2B5C-D707-4846-88F2-19B2A32A18C4}"/>
              </a:ext>
            </a:extLst>
          </p:cNvPr>
          <p:cNvSpPr txBox="1"/>
          <p:nvPr/>
        </p:nvSpPr>
        <p:spPr>
          <a:xfrm>
            <a:off x="2265119" y="4070557"/>
            <a:ext cx="2186377" cy="954107"/>
          </a:xfrm>
          <a:prstGeom prst="rect">
            <a:avLst/>
          </a:prstGeom>
          <a:noFill/>
        </p:spPr>
        <p:txBody>
          <a:bodyPr wrap="square" rtlCol="0">
            <a:spAutoFit/>
          </a:bodyPr>
          <a:lstStyle/>
          <a:p>
            <a:pPr algn="ctr"/>
            <a:r>
              <a:rPr lang="pt-BR" b="1" dirty="0">
                <a:solidFill>
                  <a:schemeClr val="bg1"/>
                </a:solidFill>
                <a:latin typeface="+mn-lt"/>
              </a:rPr>
              <a:t>A Classes </a:t>
            </a:r>
            <a:r>
              <a:rPr lang="pt-BR" b="1" dirty="0" err="1">
                <a:solidFill>
                  <a:schemeClr val="bg1"/>
                </a:solidFill>
                <a:latin typeface="+mn-lt"/>
              </a:rPr>
              <a:t>Colletcions.Generic</a:t>
            </a:r>
            <a:r>
              <a:rPr lang="pt-BR" b="1" dirty="0">
                <a:solidFill>
                  <a:schemeClr val="bg1"/>
                </a:solidFill>
                <a:latin typeface="+mn-lt"/>
              </a:rPr>
              <a:t>, usam a tipificação forte</a:t>
            </a:r>
          </a:p>
        </p:txBody>
      </p:sp>
      <p:sp>
        <p:nvSpPr>
          <p:cNvPr id="9" name="Arrow: Right 8">
            <a:extLst>
              <a:ext uri="{FF2B5EF4-FFF2-40B4-BE49-F238E27FC236}">
                <a16:creationId xmlns:a16="http://schemas.microsoft.com/office/drawing/2014/main" id="{6C4C5A8F-A623-458F-9980-CA7AB485E746}"/>
              </a:ext>
            </a:extLst>
          </p:cNvPr>
          <p:cNvSpPr>
            <a:spLocks noChangeAspect="1"/>
          </p:cNvSpPr>
          <p:nvPr/>
        </p:nvSpPr>
        <p:spPr>
          <a:xfrm rot="15107263">
            <a:off x="2716486" y="3853566"/>
            <a:ext cx="324000" cy="174470"/>
          </a:xfrm>
          <a:prstGeom prst="rightArrow">
            <a:avLst/>
          </a:prstGeom>
          <a:ln w="19050"/>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0547172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47975-D84A-48C3-8EC7-A11164734073}"/>
              </a:ext>
            </a:extLst>
          </p:cNvPr>
          <p:cNvSpPr>
            <a:spLocks noGrp="1"/>
          </p:cNvSpPr>
          <p:nvPr>
            <p:ph type="title"/>
          </p:nvPr>
        </p:nvSpPr>
        <p:spPr/>
        <p:txBody>
          <a:bodyPr/>
          <a:lstStyle/>
          <a:p>
            <a:r>
              <a:rPr lang="pt-BR" dirty="0" err="1"/>
              <a:t>List</a:t>
            </a:r>
            <a:r>
              <a:rPr lang="pt-BR" dirty="0"/>
              <a:t>&lt;T&gt;</a:t>
            </a:r>
          </a:p>
        </p:txBody>
      </p:sp>
      <p:sp>
        <p:nvSpPr>
          <p:cNvPr id="3" name="Text Placeholder 2">
            <a:extLst>
              <a:ext uri="{FF2B5EF4-FFF2-40B4-BE49-F238E27FC236}">
                <a16:creationId xmlns:a16="http://schemas.microsoft.com/office/drawing/2014/main" id="{73DB3F45-F6E1-4B54-BB4E-23FEB7E55AE9}"/>
              </a:ext>
            </a:extLst>
          </p:cNvPr>
          <p:cNvSpPr>
            <a:spLocks noGrp="1"/>
          </p:cNvSpPr>
          <p:nvPr>
            <p:ph type="body" idx="1"/>
          </p:nvPr>
        </p:nvSpPr>
        <p:spPr/>
        <p:txBody>
          <a:bodyPr/>
          <a:lstStyle/>
          <a:p>
            <a:pPr marL="139700" indent="0">
              <a:buNone/>
            </a:pPr>
            <a:r>
              <a:rPr lang="pt-BR" dirty="0"/>
              <a:t>A classe </a:t>
            </a:r>
            <a:r>
              <a:rPr lang="pt-BR" dirty="0" err="1"/>
              <a:t>List</a:t>
            </a:r>
            <a:r>
              <a:rPr lang="pt-BR" dirty="0"/>
              <a:t>&lt;T&gt; implementa uma lista sequencial de itens de tamanho dinâmico, ela tem o funcionamento semelhante ao de um vetor, contudo as listas não sofrem a limitação do tamanho, podendo aumentar e diminuir dinamicamente.</a:t>
            </a:r>
          </a:p>
        </p:txBody>
      </p:sp>
      <p:sp>
        <p:nvSpPr>
          <p:cNvPr id="4" name="Text Placeholder 3">
            <a:extLst>
              <a:ext uri="{FF2B5EF4-FFF2-40B4-BE49-F238E27FC236}">
                <a16:creationId xmlns:a16="http://schemas.microsoft.com/office/drawing/2014/main" id="{33284EED-0B22-4F14-9DE7-BC1CEBA6FE5A}"/>
              </a:ext>
            </a:extLst>
          </p:cNvPr>
          <p:cNvSpPr>
            <a:spLocks noGrp="1"/>
          </p:cNvSpPr>
          <p:nvPr>
            <p:ph type="body" idx="2"/>
          </p:nvPr>
        </p:nvSpPr>
        <p:spPr>
          <a:xfrm>
            <a:off x="4572000" y="1152475"/>
            <a:ext cx="4260300" cy="3416400"/>
          </a:xfrm>
        </p:spPr>
        <p:txBody>
          <a:bodyPr>
            <a:normAutofit/>
          </a:bodyPr>
          <a:lstStyle/>
          <a:p>
            <a:pPr marL="139700" indent="0">
              <a:buNone/>
            </a:pPr>
            <a:r>
              <a:rPr lang="pt-BR" dirty="0" err="1">
                <a:solidFill>
                  <a:srgbClr val="C586C0"/>
                </a:solidFill>
                <a:latin typeface="Consolas" panose="020B0609020204030204" pitchFamily="49" charset="0"/>
              </a:rPr>
              <a:t>using</a:t>
            </a:r>
            <a:r>
              <a:rPr lang="pt-BR" dirty="0">
                <a:solidFill>
                  <a:srgbClr val="D4D4D4"/>
                </a:solidFill>
                <a:latin typeface="Consolas" panose="020B0609020204030204" pitchFamily="49" charset="0"/>
              </a:rPr>
              <a:t> </a:t>
            </a:r>
            <a:r>
              <a:rPr lang="pt-BR" dirty="0" err="1">
                <a:solidFill>
                  <a:srgbClr val="4EC9B0"/>
                </a:solidFill>
                <a:latin typeface="Consolas" panose="020B0609020204030204" pitchFamily="49" charset="0"/>
              </a:rPr>
              <a:t>System</a:t>
            </a:r>
            <a:r>
              <a:rPr lang="pt-BR" dirty="0" err="1">
                <a:solidFill>
                  <a:srgbClr val="D4D4D4"/>
                </a:solidFill>
                <a:latin typeface="Consolas" panose="020B0609020204030204" pitchFamily="49" charset="0"/>
              </a:rPr>
              <a:t>.</a:t>
            </a:r>
            <a:r>
              <a:rPr lang="pt-BR" dirty="0" err="1">
                <a:solidFill>
                  <a:srgbClr val="4EC9B0"/>
                </a:solidFill>
                <a:latin typeface="Consolas" panose="020B0609020204030204" pitchFamily="49" charset="0"/>
              </a:rPr>
              <a:t>Collections</a:t>
            </a:r>
            <a:r>
              <a:rPr lang="pt-BR" dirty="0" err="1">
                <a:solidFill>
                  <a:srgbClr val="D4D4D4"/>
                </a:solidFill>
                <a:latin typeface="Consolas" panose="020B0609020204030204" pitchFamily="49" charset="0"/>
              </a:rPr>
              <a:t>.</a:t>
            </a:r>
            <a:r>
              <a:rPr lang="pt-BR" dirty="0" err="1">
                <a:solidFill>
                  <a:srgbClr val="4EC9B0"/>
                </a:solidFill>
                <a:latin typeface="Consolas" panose="020B0609020204030204" pitchFamily="49" charset="0"/>
              </a:rPr>
              <a:t>Generic</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a:t>
            </a:r>
          </a:p>
          <a:p>
            <a:pPr marL="139700" indent="0">
              <a:buNone/>
            </a:pPr>
            <a:r>
              <a:rPr lang="pt-BR" dirty="0">
                <a:solidFill>
                  <a:srgbClr val="6A9955"/>
                </a:solidFill>
                <a:latin typeface="Consolas" panose="020B0609020204030204" pitchFamily="49" charset="0"/>
              </a:rPr>
              <a:t>//Cria uma lista de </a:t>
            </a:r>
            <a:r>
              <a:rPr lang="pt-BR" dirty="0" err="1">
                <a:solidFill>
                  <a:srgbClr val="6A9955"/>
                </a:solidFill>
                <a:latin typeface="Consolas" panose="020B0609020204030204" pitchFamily="49" charset="0"/>
              </a:rPr>
              <a:t>strings</a:t>
            </a:r>
            <a:endParaRPr lang="pt-BR" dirty="0">
              <a:solidFill>
                <a:srgbClr val="D4D4D4"/>
              </a:solidFill>
              <a:latin typeface="Consolas" panose="020B0609020204030204" pitchFamily="49" charset="0"/>
            </a:endParaRPr>
          </a:p>
          <a:p>
            <a:pPr marL="139700" indent="0">
              <a:buNone/>
            </a:pPr>
            <a:r>
              <a:rPr lang="pt-BR" dirty="0" err="1">
                <a:solidFill>
                  <a:srgbClr val="4EC9B0"/>
                </a:solidFill>
                <a:latin typeface="Consolas" panose="020B0609020204030204" pitchFamily="49" charset="0"/>
              </a:rPr>
              <a:t>List</a:t>
            </a:r>
            <a:r>
              <a:rPr lang="pt-BR" dirty="0">
                <a:solidFill>
                  <a:srgbClr val="D4D4D4"/>
                </a:solidFill>
                <a:latin typeface="Consolas" panose="020B0609020204030204" pitchFamily="49" charset="0"/>
              </a:rPr>
              <a:t>&lt;</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&gt; </a:t>
            </a:r>
            <a:r>
              <a:rPr lang="pt-BR" dirty="0">
                <a:solidFill>
                  <a:srgbClr val="9CDCFE"/>
                </a:solidFill>
                <a:latin typeface="Consolas" panose="020B0609020204030204" pitchFamily="49" charset="0"/>
              </a:rPr>
              <a:t>lista</a:t>
            </a:r>
            <a:r>
              <a:rPr lang="pt-BR" dirty="0">
                <a:solidFill>
                  <a:srgbClr val="D4D4D4"/>
                </a:solidFill>
                <a:latin typeface="Consolas" panose="020B0609020204030204" pitchFamily="49" charset="0"/>
              </a:rPr>
              <a:t> = </a:t>
            </a:r>
            <a:r>
              <a:rPr lang="pt-BR" dirty="0">
                <a:solidFill>
                  <a:srgbClr val="569CD6"/>
                </a:solidFill>
                <a:latin typeface="Consolas" panose="020B0609020204030204" pitchFamily="49" charset="0"/>
              </a:rPr>
              <a:t>new</a:t>
            </a:r>
            <a:r>
              <a:rPr lang="pt-BR" dirty="0">
                <a:solidFill>
                  <a:srgbClr val="D4D4D4"/>
                </a:solidFill>
                <a:latin typeface="Consolas" panose="020B0609020204030204" pitchFamily="49" charset="0"/>
              </a:rPr>
              <a:t> </a:t>
            </a:r>
            <a:r>
              <a:rPr lang="pt-BR" dirty="0" err="1">
                <a:solidFill>
                  <a:srgbClr val="4EC9B0"/>
                </a:solidFill>
                <a:latin typeface="Consolas" panose="020B0609020204030204" pitchFamily="49" charset="0"/>
              </a:rPr>
              <a:t>List</a:t>
            </a:r>
            <a:r>
              <a:rPr lang="pt-BR" dirty="0">
                <a:solidFill>
                  <a:srgbClr val="D4D4D4"/>
                </a:solidFill>
                <a:latin typeface="Consolas" panose="020B0609020204030204" pitchFamily="49" charset="0"/>
              </a:rPr>
              <a:t>&lt;</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&gt;();</a:t>
            </a:r>
          </a:p>
          <a:p>
            <a:pPr marL="139700" indent="0">
              <a:buNone/>
            </a:pPr>
            <a:endParaRPr lang="pt-BR" dirty="0">
              <a:solidFill>
                <a:srgbClr val="6A9955"/>
              </a:solidFill>
              <a:latin typeface="Consolas" panose="020B0609020204030204" pitchFamily="49" charset="0"/>
            </a:endParaRPr>
          </a:p>
          <a:p>
            <a:pPr marL="139700" indent="0">
              <a:buNone/>
            </a:pPr>
            <a:r>
              <a:rPr lang="pt-BR" dirty="0">
                <a:solidFill>
                  <a:srgbClr val="6A9955"/>
                </a:solidFill>
                <a:latin typeface="Consolas" panose="020B0609020204030204" pitchFamily="49" charset="0"/>
              </a:rPr>
              <a:t>//Adiciona itens na lista</a:t>
            </a:r>
            <a:endParaRPr lang="pt-BR" dirty="0">
              <a:solidFill>
                <a:srgbClr val="9CDCFE"/>
              </a:solidFill>
              <a:latin typeface="Consolas" panose="020B0609020204030204" pitchFamily="49" charset="0"/>
            </a:endParaRPr>
          </a:p>
          <a:p>
            <a:pPr marL="139700" indent="0">
              <a:buNone/>
            </a:pPr>
            <a:r>
              <a:rPr lang="pt-BR" dirty="0" err="1">
                <a:solidFill>
                  <a:srgbClr val="9CDCFE"/>
                </a:solidFill>
                <a:latin typeface="Consolas" panose="020B0609020204030204" pitchFamily="49" charset="0"/>
              </a:rPr>
              <a:t>lista</a:t>
            </a:r>
            <a:r>
              <a:rPr lang="pt-BR" dirty="0" err="1">
                <a:solidFill>
                  <a:srgbClr val="D4D4D4"/>
                </a:solidFill>
                <a:latin typeface="Consolas" panose="020B0609020204030204" pitchFamily="49" charset="0"/>
              </a:rPr>
              <a:t>.</a:t>
            </a:r>
            <a:r>
              <a:rPr lang="pt-BR" dirty="0" err="1">
                <a:solidFill>
                  <a:srgbClr val="DCDCAA"/>
                </a:solidFill>
                <a:latin typeface="Consolas" panose="020B0609020204030204" pitchFamily="49" charset="0"/>
              </a:rPr>
              <a:t>Add</a:t>
            </a:r>
            <a:r>
              <a:rPr lang="pt-BR" dirty="0">
                <a:solidFill>
                  <a:srgbClr val="D4D4D4"/>
                </a:solidFill>
                <a:latin typeface="Consolas" panose="020B0609020204030204" pitchFamily="49" charset="0"/>
              </a:rPr>
              <a:t>(</a:t>
            </a:r>
            <a:r>
              <a:rPr lang="pt-BR" dirty="0">
                <a:solidFill>
                  <a:srgbClr val="CE9178"/>
                </a:solidFill>
                <a:latin typeface="Consolas" panose="020B0609020204030204" pitchFamily="49" charset="0"/>
              </a:rPr>
              <a:t>"Cesar"</a:t>
            </a:r>
            <a:r>
              <a:rPr lang="pt-BR" dirty="0">
                <a:solidFill>
                  <a:srgbClr val="D4D4D4"/>
                </a:solidFill>
                <a:latin typeface="Consolas" panose="020B0609020204030204" pitchFamily="49" charset="0"/>
              </a:rPr>
              <a:t>);</a:t>
            </a:r>
          </a:p>
          <a:p>
            <a:pPr marL="139700" indent="0">
              <a:buNone/>
            </a:pPr>
            <a:r>
              <a:rPr lang="pt-BR" dirty="0" err="1">
                <a:solidFill>
                  <a:srgbClr val="9CDCFE"/>
                </a:solidFill>
                <a:latin typeface="Consolas" panose="020B0609020204030204" pitchFamily="49" charset="0"/>
              </a:rPr>
              <a:t>lista</a:t>
            </a:r>
            <a:r>
              <a:rPr lang="pt-BR" dirty="0" err="1">
                <a:solidFill>
                  <a:srgbClr val="D4D4D4"/>
                </a:solidFill>
                <a:latin typeface="Consolas" panose="020B0609020204030204" pitchFamily="49" charset="0"/>
              </a:rPr>
              <a:t>.</a:t>
            </a:r>
            <a:r>
              <a:rPr lang="pt-BR" dirty="0" err="1">
                <a:solidFill>
                  <a:srgbClr val="DCDCAA"/>
                </a:solidFill>
                <a:latin typeface="Consolas" panose="020B0609020204030204" pitchFamily="49" charset="0"/>
              </a:rPr>
              <a:t>Add</a:t>
            </a:r>
            <a:r>
              <a:rPr lang="pt-BR" dirty="0">
                <a:solidFill>
                  <a:srgbClr val="D4D4D4"/>
                </a:solidFill>
                <a:latin typeface="Consolas" panose="020B0609020204030204" pitchFamily="49" charset="0"/>
              </a:rPr>
              <a:t>(</a:t>
            </a:r>
            <a:r>
              <a:rPr lang="pt-BR" dirty="0">
                <a:solidFill>
                  <a:srgbClr val="CE9178"/>
                </a:solidFill>
                <a:latin typeface="Consolas" panose="020B0609020204030204" pitchFamily="49" charset="0"/>
              </a:rPr>
              <a:t>"Alexandre"</a:t>
            </a:r>
            <a:r>
              <a:rPr lang="pt-BR" dirty="0">
                <a:solidFill>
                  <a:srgbClr val="D4D4D4"/>
                </a:solidFill>
                <a:latin typeface="Consolas" panose="020B0609020204030204" pitchFamily="49" charset="0"/>
              </a:rPr>
              <a:t>);</a:t>
            </a:r>
          </a:p>
          <a:p>
            <a:pPr marL="139700" indent="0">
              <a:buNone/>
            </a:pPr>
            <a:endParaRPr lang="pt-BR" dirty="0">
              <a:solidFill>
                <a:srgbClr val="9CDCFE"/>
              </a:solidFill>
              <a:latin typeface="Consolas" panose="020B0609020204030204" pitchFamily="49" charset="0"/>
            </a:endParaRPr>
          </a:p>
          <a:p>
            <a:pPr marL="139700" indent="0">
              <a:buNone/>
            </a:pPr>
            <a:r>
              <a:rPr lang="pt-BR" dirty="0">
                <a:solidFill>
                  <a:srgbClr val="6A9955"/>
                </a:solidFill>
                <a:latin typeface="Consolas" panose="020B0609020204030204" pitchFamily="49" charset="0"/>
              </a:rPr>
              <a:t>//Remove itens da lista</a:t>
            </a:r>
            <a:endParaRPr lang="pt-BR" dirty="0">
              <a:solidFill>
                <a:srgbClr val="9CDCFE"/>
              </a:solidFill>
              <a:latin typeface="Consolas" panose="020B0609020204030204" pitchFamily="49" charset="0"/>
            </a:endParaRPr>
          </a:p>
          <a:p>
            <a:pPr marL="139700" indent="0">
              <a:buNone/>
            </a:pPr>
            <a:r>
              <a:rPr lang="pt-BR" dirty="0" err="1">
                <a:solidFill>
                  <a:srgbClr val="9CDCFE"/>
                </a:solidFill>
                <a:latin typeface="Consolas" panose="020B0609020204030204" pitchFamily="49" charset="0"/>
              </a:rPr>
              <a:t>lista</a:t>
            </a:r>
            <a:r>
              <a:rPr lang="pt-BR" dirty="0" err="1">
                <a:solidFill>
                  <a:srgbClr val="D4D4D4"/>
                </a:solidFill>
                <a:latin typeface="Consolas" panose="020B0609020204030204" pitchFamily="49" charset="0"/>
              </a:rPr>
              <a:t>.</a:t>
            </a:r>
            <a:r>
              <a:rPr lang="pt-BR" dirty="0" err="1">
                <a:solidFill>
                  <a:srgbClr val="DCDCAA"/>
                </a:solidFill>
                <a:latin typeface="Consolas" panose="020B0609020204030204" pitchFamily="49" charset="0"/>
              </a:rPr>
              <a:t>Remove</a:t>
            </a:r>
            <a:r>
              <a:rPr lang="pt-BR" dirty="0">
                <a:solidFill>
                  <a:srgbClr val="D4D4D4"/>
                </a:solidFill>
                <a:latin typeface="Consolas" panose="020B0609020204030204" pitchFamily="49" charset="0"/>
              </a:rPr>
              <a:t>(</a:t>
            </a:r>
            <a:r>
              <a:rPr lang="pt-BR" dirty="0">
                <a:solidFill>
                  <a:srgbClr val="CE9178"/>
                </a:solidFill>
                <a:latin typeface="Consolas" panose="020B0609020204030204" pitchFamily="49" charset="0"/>
              </a:rPr>
              <a:t>"Cesar"</a:t>
            </a:r>
            <a:r>
              <a:rPr lang="pt-BR"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4058172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47975-D84A-48C3-8EC7-A11164734073}"/>
              </a:ext>
            </a:extLst>
          </p:cNvPr>
          <p:cNvSpPr>
            <a:spLocks noGrp="1"/>
          </p:cNvSpPr>
          <p:nvPr>
            <p:ph type="title"/>
          </p:nvPr>
        </p:nvSpPr>
        <p:spPr/>
        <p:txBody>
          <a:bodyPr/>
          <a:lstStyle/>
          <a:p>
            <a:r>
              <a:rPr lang="pt-BR" dirty="0" err="1"/>
              <a:t>Dictionary</a:t>
            </a:r>
            <a:r>
              <a:rPr lang="pt-BR" dirty="0"/>
              <a:t>&lt;</a:t>
            </a:r>
            <a:r>
              <a:rPr lang="pt-BR" dirty="0" err="1"/>
              <a:t>Tkey,TValue</a:t>
            </a:r>
            <a:r>
              <a:rPr lang="pt-BR" dirty="0"/>
              <a:t>&gt;</a:t>
            </a:r>
          </a:p>
        </p:txBody>
      </p:sp>
      <p:sp>
        <p:nvSpPr>
          <p:cNvPr id="3" name="Text Placeholder 2">
            <a:extLst>
              <a:ext uri="{FF2B5EF4-FFF2-40B4-BE49-F238E27FC236}">
                <a16:creationId xmlns:a16="http://schemas.microsoft.com/office/drawing/2014/main" id="{73DB3F45-F6E1-4B54-BB4E-23FEB7E55AE9}"/>
              </a:ext>
            </a:extLst>
          </p:cNvPr>
          <p:cNvSpPr>
            <a:spLocks noGrp="1"/>
          </p:cNvSpPr>
          <p:nvPr>
            <p:ph type="body" idx="1"/>
          </p:nvPr>
        </p:nvSpPr>
        <p:spPr>
          <a:xfrm>
            <a:off x="311700" y="1017725"/>
            <a:ext cx="8733062" cy="1131506"/>
          </a:xfrm>
        </p:spPr>
        <p:txBody>
          <a:bodyPr/>
          <a:lstStyle/>
          <a:p>
            <a:pPr marL="139700" indent="0">
              <a:buNone/>
            </a:pPr>
            <a:r>
              <a:rPr lang="pt-BR" dirty="0"/>
              <a:t>A classe dicionário implementa uma coleção de chaves e valores. Os dicionários são estruturas que permitem o acesso direto aos valores armazenados através do uso de uma chave. </a:t>
            </a:r>
          </a:p>
          <a:p>
            <a:pPr marL="139700" indent="0">
              <a:buNone/>
            </a:pPr>
            <a:r>
              <a:rPr lang="pt-BR" dirty="0"/>
              <a:t>Os dicionário são indicados para situações que necessitamos aceso rápido a informação.</a:t>
            </a:r>
            <a:endParaRPr lang="pt-BR" sz="1800" dirty="0"/>
          </a:p>
        </p:txBody>
      </p:sp>
      <p:sp>
        <p:nvSpPr>
          <p:cNvPr id="4" name="Text Placeholder 3">
            <a:extLst>
              <a:ext uri="{FF2B5EF4-FFF2-40B4-BE49-F238E27FC236}">
                <a16:creationId xmlns:a16="http://schemas.microsoft.com/office/drawing/2014/main" id="{8F88EC0F-39B0-4113-8830-D18B5D5BE05C}"/>
              </a:ext>
            </a:extLst>
          </p:cNvPr>
          <p:cNvSpPr>
            <a:spLocks noGrp="1"/>
          </p:cNvSpPr>
          <p:nvPr>
            <p:ph type="body" idx="2"/>
          </p:nvPr>
        </p:nvSpPr>
        <p:spPr>
          <a:xfrm>
            <a:off x="398585" y="2086708"/>
            <a:ext cx="8646177" cy="2743199"/>
          </a:xfrm>
        </p:spPr>
        <p:txBody>
          <a:bodyPr wrap="square">
            <a:normAutofit/>
          </a:bodyPr>
          <a:lstStyle/>
          <a:p>
            <a:pPr marL="139700" indent="0">
              <a:buNone/>
            </a:pPr>
            <a:r>
              <a:rPr lang="pt-BR" dirty="0" err="1">
                <a:solidFill>
                  <a:srgbClr val="C586C0"/>
                </a:solidFill>
                <a:latin typeface="Consolas" panose="020B0609020204030204" pitchFamily="49" charset="0"/>
              </a:rPr>
              <a:t>using</a:t>
            </a:r>
            <a:r>
              <a:rPr lang="pt-BR" dirty="0">
                <a:solidFill>
                  <a:srgbClr val="D4D4D4"/>
                </a:solidFill>
                <a:latin typeface="Consolas" panose="020B0609020204030204" pitchFamily="49" charset="0"/>
              </a:rPr>
              <a:t> </a:t>
            </a:r>
            <a:r>
              <a:rPr lang="pt-BR" dirty="0" err="1">
                <a:solidFill>
                  <a:srgbClr val="4EC9B0"/>
                </a:solidFill>
                <a:latin typeface="Consolas" panose="020B0609020204030204" pitchFamily="49" charset="0"/>
              </a:rPr>
              <a:t>System</a:t>
            </a:r>
            <a:r>
              <a:rPr lang="pt-BR" dirty="0" err="1">
                <a:solidFill>
                  <a:srgbClr val="D4D4D4"/>
                </a:solidFill>
                <a:latin typeface="Consolas" panose="020B0609020204030204" pitchFamily="49" charset="0"/>
              </a:rPr>
              <a:t>.</a:t>
            </a:r>
            <a:r>
              <a:rPr lang="pt-BR" dirty="0" err="1">
                <a:solidFill>
                  <a:srgbClr val="4EC9B0"/>
                </a:solidFill>
                <a:latin typeface="Consolas" panose="020B0609020204030204" pitchFamily="49" charset="0"/>
              </a:rPr>
              <a:t>Collections</a:t>
            </a:r>
            <a:r>
              <a:rPr lang="pt-BR" dirty="0" err="1">
                <a:solidFill>
                  <a:srgbClr val="D4D4D4"/>
                </a:solidFill>
                <a:latin typeface="Consolas" panose="020B0609020204030204" pitchFamily="49" charset="0"/>
              </a:rPr>
              <a:t>.</a:t>
            </a:r>
            <a:r>
              <a:rPr lang="pt-BR" dirty="0" err="1">
                <a:solidFill>
                  <a:srgbClr val="4EC9B0"/>
                </a:solidFill>
                <a:latin typeface="Consolas" panose="020B0609020204030204" pitchFamily="49" charset="0"/>
              </a:rPr>
              <a:t>Generic</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a:t>
            </a:r>
          </a:p>
          <a:p>
            <a:pPr marL="139700" indent="0">
              <a:buNone/>
            </a:pPr>
            <a:r>
              <a:rPr lang="pt-BR" dirty="0">
                <a:solidFill>
                  <a:srgbClr val="6A9955"/>
                </a:solidFill>
                <a:latin typeface="Consolas" panose="020B0609020204030204" pitchFamily="49" charset="0"/>
              </a:rPr>
              <a:t>//Cria uma lista de </a:t>
            </a:r>
            <a:r>
              <a:rPr lang="pt-BR" dirty="0" err="1">
                <a:solidFill>
                  <a:srgbClr val="6A9955"/>
                </a:solidFill>
                <a:latin typeface="Consolas" panose="020B0609020204030204" pitchFamily="49" charset="0"/>
              </a:rPr>
              <a:t>strings</a:t>
            </a:r>
            <a:endParaRPr lang="pt-BR" dirty="0">
              <a:solidFill>
                <a:srgbClr val="D4D4D4"/>
              </a:solidFill>
              <a:latin typeface="Consolas" panose="020B0609020204030204" pitchFamily="49" charset="0"/>
            </a:endParaRPr>
          </a:p>
          <a:p>
            <a:pPr marL="139700" indent="0">
              <a:buNone/>
            </a:pPr>
            <a:r>
              <a:rPr lang="pt-BR" dirty="0" err="1">
                <a:solidFill>
                  <a:srgbClr val="4EC9B0"/>
                </a:solidFill>
                <a:latin typeface="Consolas" panose="020B0609020204030204" pitchFamily="49" charset="0"/>
              </a:rPr>
              <a:t>Dictionary</a:t>
            </a:r>
            <a:r>
              <a:rPr lang="pt-BR" dirty="0">
                <a:solidFill>
                  <a:srgbClr val="4EC9B0"/>
                </a:solidFill>
                <a:latin typeface="Consolas" panose="020B0609020204030204" pitchFamily="49" charset="0"/>
              </a:rPr>
              <a:t> </a:t>
            </a:r>
            <a:r>
              <a:rPr lang="pt-BR" dirty="0">
                <a:solidFill>
                  <a:srgbClr val="D4D4D4"/>
                </a:solidFill>
                <a:latin typeface="Consolas" panose="020B0609020204030204" pitchFamily="49" charset="0"/>
              </a:rPr>
              <a:t>&lt;</a:t>
            </a:r>
            <a:r>
              <a:rPr lang="pt-BR" dirty="0" err="1">
                <a:solidFill>
                  <a:srgbClr val="569CD6"/>
                </a:solidFill>
                <a:latin typeface="Consolas" panose="020B0609020204030204" pitchFamily="49" charset="0"/>
              </a:rPr>
              <a:t>string</a:t>
            </a:r>
            <a:r>
              <a:rPr lang="pt-BR" dirty="0">
                <a:solidFill>
                  <a:srgbClr val="569CD6"/>
                </a:solidFill>
                <a:latin typeface="Consolas" panose="020B0609020204030204" pitchFamily="49" charset="0"/>
              </a:rPr>
              <a:t>, </a:t>
            </a:r>
            <a:r>
              <a:rPr lang="pt-BR" dirty="0" err="1">
                <a:solidFill>
                  <a:srgbClr val="569CD6"/>
                </a:solidFill>
                <a:latin typeface="Consolas" panose="020B0609020204030204" pitchFamily="49" charset="0"/>
              </a:rPr>
              <a:t>double</a:t>
            </a:r>
            <a:r>
              <a:rPr lang="pt-BR" dirty="0">
                <a:solidFill>
                  <a:srgbClr val="D4D4D4"/>
                </a:solidFill>
                <a:latin typeface="Consolas" panose="020B0609020204030204" pitchFamily="49" charset="0"/>
              </a:rPr>
              <a:t>&gt; </a:t>
            </a:r>
            <a:r>
              <a:rPr lang="pt-BR" dirty="0">
                <a:solidFill>
                  <a:srgbClr val="9CDCFE"/>
                </a:solidFill>
                <a:latin typeface="Consolas" panose="020B0609020204030204" pitchFamily="49" charset="0"/>
              </a:rPr>
              <a:t>produtos</a:t>
            </a:r>
            <a:r>
              <a:rPr lang="pt-BR" dirty="0">
                <a:solidFill>
                  <a:srgbClr val="D4D4D4"/>
                </a:solidFill>
                <a:latin typeface="Consolas" panose="020B0609020204030204" pitchFamily="49" charset="0"/>
              </a:rPr>
              <a:t> = </a:t>
            </a:r>
            <a:r>
              <a:rPr lang="pt-BR" dirty="0">
                <a:solidFill>
                  <a:srgbClr val="569CD6"/>
                </a:solidFill>
                <a:latin typeface="Consolas" panose="020B0609020204030204" pitchFamily="49" charset="0"/>
              </a:rPr>
              <a:t>new</a:t>
            </a:r>
            <a:r>
              <a:rPr lang="pt-BR" dirty="0">
                <a:solidFill>
                  <a:srgbClr val="D4D4D4"/>
                </a:solidFill>
                <a:latin typeface="Consolas" panose="020B0609020204030204" pitchFamily="49" charset="0"/>
              </a:rPr>
              <a:t> </a:t>
            </a:r>
            <a:r>
              <a:rPr lang="pt-BR" dirty="0" err="1">
                <a:solidFill>
                  <a:srgbClr val="4EC9B0"/>
                </a:solidFill>
                <a:latin typeface="Consolas" panose="020B0609020204030204" pitchFamily="49" charset="0"/>
              </a:rPr>
              <a:t>Dictionary</a:t>
            </a:r>
            <a:r>
              <a:rPr lang="pt-BR" dirty="0">
                <a:solidFill>
                  <a:srgbClr val="D4D4D4"/>
                </a:solidFill>
                <a:latin typeface="Consolas" panose="020B0609020204030204" pitchFamily="49" charset="0"/>
              </a:rPr>
              <a:t>&lt;</a:t>
            </a:r>
            <a:r>
              <a:rPr lang="pt-BR" dirty="0" err="1">
                <a:solidFill>
                  <a:srgbClr val="569CD6"/>
                </a:solidFill>
                <a:latin typeface="Consolas" panose="020B0609020204030204" pitchFamily="49" charset="0"/>
              </a:rPr>
              <a:t>string</a:t>
            </a:r>
            <a:r>
              <a:rPr lang="pt-BR" dirty="0">
                <a:solidFill>
                  <a:srgbClr val="569CD6"/>
                </a:solidFill>
                <a:latin typeface="Consolas" panose="020B0609020204030204" pitchFamily="49" charset="0"/>
              </a:rPr>
              <a:t>, </a:t>
            </a:r>
            <a:r>
              <a:rPr lang="pt-BR" dirty="0" err="1">
                <a:solidFill>
                  <a:srgbClr val="569CD6"/>
                </a:solidFill>
                <a:latin typeface="Consolas" panose="020B0609020204030204" pitchFamily="49" charset="0"/>
              </a:rPr>
              <a:t>double</a:t>
            </a:r>
            <a:r>
              <a:rPr lang="pt-BR" dirty="0">
                <a:solidFill>
                  <a:srgbClr val="D4D4D4"/>
                </a:solidFill>
                <a:latin typeface="Consolas" panose="020B0609020204030204" pitchFamily="49" charset="0"/>
              </a:rPr>
              <a:t>&gt;();</a:t>
            </a:r>
          </a:p>
          <a:p>
            <a:pPr marL="139700" indent="0">
              <a:buNone/>
            </a:pPr>
            <a:endParaRPr lang="pt-BR" dirty="0">
              <a:solidFill>
                <a:srgbClr val="9CDCFE"/>
              </a:solidFill>
              <a:latin typeface="Consolas" panose="020B0609020204030204" pitchFamily="49" charset="0"/>
            </a:endParaRPr>
          </a:p>
          <a:p>
            <a:pPr marL="139700" indent="0">
              <a:buNone/>
            </a:pPr>
            <a:r>
              <a:rPr lang="pt-BR" dirty="0" err="1">
                <a:solidFill>
                  <a:srgbClr val="9CDCFE"/>
                </a:solidFill>
                <a:latin typeface="Consolas" panose="020B0609020204030204" pitchFamily="49" charset="0"/>
              </a:rPr>
              <a:t>produtos</a:t>
            </a:r>
            <a:r>
              <a:rPr lang="pt-BR" dirty="0" err="1">
                <a:solidFill>
                  <a:srgbClr val="D4D4D4"/>
                </a:solidFill>
                <a:latin typeface="Consolas" panose="020B0609020204030204" pitchFamily="49" charset="0"/>
              </a:rPr>
              <a:t>.</a:t>
            </a:r>
            <a:r>
              <a:rPr lang="pt-BR" dirty="0" err="1">
                <a:solidFill>
                  <a:srgbClr val="DCDCAA"/>
                </a:solidFill>
                <a:latin typeface="Consolas" panose="020B0609020204030204" pitchFamily="49" charset="0"/>
              </a:rPr>
              <a:t>Add</a:t>
            </a:r>
            <a:r>
              <a:rPr lang="pt-BR" dirty="0">
                <a:solidFill>
                  <a:srgbClr val="D4D4D4"/>
                </a:solidFill>
                <a:latin typeface="Consolas" panose="020B0609020204030204" pitchFamily="49" charset="0"/>
              </a:rPr>
              <a:t>(</a:t>
            </a:r>
            <a:r>
              <a:rPr lang="pt-BR" dirty="0">
                <a:solidFill>
                  <a:srgbClr val="CE9178"/>
                </a:solidFill>
                <a:latin typeface="Consolas" panose="020B0609020204030204" pitchFamily="49" charset="0"/>
              </a:rPr>
              <a:t>"Hamburguer",12.99</a:t>
            </a:r>
            <a:r>
              <a:rPr lang="pt-BR" dirty="0">
                <a:solidFill>
                  <a:srgbClr val="D4D4D4"/>
                </a:solidFill>
                <a:latin typeface="Consolas" panose="020B0609020204030204" pitchFamily="49" charset="0"/>
              </a:rPr>
              <a:t>); </a:t>
            </a:r>
            <a:r>
              <a:rPr lang="pt-BR" dirty="0">
                <a:solidFill>
                  <a:srgbClr val="6A9955"/>
                </a:solidFill>
                <a:latin typeface="Consolas" panose="020B0609020204030204" pitchFamily="49" charset="0"/>
              </a:rPr>
              <a:t>//Adiciona itens na lista</a:t>
            </a:r>
            <a:endParaRPr lang="pt-BR" dirty="0">
              <a:solidFill>
                <a:srgbClr val="D4D4D4"/>
              </a:solidFill>
              <a:latin typeface="Consolas" panose="020B0609020204030204" pitchFamily="49" charset="0"/>
            </a:endParaRPr>
          </a:p>
          <a:p>
            <a:pPr marL="139700" indent="0">
              <a:buNone/>
            </a:pPr>
            <a:endParaRPr lang="pt-BR" dirty="0">
              <a:solidFill>
                <a:srgbClr val="9CDCFE"/>
              </a:solidFill>
              <a:latin typeface="Consolas" panose="020B0609020204030204" pitchFamily="49" charset="0"/>
            </a:endParaRPr>
          </a:p>
          <a:p>
            <a:pPr marL="139700" indent="0">
              <a:buNone/>
            </a:pPr>
            <a:r>
              <a:rPr lang="pt-BR" dirty="0" err="1">
                <a:solidFill>
                  <a:srgbClr val="9CDCFE"/>
                </a:solidFill>
                <a:latin typeface="Consolas" panose="020B0609020204030204" pitchFamily="49" charset="0"/>
              </a:rPr>
              <a:t>preco</a:t>
            </a:r>
            <a:r>
              <a:rPr lang="pt-BR" dirty="0">
                <a:solidFill>
                  <a:srgbClr val="9CDCFE"/>
                </a:solidFill>
                <a:latin typeface="Consolas" panose="020B0609020204030204" pitchFamily="49" charset="0"/>
              </a:rPr>
              <a:t> = produtos</a:t>
            </a:r>
            <a:r>
              <a:rPr lang="pt-BR" dirty="0">
                <a:solidFill>
                  <a:srgbClr val="D4D4D4"/>
                </a:solidFill>
                <a:latin typeface="Consolas" panose="020B0609020204030204" pitchFamily="49" charset="0"/>
              </a:rPr>
              <a:t>[</a:t>
            </a:r>
            <a:r>
              <a:rPr lang="pt-BR" dirty="0">
                <a:solidFill>
                  <a:srgbClr val="CE9178"/>
                </a:solidFill>
                <a:latin typeface="Consolas" panose="020B0609020204030204" pitchFamily="49" charset="0"/>
              </a:rPr>
              <a:t>"</a:t>
            </a:r>
            <a:r>
              <a:rPr lang="pt-BR" dirty="0" err="1">
                <a:solidFill>
                  <a:srgbClr val="CE9178"/>
                </a:solidFill>
                <a:latin typeface="Consolas" panose="020B0609020204030204" pitchFamily="49" charset="0"/>
              </a:rPr>
              <a:t>Hamburguer</a:t>
            </a:r>
            <a:r>
              <a:rPr lang="pt-BR" dirty="0">
                <a:solidFill>
                  <a:srgbClr val="CE9178"/>
                </a:solidFill>
                <a:latin typeface="Consolas" panose="020B0609020204030204" pitchFamily="49" charset="0"/>
              </a:rPr>
              <a:t>"</a:t>
            </a:r>
            <a:r>
              <a:rPr lang="pt-BR" dirty="0">
                <a:solidFill>
                  <a:srgbClr val="D4D4D4"/>
                </a:solidFill>
                <a:latin typeface="Consolas" panose="020B0609020204030204" pitchFamily="49" charset="0"/>
              </a:rPr>
              <a:t>];  </a:t>
            </a:r>
            <a:r>
              <a:rPr lang="pt-BR" dirty="0">
                <a:solidFill>
                  <a:srgbClr val="6A9955"/>
                </a:solidFill>
                <a:latin typeface="Consolas" panose="020B0609020204030204" pitchFamily="49" charset="0"/>
              </a:rPr>
              <a:t>//Recupera o valor de um item da lista</a:t>
            </a:r>
            <a:endParaRPr lang="pt-BR" dirty="0">
              <a:solidFill>
                <a:srgbClr val="D4D4D4"/>
              </a:solidFill>
              <a:latin typeface="Consolas" panose="020B0609020204030204" pitchFamily="49" charset="0"/>
            </a:endParaRPr>
          </a:p>
          <a:p>
            <a:pPr marL="139700" indent="0">
              <a:buNone/>
            </a:pPr>
            <a:endParaRPr lang="pt-BR" dirty="0">
              <a:solidFill>
                <a:srgbClr val="9CDCFE"/>
              </a:solidFill>
              <a:latin typeface="Consolas" panose="020B0609020204030204" pitchFamily="49" charset="0"/>
            </a:endParaRPr>
          </a:p>
          <a:p>
            <a:pPr marL="139700" indent="0">
              <a:buNone/>
            </a:pPr>
            <a:r>
              <a:rPr lang="pt-BR" dirty="0" err="1">
                <a:solidFill>
                  <a:srgbClr val="9CDCFE"/>
                </a:solidFill>
                <a:latin typeface="Consolas" panose="020B0609020204030204" pitchFamily="49" charset="0"/>
              </a:rPr>
              <a:t>produtos</a:t>
            </a:r>
            <a:r>
              <a:rPr lang="pt-BR" dirty="0" err="1">
                <a:solidFill>
                  <a:srgbClr val="D4D4D4"/>
                </a:solidFill>
                <a:latin typeface="Consolas" panose="020B0609020204030204" pitchFamily="49" charset="0"/>
              </a:rPr>
              <a:t>.</a:t>
            </a:r>
            <a:r>
              <a:rPr lang="pt-BR" dirty="0" err="1">
                <a:solidFill>
                  <a:srgbClr val="DCDCAA"/>
                </a:solidFill>
                <a:latin typeface="Consolas" panose="020B0609020204030204" pitchFamily="49" charset="0"/>
              </a:rPr>
              <a:t>Remove</a:t>
            </a:r>
            <a:r>
              <a:rPr lang="pt-BR" dirty="0">
                <a:solidFill>
                  <a:srgbClr val="D4D4D4"/>
                </a:solidFill>
                <a:latin typeface="Consolas" panose="020B0609020204030204" pitchFamily="49" charset="0"/>
              </a:rPr>
              <a:t>(</a:t>
            </a:r>
            <a:r>
              <a:rPr lang="pt-BR" dirty="0">
                <a:solidFill>
                  <a:srgbClr val="CE9178"/>
                </a:solidFill>
                <a:latin typeface="Consolas" panose="020B0609020204030204" pitchFamily="49" charset="0"/>
              </a:rPr>
              <a:t>"</a:t>
            </a:r>
            <a:r>
              <a:rPr lang="pt-BR" dirty="0" err="1">
                <a:solidFill>
                  <a:srgbClr val="CE9178"/>
                </a:solidFill>
                <a:latin typeface="Consolas" panose="020B0609020204030204" pitchFamily="49" charset="0"/>
              </a:rPr>
              <a:t>Hamburguer</a:t>
            </a:r>
            <a:r>
              <a:rPr lang="pt-BR" dirty="0">
                <a:solidFill>
                  <a:srgbClr val="CE9178"/>
                </a:solidFill>
                <a:latin typeface="Consolas" panose="020B0609020204030204" pitchFamily="49" charset="0"/>
              </a:rPr>
              <a:t>"</a:t>
            </a:r>
            <a:r>
              <a:rPr lang="pt-BR" dirty="0">
                <a:solidFill>
                  <a:srgbClr val="D4D4D4"/>
                </a:solidFill>
                <a:latin typeface="Consolas" panose="020B0609020204030204" pitchFamily="49" charset="0"/>
              </a:rPr>
              <a:t>);   </a:t>
            </a:r>
            <a:r>
              <a:rPr lang="pt-BR" dirty="0">
                <a:solidFill>
                  <a:srgbClr val="6A9955"/>
                </a:solidFill>
                <a:latin typeface="Consolas" panose="020B0609020204030204" pitchFamily="49" charset="0"/>
              </a:rPr>
              <a:t>//Remove item da lista</a:t>
            </a:r>
            <a:endParaRPr lang="pt-BR" dirty="0">
              <a:solidFill>
                <a:srgbClr val="D4D4D4"/>
              </a:solidFill>
              <a:latin typeface="Consolas" panose="020B0609020204030204" pitchFamily="49" charset="0"/>
            </a:endParaRPr>
          </a:p>
        </p:txBody>
      </p:sp>
    </p:spTree>
    <p:extLst>
      <p:ext uri="{BB962C8B-B14F-4D97-AF65-F5344CB8AC3E}">
        <p14:creationId xmlns:p14="http://schemas.microsoft.com/office/powerpoint/2010/main" val="220179086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47975-D84A-48C3-8EC7-A11164734073}"/>
              </a:ext>
            </a:extLst>
          </p:cNvPr>
          <p:cNvSpPr>
            <a:spLocks noGrp="1"/>
          </p:cNvSpPr>
          <p:nvPr>
            <p:ph type="title"/>
          </p:nvPr>
        </p:nvSpPr>
        <p:spPr/>
        <p:txBody>
          <a:bodyPr/>
          <a:lstStyle/>
          <a:p>
            <a:r>
              <a:rPr lang="pt-BR" dirty="0" err="1"/>
              <a:t>Queue</a:t>
            </a:r>
            <a:r>
              <a:rPr lang="pt-BR" dirty="0"/>
              <a:t>&lt;T&gt;</a:t>
            </a:r>
          </a:p>
        </p:txBody>
      </p:sp>
      <p:sp>
        <p:nvSpPr>
          <p:cNvPr id="3" name="Text Placeholder 2">
            <a:extLst>
              <a:ext uri="{FF2B5EF4-FFF2-40B4-BE49-F238E27FC236}">
                <a16:creationId xmlns:a16="http://schemas.microsoft.com/office/drawing/2014/main" id="{73DB3F45-F6E1-4B54-BB4E-23FEB7E55AE9}"/>
              </a:ext>
            </a:extLst>
          </p:cNvPr>
          <p:cNvSpPr>
            <a:spLocks noGrp="1"/>
          </p:cNvSpPr>
          <p:nvPr>
            <p:ph type="body" idx="1"/>
          </p:nvPr>
        </p:nvSpPr>
        <p:spPr>
          <a:xfrm>
            <a:off x="311700" y="1152475"/>
            <a:ext cx="3627254" cy="3416400"/>
          </a:xfrm>
        </p:spPr>
        <p:txBody>
          <a:bodyPr/>
          <a:lstStyle/>
          <a:p>
            <a:pPr marL="139700" indent="0">
              <a:buNone/>
            </a:pPr>
            <a:r>
              <a:rPr lang="pt-BR" sz="1800" dirty="0"/>
              <a:t>A classe </a:t>
            </a:r>
            <a:r>
              <a:rPr lang="pt-BR" sz="1800" dirty="0" err="1"/>
              <a:t>Queue</a:t>
            </a:r>
            <a:r>
              <a:rPr lang="pt-BR" sz="1800" dirty="0"/>
              <a:t>&lt;t&gt; representa as coleções de objetos do tipo FIFO (Primeiro a Entrar, Primeiro a Sair). As listas são úteis para simular situações de filas, como uma fila de atendimento.</a:t>
            </a:r>
          </a:p>
        </p:txBody>
      </p:sp>
      <p:sp>
        <p:nvSpPr>
          <p:cNvPr id="4" name="Text Placeholder 3">
            <a:extLst>
              <a:ext uri="{FF2B5EF4-FFF2-40B4-BE49-F238E27FC236}">
                <a16:creationId xmlns:a16="http://schemas.microsoft.com/office/drawing/2014/main" id="{DE87B50D-ECBB-45C7-806E-CE8073494AC7}"/>
              </a:ext>
            </a:extLst>
          </p:cNvPr>
          <p:cNvSpPr>
            <a:spLocks noGrp="1"/>
          </p:cNvSpPr>
          <p:nvPr>
            <p:ph type="body" idx="2"/>
          </p:nvPr>
        </p:nvSpPr>
        <p:spPr>
          <a:xfrm>
            <a:off x="4048369" y="1152475"/>
            <a:ext cx="4783931" cy="3416400"/>
          </a:xfrm>
        </p:spPr>
        <p:txBody>
          <a:bodyPr/>
          <a:lstStyle/>
          <a:p>
            <a:pPr marL="139700" indent="0">
              <a:buNone/>
            </a:pPr>
            <a:r>
              <a:rPr lang="pt-BR" dirty="0" err="1">
                <a:solidFill>
                  <a:srgbClr val="C586C0"/>
                </a:solidFill>
                <a:latin typeface="Consolas" panose="020B0609020204030204" pitchFamily="49" charset="0"/>
              </a:rPr>
              <a:t>using</a:t>
            </a:r>
            <a:r>
              <a:rPr lang="pt-BR" dirty="0">
                <a:solidFill>
                  <a:srgbClr val="D4D4D4"/>
                </a:solidFill>
                <a:latin typeface="Consolas" panose="020B0609020204030204" pitchFamily="49" charset="0"/>
              </a:rPr>
              <a:t> </a:t>
            </a:r>
            <a:r>
              <a:rPr lang="pt-BR" dirty="0" err="1">
                <a:solidFill>
                  <a:srgbClr val="4EC9B0"/>
                </a:solidFill>
                <a:latin typeface="Consolas" panose="020B0609020204030204" pitchFamily="49" charset="0"/>
              </a:rPr>
              <a:t>System</a:t>
            </a:r>
            <a:r>
              <a:rPr lang="pt-BR" dirty="0" err="1">
                <a:solidFill>
                  <a:srgbClr val="D4D4D4"/>
                </a:solidFill>
                <a:latin typeface="Consolas" panose="020B0609020204030204" pitchFamily="49" charset="0"/>
              </a:rPr>
              <a:t>.</a:t>
            </a:r>
            <a:r>
              <a:rPr lang="pt-BR" dirty="0" err="1">
                <a:solidFill>
                  <a:srgbClr val="4EC9B0"/>
                </a:solidFill>
                <a:latin typeface="Consolas" panose="020B0609020204030204" pitchFamily="49" charset="0"/>
              </a:rPr>
              <a:t>Collections</a:t>
            </a:r>
            <a:r>
              <a:rPr lang="pt-BR" dirty="0" err="1">
                <a:solidFill>
                  <a:srgbClr val="D4D4D4"/>
                </a:solidFill>
                <a:latin typeface="Consolas" panose="020B0609020204030204" pitchFamily="49" charset="0"/>
              </a:rPr>
              <a:t>.</a:t>
            </a:r>
            <a:r>
              <a:rPr lang="pt-BR" dirty="0" err="1">
                <a:solidFill>
                  <a:srgbClr val="4EC9B0"/>
                </a:solidFill>
                <a:latin typeface="Consolas" panose="020B0609020204030204" pitchFamily="49" charset="0"/>
              </a:rPr>
              <a:t>Generic</a:t>
            </a:r>
            <a:r>
              <a:rPr lang="pt-BR" dirty="0">
                <a:solidFill>
                  <a:srgbClr val="D4D4D4"/>
                </a:solidFill>
                <a:latin typeface="Consolas" panose="020B0609020204030204" pitchFamily="49" charset="0"/>
              </a:rPr>
              <a:t>;</a:t>
            </a:r>
          </a:p>
          <a:p>
            <a:pPr marL="139700" indent="0">
              <a:buNone/>
            </a:pPr>
            <a:r>
              <a:rPr lang="pt-BR" dirty="0">
                <a:solidFill>
                  <a:srgbClr val="D4D4D4"/>
                </a:solidFill>
                <a:latin typeface="Consolas" panose="020B0609020204030204" pitchFamily="49" charset="0"/>
              </a:rPr>
              <a:t>...</a:t>
            </a:r>
          </a:p>
          <a:p>
            <a:pPr marL="139700" indent="0">
              <a:buNone/>
            </a:pPr>
            <a:r>
              <a:rPr lang="pt-BR" dirty="0">
                <a:solidFill>
                  <a:srgbClr val="6A9955"/>
                </a:solidFill>
                <a:latin typeface="Consolas" panose="020B0609020204030204" pitchFamily="49" charset="0"/>
              </a:rPr>
              <a:t>//Cria uma lista de </a:t>
            </a:r>
            <a:r>
              <a:rPr lang="pt-BR" dirty="0" err="1">
                <a:solidFill>
                  <a:srgbClr val="6A9955"/>
                </a:solidFill>
                <a:latin typeface="Consolas" panose="020B0609020204030204" pitchFamily="49" charset="0"/>
              </a:rPr>
              <a:t>strings</a:t>
            </a:r>
            <a:endParaRPr lang="pt-BR" dirty="0">
              <a:solidFill>
                <a:srgbClr val="D4D4D4"/>
              </a:solidFill>
              <a:latin typeface="Consolas" panose="020B0609020204030204" pitchFamily="49" charset="0"/>
            </a:endParaRPr>
          </a:p>
          <a:p>
            <a:pPr marL="139700" indent="0">
              <a:buNone/>
            </a:pPr>
            <a:r>
              <a:rPr lang="pt-BR" dirty="0" err="1">
                <a:solidFill>
                  <a:srgbClr val="4EC9B0"/>
                </a:solidFill>
                <a:latin typeface="Consolas" panose="020B0609020204030204" pitchFamily="49" charset="0"/>
              </a:rPr>
              <a:t>Queue</a:t>
            </a:r>
            <a:r>
              <a:rPr lang="pt-BR" dirty="0">
                <a:solidFill>
                  <a:srgbClr val="D4D4D4"/>
                </a:solidFill>
                <a:latin typeface="Consolas" panose="020B0609020204030204" pitchFamily="49" charset="0"/>
              </a:rPr>
              <a:t>&lt;</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&gt; </a:t>
            </a:r>
            <a:r>
              <a:rPr lang="pt-BR" dirty="0">
                <a:solidFill>
                  <a:srgbClr val="9CDCFE"/>
                </a:solidFill>
                <a:latin typeface="Consolas" panose="020B0609020204030204" pitchFamily="49" charset="0"/>
              </a:rPr>
              <a:t>pedidos</a:t>
            </a:r>
            <a:r>
              <a:rPr lang="pt-BR" dirty="0">
                <a:solidFill>
                  <a:srgbClr val="D4D4D4"/>
                </a:solidFill>
                <a:latin typeface="Consolas" panose="020B0609020204030204" pitchFamily="49" charset="0"/>
              </a:rPr>
              <a:t> = </a:t>
            </a:r>
            <a:r>
              <a:rPr lang="pt-BR" dirty="0">
                <a:solidFill>
                  <a:srgbClr val="569CD6"/>
                </a:solidFill>
                <a:latin typeface="Consolas" panose="020B0609020204030204" pitchFamily="49" charset="0"/>
              </a:rPr>
              <a:t>new</a:t>
            </a:r>
            <a:r>
              <a:rPr lang="pt-BR" dirty="0">
                <a:solidFill>
                  <a:srgbClr val="D4D4D4"/>
                </a:solidFill>
                <a:latin typeface="Consolas" panose="020B0609020204030204" pitchFamily="49" charset="0"/>
              </a:rPr>
              <a:t> </a:t>
            </a:r>
            <a:r>
              <a:rPr lang="pt-BR" dirty="0" err="1">
                <a:solidFill>
                  <a:srgbClr val="4EC9B0"/>
                </a:solidFill>
                <a:latin typeface="Consolas" panose="020B0609020204030204" pitchFamily="49" charset="0"/>
              </a:rPr>
              <a:t>Queue</a:t>
            </a:r>
            <a:r>
              <a:rPr lang="pt-BR" dirty="0">
                <a:solidFill>
                  <a:srgbClr val="D4D4D4"/>
                </a:solidFill>
                <a:latin typeface="Consolas" panose="020B0609020204030204" pitchFamily="49" charset="0"/>
              </a:rPr>
              <a:t>&lt;</a:t>
            </a:r>
            <a:r>
              <a:rPr lang="pt-BR" dirty="0" err="1">
                <a:solidFill>
                  <a:srgbClr val="569CD6"/>
                </a:solidFill>
                <a:latin typeface="Consolas" panose="020B0609020204030204" pitchFamily="49" charset="0"/>
              </a:rPr>
              <a:t>string</a:t>
            </a:r>
            <a:r>
              <a:rPr lang="pt-BR" dirty="0">
                <a:solidFill>
                  <a:srgbClr val="D4D4D4"/>
                </a:solidFill>
                <a:latin typeface="Consolas" panose="020B0609020204030204" pitchFamily="49" charset="0"/>
              </a:rPr>
              <a:t>&gt;();</a:t>
            </a:r>
          </a:p>
          <a:p>
            <a:pPr marL="139700" indent="0">
              <a:buNone/>
            </a:pPr>
            <a:endParaRPr lang="pt-BR" dirty="0">
              <a:solidFill>
                <a:srgbClr val="6A9955"/>
              </a:solidFill>
              <a:latin typeface="Consolas" panose="020B0609020204030204" pitchFamily="49" charset="0"/>
            </a:endParaRPr>
          </a:p>
          <a:p>
            <a:pPr marL="139700" indent="0">
              <a:buNone/>
            </a:pPr>
            <a:r>
              <a:rPr lang="pt-BR" dirty="0">
                <a:solidFill>
                  <a:srgbClr val="6A9955"/>
                </a:solidFill>
                <a:latin typeface="Consolas" panose="020B0609020204030204" pitchFamily="49" charset="0"/>
              </a:rPr>
              <a:t>//Adiciona itens na fila</a:t>
            </a:r>
            <a:endParaRPr lang="pt-BR" dirty="0">
              <a:solidFill>
                <a:srgbClr val="9CDCFE"/>
              </a:solidFill>
              <a:latin typeface="Consolas" panose="020B0609020204030204" pitchFamily="49" charset="0"/>
            </a:endParaRPr>
          </a:p>
          <a:p>
            <a:pPr marL="139700" indent="0">
              <a:buNone/>
            </a:pPr>
            <a:r>
              <a:rPr lang="pt-BR" dirty="0" err="1">
                <a:solidFill>
                  <a:srgbClr val="9CDCFE"/>
                </a:solidFill>
                <a:latin typeface="Consolas" panose="020B0609020204030204" pitchFamily="49" charset="0"/>
              </a:rPr>
              <a:t>pedidos</a:t>
            </a:r>
            <a:r>
              <a:rPr lang="pt-BR" dirty="0" err="1">
                <a:solidFill>
                  <a:srgbClr val="D4D4D4"/>
                </a:solidFill>
                <a:latin typeface="Consolas" panose="020B0609020204030204" pitchFamily="49" charset="0"/>
              </a:rPr>
              <a:t>.</a:t>
            </a:r>
            <a:r>
              <a:rPr lang="pt-BR" dirty="0" err="1">
                <a:solidFill>
                  <a:srgbClr val="DCDCAA"/>
                </a:solidFill>
                <a:latin typeface="Consolas" panose="020B0609020204030204" pitchFamily="49" charset="0"/>
              </a:rPr>
              <a:t>Enqueue</a:t>
            </a:r>
            <a:r>
              <a:rPr lang="pt-BR" dirty="0">
                <a:solidFill>
                  <a:srgbClr val="D4D4D4"/>
                </a:solidFill>
                <a:latin typeface="Consolas" panose="020B0609020204030204" pitchFamily="49" charset="0"/>
              </a:rPr>
              <a:t>(</a:t>
            </a:r>
            <a:r>
              <a:rPr lang="pt-BR" dirty="0">
                <a:solidFill>
                  <a:srgbClr val="CE9178"/>
                </a:solidFill>
                <a:latin typeface="Consolas" panose="020B0609020204030204" pitchFamily="49" charset="0"/>
              </a:rPr>
              <a:t>"Furioso"</a:t>
            </a:r>
            <a:r>
              <a:rPr lang="pt-BR" dirty="0">
                <a:solidFill>
                  <a:srgbClr val="D4D4D4"/>
                </a:solidFill>
                <a:latin typeface="Consolas" panose="020B0609020204030204" pitchFamily="49" charset="0"/>
              </a:rPr>
              <a:t>);</a:t>
            </a:r>
          </a:p>
          <a:p>
            <a:pPr marL="139700" indent="0">
              <a:buNone/>
            </a:pPr>
            <a:r>
              <a:rPr lang="pt-BR" dirty="0" err="1">
                <a:solidFill>
                  <a:srgbClr val="9CDCFE"/>
                </a:solidFill>
                <a:latin typeface="Consolas" panose="020B0609020204030204" pitchFamily="49" charset="0"/>
              </a:rPr>
              <a:t>pedidos</a:t>
            </a:r>
            <a:r>
              <a:rPr lang="pt-BR" dirty="0" err="1">
                <a:solidFill>
                  <a:srgbClr val="D4D4D4"/>
                </a:solidFill>
                <a:latin typeface="Consolas" panose="020B0609020204030204" pitchFamily="49" charset="0"/>
              </a:rPr>
              <a:t>.</a:t>
            </a:r>
            <a:r>
              <a:rPr lang="pt-BR" dirty="0" err="1">
                <a:solidFill>
                  <a:srgbClr val="DCDCAA"/>
                </a:solidFill>
                <a:latin typeface="Consolas" panose="020B0609020204030204" pitchFamily="49" charset="0"/>
              </a:rPr>
              <a:t>Enqueue</a:t>
            </a:r>
            <a:r>
              <a:rPr lang="pt-BR" dirty="0">
                <a:solidFill>
                  <a:srgbClr val="D4D4D4"/>
                </a:solidFill>
                <a:latin typeface="Consolas" panose="020B0609020204030204" pitchFamily="49" charset="0"/>
              </a:rPr>
              <a:t>(</a:t>
            </a:r>
            <a:r>
              <a:rPr lang="pt-BR" dirty="0">
                <a:solidFill>
                  <a:srgbClr val="CE9178"/>
                </a:solidFill>
                <a:latin typeface="Consolas" panose="020B0609020204030204" pitchFamily="49" charset="0"/>
              </a:rPr>
              <a:t>"Black </a:t>
            </a:r>
            <a:r>
              <a:rPr lang="pt-BR" dirty="0" err="1">
                <a:solidFill>
                  <a:srgbClr val="CE9178"/>
                </a:solidFill>
                <a:latin typeface="Consolas" panose="020B0609020204030204" pitchFamily="49" charset="0"/>
              </a:rPr>
              <a:t>Burguer</a:t>
            </a:r>
            <a:r>
              <a:rPr lang="pt-BR" dirty="0">
                <a:solidFill>
                  <a:srgbClr val="CE9178"/>
                </a:solidFill>
                <a:latin typeface="Consolas" panose="020B0609020204030204" pitchFamily="49" charset="0"/>
              </a:rPr>
              <a:t>"</a:t>
            </a:r>
            <a:r>
              <a:rPr lang="pt-BR" dirty="0">
                <a:solidFill>
                  <a:srgbClr val="D4D4D4"/>
                </a:solidFill>
                <a:latin typeface="Consolas" panose="020B0609020204030204" pitchFamily="49" charset="0"/>
              </a:rPr>
              <a:t>);</a:t>
            </a:r>
          </a:p>
          <a:p>
            <a:pPr marL="139700" indent="0">
              <a:buNone/>
            </a:pPr>
            <a:endParaRPr lang="pt-BR" dirty="0">
              <a:solidFill>
                <a:srgbClr val="9CDCFE"/>
              </a:solidFill>
              <a:latin typeface="Consolas" panose="020B0609020204030204" pitchFamily="49" charset="0"/>
            </a:endParaRPr>
          </a:p>
          <a:p>
            <a:pPr marL="139700" indent="0">
              <a:buNone/>
            </a:pPr>
            <a:r>
              <a:rPr lang="pt-BR" dirty="0">
                <a:solidFill>
                  <a:srgbClr val="6A9955"/>
                </a:solidFill>
                <a:latin typeface="Consolas" panose="020B0609020204030204" pitchFamily="49" charset="0"/>
              </a:rPr>
              <a:t>//Remove o Furioso da lista</a:t>
            </a:r>
            <a:endParaRPr lang="pt-BR" dirty="0">
              <a:solidFill>
                <a:srgbClr val="9CDCFE"/>
              </a:solidFill>
              <a:latin typeface="Consolas" panose="020B0609020204030204" pitchFamily="49" charset="0"/>
            </a:endParaRPr>
          </a:p>
          <a:p>
            <a:pPr marL="139700" indent="0">
              <a:buNone/>
            </a:pPr>
            <a:r>
              <a:rPr lang="pt-BR" dirty="0" err="1">
                <a:solidFill>
                  <a:srgbClr val="9CDCFE"/>
                </a:solidFill>
                <a:latin typeface="Consolas" panose="020B0609020204030204" pitchFamily="49" charset="0"/>
              </a:rPr>
              <a:t>pedidos</a:t>
            </a:r>
            <a:r>
              <a:rPr lang="pt-BR" dirty="0" err="1">
                <a:solidFill>
                  <a:srgbClr val="D4D4D4"/>
                </a:solidFill>
                <a:latin typeface="Consolas" panose="020B0609020204030204" pitchFamily="49" charset="0"/>
              </a:rPr>
              <a:t>.</a:t>
            </a:r>
            <a:r>
              <a:rPr lang="pt-BR" dirty="0" err="1">
                <a:solidFill>
                  <a:srgbClr val="DCDCAA"/>
                </a:solidFill>
                <a:latin typeface="Consolas" panose="020B0609020204030204" pitchFamily="49" charset="0"/>
              </a:rPr>
              <a:t>Dequeue</a:t>
            </a:r>
            <a:r>
              <a:rPr lang="pt-BR"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6748956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47975-D84A-48C3-8EC7-A11164734073}"/>
              </a:ext>
            </a:extLst>
          </p:cNvPr>
          <p:cNvSpPr>
            <a:spLocks noGrp="1"/>
          </p:cNvSpPr>
          <p:nvPr>
            <p:ph type="title"/>
          </p:nvPr>
        </p:nvSpPr>
        <p:spPr/>
        <p:txBody>
          <a:bodyPr/>
          <a:lstStyle/>
          <a:p>
            <a:r>
              <a:rPr lang="pt-BR" dirty="0"/>
              <a:t>Enumerações</a:t>
            </a:r>
          </a:p>
        </p:txBody>
      </p:sp>
      <p:sp>
        <p:nvSpPr>
          <p:cNvPr id="3" name="Text Placeholder 2">
            <a:extLst>
              <a:ext uri="{FF2B5EF4-FFF2-40B4-BE49-F238E27FC236}">
                <a16:creationId xmlns:a16="http://schemas.microsoft.com/office/drawing/2014/main" id="{73DB3F45-F6E1-4B54-BB4E-23FEB7E55AE9}"/>
              </a:ext>
            </a:extLst>
          </p:cNvPr>
          <p:cNvSpPr>
            <a:spLocks noGrp="1"/>
          </p:cNvSpPr>
          <p:nvPr>
            <p:ph type="body" idx="1"/>
          </p:nvPr>
        </p:nvSpPr>
        <p:spPr>
          <a:xfrm>
            <a:off x="311699" y="1152474"/>
            <a:ext cx="4166515" cy="3693063"/>
          </a:xfrm>
        </p:spPr>
        <p:txBody>
          <a:bodyPr/>
          <a:lstStyle/>
          <a:p>
            <a:pPr marL="139700" indent="0">
              <a:buNone/>
            </a:pPr>
            <a:r>
              <a:rPr lang="pt-BR" sz="1800" dirty="0"/>
              <a:t>As enumerações não são coleções  e sim um tipo de dados, elas são uma maneira eficiente para definir um conjunto de constantes integrais nomeadas que podem ser atribuídas a um valor.</a:t>
            </a:r>
          </a:p>
          <a:p>
            <a:pPr marL="139700" indent="0">
              <a:buNone/>
            </a:pPr>
            <a:r>
              <a:rPr lang="pt-BR" sz="1800" dirty="0"/>
              <a:t>As enumerações são definidas através da cláusula </a:t>
            </a:r>
            <a:r>
              <a:rPr lang="pt-BR" sz="1800" b="1" dirty="0" err="1"/>
              <a:t>enum</a:t>
            </a:r>
            <a:r>
              <a:rPr lang="pt-BR" sz="1800" dirty="0"/>
              <a:t> e cada um de seus itens terá um valor inteiro atribuído.</a:t>
            </a:r>
            <a:endParaRPr lang="pt-BR" sz="1800" b="1" dirty="0"/>
          </a:p>
        </p:txBody>
      </p:sp>
      <p:sp>
        <p:nvSpPr>
          <p:cNvPr id="4" name="Text Placeholder 3">
            <a:extLst>
              <a:ext uri="{FF2B5EF4-FFF2-40B4-BE49-F238E27FC236}">
                <a16:creationId xmlns:a16="http://schemas.microsoft.com/office/drawing/2014/main" id="{20DA74B0-2A43-4DA5-9E69-21616E681A06}"/>
              </a:ext>
            </a:extLst>
          </p:cNvPr>
          <p:cNvSpPr>
            <a:spLocks noGrp="1"/>
          </p:cNvSpPr>
          <p:nvPr>
            <p:ph type="body" idx="2"/>
          </p:nvPr>
        </p:nvSpPr>
        <p:spPr>
          <a:xfrm>
            <a:off x="4478215" y="1152475"/>
            <a:ext cx="4354085" cy="3416400"/>
          </a:xfrm>
        </p:spPr>
        <p:txBody>
          <a:bodyPr/>
          <a:lstStyle/>
          <a:p>
            <a:pPr marL="139700" indent="0">
              <a:buNone/>
            </a:pPr>
            <a:r>
              <a:rPr lang="pt-BR" dirty="0" err="1">
                <a:solidFill>
                  <a:srgbClr val="569CD6"/>
                </a:solidFill>
                <a:latin typeface="Consolas" panose="020B0609020204030204" pitchFamily="49" charset="0"/>
              </a:rPr>
              <a:t>enum</a:t>
            </a:r>
            <a:r>
              <a:rPr lang="pt-BR" dirty="0">
                <a:solidFill>
                  <a:srgbClr val="D4D4D4"/>
                </a:solidFill>
                <a:latin typeface="Consolas" panose="020B0609020204030204" pitchFamily="49" charset="0"/>
              </a:rPr>
              <a:t> </a:t>
            </a:r>
            <a:r>
              <a:rPr lang="pt-BR" dirty="0" err="1">
                <a:solidFill>
                  <a:srgbClr val="4EC9B0"/>
                </a:solidFill>
                <a:latin typeface="Consolas" panose="020B0609020204030204" pitchFamily="49" charset="0"/>
              </a:rPr>
              <a:t>DiasUteis</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Seg</a:t>
            </a:r>
            <a:r>
              <a:rPr lang="pt-BR" dirty="0" err="1">
                <a:solidFill>
                  <a:srgbClr val="D4D4D4"/>
                </a:solidFill>
                <a:latin typeface="Consolas" panose="020B0609020204030204" pitchFamily="49" charset="0"/>
              </a:rPr>
              <a:t>,</a:t>
            </a:r>
            <a:r>
              <a:rPr lang="pt-BR" dirty="0" err="1">
                <a:solidFill>
                  <a:srgbClr val="9CDCFE"/>
                </a:solidFill>
                <a:latin typeface="Consolas" panose="020B0609020204030204" pitchFamily="49" charset="0"/>
              </a:rPr>
              <a:t>Ter</a:t>
            </a:r>
            <a:r>
              <a:rPr lang="pt-BR" dirty="0" err="1">
                <a:solidFill>
                  <a:srgbClr val="D4D4D4"/>
                </a:solidFill>
                <a:latin typeface="Consolas" panose="020B0609020204030204" pitchFamily="49" charset="0"/>
              </a:rPr>
              <a:t>,</a:t>
            </a:r>
            <a:r>
              <a:rPr lang="pt-BR" dirty="0" err="1">
                <a:solidFill>
                  <a:srgbClr val="9CDCFE"/>
                </a:solidFill>
                <a:latin typeface="Consolas" panose="020B0609020204030204" pitchFamily="49" charset="0"/>
              </a:rPr>
              <a:t>Qua</a:t>
            </a:r>
            <a:r>
              <a:rPr lang="pt-BR" dirty="0" err="1">
                <a:solidFill>
                  <a:srgbClr val="D4D4D4"/>
                </a:solidFill>
                <a:latin typeface="Consolas" panose="020B0609020204030204" pitchFamily="49" charset="0"/>
              </a:rPr>
              <a:t>,</a:t>
            </a:r>
            <a:r>
              <a:rPr lang="pt-BR" dirty="0" err="1">
                <a:solidFill>
                  <a:srgbClr val="9CDCFE"/>
                </a:solidFill>
                <a:latin typeface="Consolas" panose="020B0609020204030204" pitchFamily="49" charset="0"/>
              </a:rPr>
              <a:t>Qui</a:t>
            </a:r>
            <a:r>
              <a:rPr lang="pt-BR" dirty="0" err="1">
                <a:solidFill>
                  <a:srgbClr val="D4D4D4"/>
                </a:solidFill>
                <a:latin typeface="Consolas" panose="020B0609020204030204" pitchFamily="49" charset="0"/>
              </a:rPr>
              <a:t>,</a:t>
            </a:r>
            <a:r>
              <a:rPr lang="pt-BR" dirty="0" err="1">
                <a:solidFill>
                  <a:srgbClr val="9CDCFE"/>
                </a:solidFill>
                <a:latin typeface="Consolas" panose="020B0609020204030204" pitchFamily="49" charset="0"/>
              </a:rPr>
              <a:t>Sex</a:t>
            </a:r>
            <a:r>
              <a:rPr lang="pt-BR" dirty="0">
                <a:solidFill>
                  <a:srgbClr val="D4D4D4"/>
                </a:solidFill>
                <a:latin typeface="Consolas" panose="020B0609020204030204" pitchFamily="49" charset="0"/>
              </a:rPr>
              <a:t>}</a:t>
            </a:r>
          </a:p>
          <a:p>
            <a:pPr marL="139700" indent="0">
              <a:buNone/>
            </a:pPr>
            <a:endParaRPr lang="pt-BR" dirty="0"/>
          </a:p>
          <a:p>
            <a:pPr marL="139700" indent="0">
              <a:buNone/>
            </a:pPr>
            <a:r>
              <a:rPr lang="pt-BR" dirty="0" err="1">
                <a:solidFill>
                  <a:srgbClr val="569CD6"/>
                </a:solidFill>
                <a:latin typeface="Consolas" panose="020B0609020204030204" pitchFamily="49" charset="0"/>
              </a:rPr>
              <a:t>enum</a:t>
            </a:r>
            <a:r>
              <a:rPr lang="pt-BR" dirty="0">
                <a:solidFill>
                  <a:srgbClr val="D4D4D4"/>
                </a:solidFill>
                <a:latin typeface="Consolas" panose="020B0609020204030204" pitchFamily="49" charset="0"/>
              </a:rPr>
              <a:t> </a:t>
            </a:r>
            <a:r>
              <a:rPr lang="pt-BR" dirty="0">
                <a:solidFill>
                  <a:srgbClr val="4EC9B0"/>
                </a:solidFill>
                <a:latin typeface="Consolas" panose="020B0609020204030204" pitchFamily="49" charset="0"/>
              </a:rPr>
              <a:t>shakes</a:t>
            </a:r>
            <a:r>
              <a:rPr lang="pt-BR" dirty="0">
                <a:solidFill>
                  <a:srgbClr val="D4D4D4"/>
                </a:solidFill>
                <a:latin typeface="Consolas" panose="020B0609020204030204" pitchFamily="49" charset="0"/>
              </a:rPr>
              <a:t> {</a:t>
            </a:r>
            <a:r>
              <a:rPr lang="pt-BR" dirty="0" err="1">
                <a:solidFill>
                  <a:srgbClr val="9CDCFE"/>
                </a:solidFill>
                <a:latin typeface="Consolas" panose="020B0609020204030204" pitchFamily="49" charset="0"/>
              </a:rPr>
              <a:t>Morango</a:t>
            </a:r>
            <a:r>
              <a:rPr lang="pt-BR" dirty="0" err="1">
                <a:solidFill>
                  <a:srgbClr val="D4D4D4"/>
                </a:solidFill>
                <a:latin typeface="Consolas" panose="020B0609020204030204" pitchFamily="49" charset="0"/>
              </a:rPr>
              <a:t>,</a:t>
            </a:r>
            <a:r>
              <a:rPr lang="pt-BR" dirty="0" err="1">
                <a:solidFill>
                  <a:srgbClr val="9CDCFE"/>
                </a:solidFill>
                <a:latin typeface="Consolas" panose="020B0609020204030204" pitchFamily="49" charset="0"/>
              </a:rPr>
              <a:t>Chocolate</a:t>
            </a:r>
            <a:r>
              <a:rPr lang="pt-BR" dirty="0" err="1">
                <a:solidFill>
                  <a:srgbClr val="D4D4D4"/>
                </a:solidFill>
                <a:latin typeface="Consolas" panose="020B0609020204030204" pitchFamily="49" charset="0"/>
              </a:rPr>
              <a:t>,</a:t>
            </a:r>
            <a:r>
              <a:rPr lang="pt-BR" dirty="0" err="1">
                <a:solidFill>
                  <a:srgbClr val="9CDCFE"/>
                </a:solidFill>
                <a:latin typeface="Consolas" panose="020B0609020204030204" pitchFamily="49" charset="0"/>
              </a:rPr>
              <a:t>Caramelo</a:t>
            </a:r>
            <a:r>
              <a:rPr lang="pt-BR" dirty="0">
                <a:solidFill>
                  <a:srgbClr val="D4D4D4"/>
                </a:solidFill>
                <a:latin typeface="Consolas" panose="020B0609020204030204" pitchFamily="49" charset="0"/>
              </a:rPr>
              <a:t>}</a:t>
            </a:r>
          </a:p>
          <a:p>
            <a:pPr marL="139700" indent="0">
              <a:buNone/>
            </a:pPr>
            <a:endParaRPr lang="pt-BR" dirty="0"/>
          </a:p>
        </p:txBody>
      </p:sp>
    </p:spTree>
    <p:extLst>
      <p:ext uri="{BB962C8B-B14F-4D97-AF65-F5344CB8AC3E}">
        <p14:creationId xmlns:p14="http://schemas.microsoft.com/office/powerpoint/2010/main" val="15949632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46"/>
          <p:cNvSpPr/>
          <p:nvPr/>
        </p:nvSpPr>
        <p:spPr>
          <a:xfrm>
            <a:off x="0" y="1678793"/>
            <a:ext cx="9144000" cy="1561500"/>
          </a:xfrm>
          <a:prstGeom prst="rect">
            <a:avLst/>
          </a:prstGeom>
          <a:gradFill>
            <a:gsLst>
              <a:gs pos="0">
                <a:srgbClr val="000000"/>
              </a:gs>
              <a:gs pos="15000">
                <a:srgbClr val="000000"/>
              </a:gs>
              <a:gs pos="15000">
                <a:srgbClr val="FFD966"/>
              </a:gs>
              <a:gs pos="33000">
                <a:srgbClr val="FFD966"/>
              </a:gs>
              <a:gs pos="33000">
                <a:srgbClr val="000000"/>
              </a:gs>
              <a:gs pos="51000">
                <a:srgbClr val="000000"/>
              </a:gs>
              <a:gs pos="51000">
                <a:srgbClr val="FFD966"/>
              </a:gs>
              <a:gs pos="68000">
                <a:srgbClr val="FFD966"/>
              </a:gs>
              <a:gs pos="68000">
                <a:srgbClr val="000000"/>
              </a:gs>
              <a:gs pos="84000">
                <a:srgbClr val="000000"/>
              </a:gs>
              <a:gs pos="84000">
                <a:srgbClr val="FFD966"/>
              </a:gs>
              <a:gs pos="100000">
                <a:srgbClr val="FFD966"/>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83;p46">
            <a:extLst>
              <a:ext uri="{FF2B5EF4-FFF2-40B4-BE49-F238E27FC236}">
                <a16:creationId xmlns:a16="http://schemas.microsoft.com/office/drawing/2014/main" id="{E644C538-73A7-4D30-AA9E-EDAF78FE57C9}"/>
              </a:ext>
            </a:extLst>
          </p:cNvPr>
          <p:cNvSpPr txBox="1">
            <a:spLocks/>
          </p:cNvSpPr>
          <p:nvPr/>
        </p:nvSpPr>
        <p:spPr>
          <a:xfrm>
            <a:off x="0" y="3556000"/>
            <a:ext cx="9144000"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800"/>
              <a:buFont typeface="Arial"/>
              <a:buNone/>
              <a:defRPr sz="2800" b="1" i="0" u="none" strike="noStrike" cap="none">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lnSpc>
                <a:spcPct val="115000"/>
              </a:lnSpc>
            </a:pPr>
            <a:r>
              <a:rPr lang="pt-BR" sz="1800" dirty="0">
                <a:solidFill>
                  <a:srgbClr val="FFFFFF"/>
                </a:solidFill>
              </a:rPr>
              <a:t>Coleções</a:t>
            </a:r>
            <a:endParaRPr lang="pt-BR" sz="1200" dirty="0">
              <a:solidFill>
                <a:srgbClr val="FFFFFF"/>
              </a:solidFill>
            </a:endParaRPr>
          </a:p>
        </p:txBody>
      </p:sp>
    </p:spTree>
    <p:extLst>
      <p:ext uri="{BB962C8B-B14F-4D97-AF65-F5344CB8AC3E}">
        <p14:creationId xmlns:p14="http://schemas.microsoft.com/office/powerpoint/2010/main" val="2127669140"/>
      </p:ext>
    </p:extLst>
  </p:cSld>
  <p:clrMapOvr>
    <a:masterClrMapping/>
  </p:clrMapOvr>
</p:sld>
</file>

<file path=ppt/theme/theme1.xml><?xml version="1.0" encoding="utf-8"?>
<a:theme xmlns:a="http://schemas.openxmlformats.org/drawingml/2006/main" name="Senai - DarkPurple">
  <a:themeElements>
    <a:clrScheme name="Senai - Purple">
      <a:dk1>
        <a:srgbClr val="FFFFFF"/>
      </a:dk1>
      <a:lt1>
        <a:srgbClr val="FFFFFF"/>
      </a:lt1>
      <a:dk2>
        <a:srgbClr val="4E1887"/>
      </a:dk2>
      <a:lt2>
        <a:srgbClr val="714A9B"/>
      </a:lt2>
      <a:accent1>
        <a:srgbClr val="019493"/>
      </a:accent1>
      <a:accent2>
        <a:srgbClr val="0A6194"/>
      </a:accent2>
      <a:accent3>
        <a:srgbClr val="152394"/>
      </a:accent3>
      <a:accent4>
        <a:srgbClr val="9E1C9E"/>
      </a:accent4>
      <a:accent5>
        <a:srgbClr val="941515"/>
      </a:accent5>
      <a:accent6>
        <a:srgbClr val="7D159E"/>
      </a:accent6>
      <a:hlink>
        <a:srgbClr val="D8D8D8"/>
      </a:hlink>
      <a:folHlink>
        <a:srgbClr val="94153A"/>
      </a:folHlink>
    </a:clrScheme>
    <a:fontScheme name="Senai - Purple">
      <a:majorFont>
        <a:latin typeface="Comfortaa"/>
        <a:ea typeface=""/>
        <a:cs typeface=""/>
      </a:majorFont>
      <a:minorFont>
        <a:latin typeface="Montserra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enai - DarkPurple" id="{F89BEA2C-35E7-4186-82D7-34B028EE72CF}" vid="{D51F8452-CAC8-48BD-9FC8-EADED67BDAF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1C0BDCB75C490F449996D271113E7085" ma:contentTypeVersion="9" ma:contentTypeDescription="Crie um novo documento." ma:contentTypeScope="" ma:versionID="f6c70adb2b0a037f611485c71da12b27">
  <xsd:schema xmlns:xsd="http://www.w3.org/2001/XMLSchema" xmlns:xs="http://www.w3.org/2001/XMLSchema" xmlns:p="http://schemas.microsoft.com/office/2006/metadata/properties" xmlns:ns2="56135199-fddc-46f9-8522-4d2f2df906d6" xmlns:ns3="616ddcb6-37a4-4b68-9e62-eadd2126515b" targetNamespace="http://schemas.microsoft.com/office/2006/metadata/properties" ma:root="true" ma:fieldsID="bf45a61f76f043a6cec32f5993157112" ns2:_="" ns3:_="">
    <xsd:import namespace="56135199-fddc-46f9-8522-4d2f2df906d6"/>
    <xsd:import namespace="616ddcb6-37a4-4b68-9e62-eadd2126515b"/>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DateTake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135199-fddc-46f9-8522-4d2f2df906d6"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16ddcb6-37a4-4b68-9e62-eadd2126515b" elementFormDefault="qualified">
    <xsd:import namespace="http://schemas.microsoft.com/office/2006/documentManagement/types"/>
    <xsd:import namespace="http://schemas.microsoft.com/office/infopath/2007/PartnerControls"/>
    <xsd:element name="SharedWithUsers" ma:index="10" nillable="true" ma:displayName="Compartilhado com"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hes de Compartilhado Com"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A905CCF-AD0F-45A0-846E-2331FD7FB447}">
  <ds:schemaRefs>
    <ds:schemaRef ds:uri="http://schemas.microsoft.com/sharepoint/v3/contenttype/forms"/>
  </ds:schemaRefs>
</ds:datastoreItem>
</file>

<file path=customXml/itemProps2.xml><?xml version="1.0" encoding="utf-8"?>
<ds:datastoreItem xmlns:ds="http://schemas.openxmlformats.org/officeDocument/2006/customXml" ds:itemID="{EAA466B8-4C6A-4AC4-AA8F-A9C55110D931}">
  <ds:schemaRefs>
    <ds:schemaRef ds:uri="http://schemas.microsoft.com/office/infopath/2007/PartnerControls"/>
    <ds:schemaRef ds:uri="http://purl.org/dc/elements/1.1/"/>
    <ds:schemaRef ds:uri="http://schemas.microsoft.com/office/2006/documentManagement/types"/>
    <ds:schemaRef ds:uri="http://schemas.microsoft.com/office/2006/metadata/properties"/>
    <ds:schemaRef ds:uri="56135199-fddc-46f9-8522-4d2f2df906d6"/>
    <ds:schemaRef ds:uri="616ddcb6-37a4-4b68-9e62-eadd2126515b"/>
    <ds:schemaRef ds:uri="http://purl.org/dc/dcmitype/"/>
    <ds:schemaRef ds:uri="http://schemas.openxmlformats.org/package/2006/metadata/core-properties"/>
    <ds:schemaRef ds:uri="http://www.w3.org/XML/1998/namespace"/>
    <ds:schemaRef ds:uri="http://purl.org/dc/terms/"/>
  </ds:schemaRefs>
</ds:datastoreItem>
</file>

<file path=customXml/itemProps3.xml><?xml version="1.0" encoding="utf-8"?>
<ds:datastoreItem xmlns:ds="http://schemas.openxmlformats.org/officeDocument/2006/customXml" ds:itemID="{CBCF103B-E1C7-4CCE-BF0C-2E417FE463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135199-fddc-46f9-8522-4d2f2df906d6"/>
    <ds:schemaRef ds:uri="616ddcb6-37a4-4b68-9e62-eadd2126515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26623</TotalTime>
  <Words>6750</Words>
  <Application>Microsoft Office PowerPoint</Application>
  <PresentationFormat>On-screen Show (16:9)</PresentationFormat>
  <Paragraphs>1146</Paragraphs>
  <Slides>127</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127</vt:i4>
      </vt:variant>
    </vt:vector>
  </HeadingPairs>
  <TitlesOfParts>
    <vt:vector size="136" baseType="lpstr">
      <vt:lpstr>Arial</vt:lpstr>
      <vt:lpstr>Cambria Math</vt:lpstr>
      <vt:lpstr>Montserrat Black</vt:lpstr>
      <vt:lpstr>Consolas</vt:lpstr>
      <vt:lpstr>Roboto Mono</vt:lpstr>
      <vt:lpstr>Comfortaa</vt:lpstr>
      <vt:lpstr>Montserrat</vt:lpstr>
      <vt:lpstr>Montserrat ExtraBold</vt:lpstr>
      <vt:lpstr>Senai - DarkPurple</vt:lpstr>
      <vt:lpstr>SPRINT  3</vt:lpstr>
      <vt:lpstr>A Lógica e os Fluxos</vt:lpstr>
      <vt:lpstr>Lógica, Inferências e Premissas...</vt:lpstr>
      <vt:lpstr>Exemplo:</vt:lpstr>
      <vt:lpstr>Mas é Verdade Mesmo?!!!</vt:lpstr>
      <vt:lpstr>Os Operadores Lógicos e as Suas Tabelas</vt:lpstr>
      <vt:lpstr>PowerPoint Presentation</vt:lpstr>
      <vt:lpstr>O que é Logica de Programação?</vt:lpstr>
      <vt:lpstr>Algoritmos</vt:lpstr>
      <vt:lpstr>Fluxograma</vt:lpstr>
      <vt:lpstr>Fluxograma</vt:lpstr>
      <vt:lpstr>Linguagem de Programação</vt:lpstr>
      <vt:lpstr>Linguagens de Programação</vt:lpstr>
      <vt:lpstr>Domínios de Programação </vt:lpstr>
      <vt:lpstr>Tipos de Linguagens de Programação</vt:lpstr>
      <vt:lpstr>Tipos de Linguagem de Programação</vt:lpstr>
      <vt:lpstr>Assembly vs C#</vt:lpstr>
      <vt:lpstr>COBOL vs C</vt:lpstr>
      <vt:lpstr>PowerPoint Presentation</vt:lpstr>
      <vt:lpstr>C#</vt:lpstr>
      <vt:lpstr>Um Pouco de História</vt:lpstr>
      <vt:lpstr>A Plataforma .NET</vt:lpstr>
      <vt:lpstr>Visual Studio</vt:lpstr>
      <vt:lpstr>Hello World!</vt:lpstr>
      <vt:lpstr>E Antes Havia o Void !</vt:lpstr>
      <vt:lpstr>Fiat Lux!</vt:lpstr>
      <vt:lpstr>E Criou-se o Main(string[] args) ...</vt:lpstr>
      <vt:lpstr>A Estrutura Básica de um Código C#</vt:lpstr>
      <vt:lpstr>Aprendendo a Falar e Escutar</vt:lpstr>
      <vt:lpstr>Lembrar é Viver</vt:lpstr>
      <vt:lpstr>Variáveis e seus tipos</vt:lpstr>
      <vt:lpstr>Como Criar Nomes de Variáveis</vt:lpstr>
      <vt:lpstr>Tipo de Variáveis</vt:lpstr>
      <vt:lpstr>Tipos de Variáveis Internos</vt:lpstr>
      <vt:lpstr>Operadores aritméticos</vt:lpstr>
      <vt:lpstr>Operadores atribuição</vt:lpstr>
      <vt:lpstr>PowerPoint Presentation</vt:lpstr>
      <vt:lpstr>Decisões! Decisões!</vt:lpstr>
      <vt:lpstr>Operadores Relacionais</vt:lpstr>
      <vt:lpstr>Operadores Lógicos</vt:lpstr>
      <vt:lpstr>Se, Então ... Senão ...</vt:lpstr>
      <vt:lpstr>If / Else</vt:lpstr>
      <vt:lpstr>O Operador Ternário</vt:lpstr>
      <vt:lpstr>PowerPoint Presentation</vt:lpstr>
      <vt:lpstr>Switch / Case</vt:lpstr>
      <vt:lpstr>PowerPoint Presentation</vt:lpstr>
      <vt:lpstr>Laços, laços, laços, ...</vt:lpstr>
      <vt:lpstr>Estruturas de Repetição</vt:lpstr>
      <vt:lpstr>For</vt:lpstr>
      <vt:lpstr>While</vt:lpstr>
      <vt:lpstr>Do - While</vt:lpstr>
      <vt:lpstr>PowerPoint Presentation</vt:lpstr>
      <vt:lpstr>Matrizes</vt:lpstr>
      <vt:lpstr>Matrizes.</vt:lpstr>
      <vt:lpstr>Matrizes  no C#</vt:lpstr>
      <vt:lpstr>Inicializando Matrizes</vt:lpstr>
      <vt:lpstr>O comando foreach</vt:lpstr>
      <vt:lpstr>PowerPoint Presentation</vt:lpstr>
      <vt:lpstr>POO Programação Orientada a Objetos</vt:lpstr>
      <vt:lpstr>O que é a POO?</vt:lpstr>
      <vt:lpstr>Objetos</vt:lpstr>
      <vt:lpstr>Atributos e Comportamentos</vt:lpstr>
      <vt:lpstr>Classes e Instâncias</vt:lpstr>
      <vt:lpstr>Diferença entre Classe e Instância</vt:lpstr>
      <vt:lpstr>PowerPoint Presentation</vt:lpstr>
      <vt:lpstr>Métodos e Atributos</vt:lpstr>
      <vt:lpstr>Diferença entre Classes e Instâncias</vt:lpstr>
      <vt:lpstr>Definindo uma Classe no C#</vt:lpstr>
      <vt:lpstr>Atributos de uma Classe</vt:lpstr>
      <vt:lpstr>Criando uma Instância no C#</vt:lpstr>
      <vt:lpstr>Métodos de uma Classe</vt:lpstr>
      <vt:lpstr>Definindo Métodos em C#</vt:lpstr>
      <vt:lpstr>Get... Set... Construct!</vt:lpstr>
      <vt:lpstr>Os Métodos Construtores</vt:lpstr>
      <vt:lpstr>Definindo Construtores em C#</vt:lpstr>
      <vt:lpstr>Acessando os Atributos de uma Classe</vt:lpstr>
      <vt:lpstr>Os Métodos de Acesso</vt:lpstr>
      <vt:lpstr>Definindo Métodos de Acesso</vt:lpstr>
      <vt:lpstr>Definindo Métodos de Acesso</vt:lpstr>
      <vt:lpstr>Métodos no C#</vt:lpstr>
      <vt:lpstr>Declarando métodos no C#</vt:lpstr>
      <vt:lpstr>Declarando funções em C#</vt:lpstr>
      <vt:lpstr>Dando nome aos Métodos</vt:lpstr>
      <vt:lpstr>Retornando valores</vt:lpstr>
      <vt:lpstr>PowerPoint Presentation</vt:lpstr>
      <vt:lpstr>Matrizes e Objetos</vt:lpstr>
      <vt:lpstr>Matrizes e Objetos.</vt:lpstr>
      <vt:lpstr>Declarando e Usando Matrizes de Objetos</vt:lpstr>
      <vt:lpstr>PowerPoint Presentation</vt:lpstr>
      <vt:lpstr>Coleções</vt:lpstr>
      <vt:lpstr>Coleções...</vt:lpstr>
      <vt:lpstr>Tipos de Coleções</vt:lpstr>
      <vt:lpstr>Algumas Classes de Coleções no C#</vt:lpstr>
      <vt:lpstr>Utilizando Coleções</vt:lpstr>
      <vt:lpstr>List&lt;T&gt;</vt:lpstr>
      <vt:lpstr>Dictionary&lt;Tkey,TValue&gt;</vt:lpstr>
      <vt:lpstr>Queue&lt;T&gt;</vt:lpstr>
      <vt:lpstr>Enumerações</vt:lpstr>
      <vt:lpstr>PowerPoint Presentation</vt:lpstr>
      <vt:lpstr>Persistência em  Arquivos</vt:lpstr>
      <vt:lpstr>Persistência de Dados</vt:lpstr>
      <vt:lpstr>Implementando a Persistência em Arquivo</vt:lpstr>
      <vt:lpstr>Os formatos de dados.</vt:lpstr>
      <vt:lpstr>Acessando arquivos com C#</vt:lpstr>
      <vt:lpstr>Tratando erros.</vt:lpstr>
      <vt:lpstr>A Estrutura Try / Catch</vt:lpstr>
      <vt:lpstr>PowerPoint Presentation</vt:lpstr>
      <vt:lpstr>Outros Conceitos da POO</vt:lpstr>
      <vt:lpstr>Além das Classes e Objetos</vt:lpstr>
      <vt:lpstr>Os Quatro Pilares da POO</vt:lpstr>
      <vt:lpstr>Encapsulamento, Herança, Polimorfismo e Composição </vt:lpstr>
      <vt:lpstr>Encapsulamento</vt:lpstr>
      <vt:lpstr>Modificadores de Acesso</vt:lpstr>
      <vt:lpstr>PowerPoint Presentation</vt:lpstr>
      <vt:lpstr>Interfaces</vt:lpstr>
      <vt:lpstr>Definindo uma Interface no C#</vt:lpstr>
      <vt:lpstr>Implementando uma Interface no C#</vt:lpstr>
      <vt:lpstr>PowerPoint Presentation</vt:lpstr>
      <vt:lpstr>Herança</vt:lpstr>
      <vt:lpstr>Exemplo de Herança</vt:lpstr>
      <vt:lpstr>Implementando a Herança no C#</vt:lpstr>
      <vt:lpstr>Abstract</vt:lpstr>
      <vt:lpstr>PowerPoint Presentation</vt:lpstr>
      <vt:lpstr>Polimorfismo</vt:lpstr>
      <vt:lpstr>Implementando Polimorfismo no C#</vt:lpstr>
      <vt:lpstr>Virtual e Override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SPRINT  3</dc:title>
  <dc:creator>Alexandre Hiroshi Marchioli Fukaya</dc:creator>
  <cp:lastModifiedBy>Alexandre Hiroshi Marchioli Fukaya</cp:lastModifiedBy>
  <cp:revision>281</cp:revision>
  <dcterms:modified xsi:type="dcterms:W3CDTF">2019-10-20T21:54:21Z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0x0101001C0BDCB75C490F449996D271113E7085</vt:lpwstr>
  </property>
</Properties>
</file>